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5" r:id="rId2"/>
    <p:sldId id="375" r:id="rId3"/>
    <p:sldId id="432" r:id="rId4"/>
    <p:sldId id="433" r:id="rId5"/>
    <p:sldId id="378" r:id="rId6"/>
    <p:sldId id="410" r:id="rId7"/>
    <p:sldId id="408" r:id="rId8"/>
    <p:sldId id="411" r:id="rId9"/>
    <p:sldId id="389" r:id="rId10"/>
    <p:sldId id="412" r:id="rId11"/>
    <p:sldId id="383" r:id="rId12"/>
    <p:sldId id="434" r:id="rId13"/>
    <p:sldId id="385" r:id="rId14"/>
    <p:sldId id="397" r:id="rId15"/>
    <p:sldId id="436" r:id="rId16"/>
    <p:sldId id="398" r:id="rId17"/>
    <p:sldId id="430" r:id="rId18"/>
    <p:sldId id="403" r:id="rId19"/>
    <p:sldId id="427" r:id="rId20"/>
    <p:sldId id="428" r:id="rId21"/>
    <p:sldId id="4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>
        <a:xfrm>
          <a:off x="785436" y="1066412"/>
          <a:ext cx="7284187" cy="533419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sz="2400" b="1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E8F13C1-7BD6-4379-90DF-643F2560C4CD}" type="pres">
      <dgm:prSet presAssocID="{B9C32B05-62EA-407A-B21C-2310C7945705}" presName="Name0" presStyleCnt="0">
        <dgm:presLayoutVars>
          <dgm:chMax val="7"/>
          <dgm:chPref val="7"/>
          <dgm:dir/>
        </dgm:presLayoutVars>
      </dgm:prSet>
      <dgm:spPr/>
    </dgm:pt>
    <dgm:pt modelId="{97B62193-5952-451C-A032-24B3B2EA3076}" type="pres">
      <dgm:prSet presAssocID="{B9C32B05-62EA-407A-B21C-2310C7945705}" presName="Name1" presStyleCnt="0"/>
      <dgm:spPr/>
    </dgm:pt>
    <dgm:pt modelId="{ACC3C5BE-DE92-4A51-9D55-C62DF2A7C110}" type="pres">
      <dgm:prSet presAssocID="{B9C32B05-62EA-407A-B21C-2310C7945705}" presName="cycle" presStyleCnt="0"/>
      <dgm:spPr/>
    </dgm:pt>
    <dgm:pt modelId="{087F8878-175B-4FF0-8F99-C36FEC8A8C64}" type="pres">
      <dgm:prSet presAssocID="{B9C32B05-62EA-407A-B21C-2310C7945705}" presName="srcNode" presStyleLbl="node1" presStyleIdx="0" presStyleCnt="1"/>
      <dgm:spPr/>
    </dgm:pt>
    <dgm:pt modelId="{03528F53-765E-4B98-B8BD-0BE89D28EBCA}" type="pres">
      <dgm:prSet presAssocID="{B9C32B05-62EA-407A-B21C-2310C7945705}" presName="conn" presStyleLbl="parChTrans1D2" presStyleIdx="0" presStyleCnt="1"/>
      <dgm:spPr/>
    </dgm:pt>
    <dgm:pt modelId="{F94C0A50-7625-413B-8873-F6B17D2D8196}" type="pres">
      <dgm:prSet presAssocID="{B9C32B05-62EA-407A-B21C-2310C7945705}" presName="extraNode" presStyleLbl="node1" presStyleIdx="0" presStyleCnt="1"/>
      <dgm:spPr/>
    </dgm:pt>
    <dgm:pt modelId="{DB878059-C75B-4C49-8714-C0546122D430}" type="pres">
      <dgm:prSet presAssocID="{B9C32B05-62EA-407A-B21C-2310C7945705}" presName="dstNode" presStyleLbl="node1" presStyleIdx="0" presStyleCnt="1"/>
      <dgm:spPr/>
    </dgm:pt>
    <dgm:pt modelId="{1DBEF42C-6CCC-48DB-B5DF-DD3FE6C5DD3B}" type="pres">
      <dgm:prSet presAssocID="{F66099B6-DBBD-4AB0-82D2-877B80F846F7}" presName="text_1" presStyleLbl="node1" presStyleIdx="0" presStyleCnt="1">
        <dgm:presLayoutVars>
          <dgm:bulletEnabled val="1"/>
        </dgm:presLayoutVars>
      </dgm:prSet>
      <dgm:spPr/>
    </dgm:pt>
    <dgm:pt modelId="{97AD9788-6B28-4006-886B-A9AC98436112}" type="pres">
      <dgm:prSet presAssocID="{F66099B6-DBBD-4AB0-82D2-877B80F846F7}" presName="accent_1" presStyleCnt="0"/>
      <dgm:spPr/>
    </dgm:pt>
    <dgm:pt modelId="{347CF1D6-54F1-4597-8009-9D2342388E1B}" type="pres">
      <dgm:prSet presAssocID="{F66099B6-DBBD-4AB0-82D2-877B80F846F7}" presName="accentRepeatNode" presStyleLbl="solidFgAcc1" presStyleIdx="0" presStyleCnt="1"/>
      <dgm:spPr>
        <a:xfrm>
          <a:off x="452048" y="999734"/>
          <a:ext cx="666774" cy="66677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783B621E-3F9F-45F3-8DAC-2B64823A0FAE}" type="presOf" srcId="{BC531B32-9B0E-482E-BF91-65C61F17168D}" destId="{03528F53-765E-4B98-B8BD-0BE89D28EBCA}" srcOrd="0" destOrd="0" presId="urn:microsoft.com/office/officeart/2008/layout/VerticalCurvedList"/>
    <dgm:cxn modelId="{B4F3EA32-CE64-4A92-9BAE-BC57E5392B05}" srcId="{B9C32B05-62EA-407A-B21C-2310C7945705}" destId="{F66099B6-DBBD-4AB0-82D2-877B80F846F7}" srcOrd="0" destOrd="0" parTransId="{B09C8BFB-F41C-4AC4-AB94-F216E3081C2D}" sibTransId="{BC531B32-9B0E-482E-BF91-65C61F17168D}"/>
    <dgm:cxn modelId="{E6EFC433-BECB-45EE-B046-ABF92978FD36}" type="presOf" srcId="{F66099B6-DBBD-4AB0-82D2-877B80F846F7}" destId="{1DBEF42C-6CCC-48DB-B5DF-DD3FE6C5DD3B}" srcOrd="0" destOrd="0" presId="urn:microsoft.com/office/officeart/2008/layout/VerticalCurvedList"/>
    <dgm:cxn modelId="{6F6493F4-E8D5-4474-9A62-D563EE87150B}" type="presOf" srcId="{B9C32B05-62EA-407A-B21C-2310C7945705}" destId="{1E8F13C1-7BD6-4379-90DF-643F2560C4CD}" srcOrd="0" destOrd="0" presId="urn:microsoft.com/office/officeart/2008/layout/VerticalCurvedList"/>
    <dgm:cxn modelId="{561798EB-5399-43FC-9282-B8AE72906001}" type="presParOf" srcId="{1E8F13C1-7BD6-4379-90DF-643F2560C4CD}" destId="{97B62193-5952-451C-A032-24B3B2EA3076}" srcOrd="0" destOrd="0" presId="urn:microsoft.com/office/officeart/2008/layout/VerticalCurvedList"/>
    <dgm:cxn modelId="{FB70F0DE-F130-4139-ACAD-C9E96CE29243}" type="presParOf" srcId="{97B62193-5952-451C-A032-24B3B2EA3076}" destId="{ACC3C5BE-DE92-4A51-9D55-C62DF2A7C110}" srcOrd="0" destOrd="0" presId="urn:microsoft.com/office/officeart/2008/layout/VerticalCurvedList"/>
    <dgm:cxn modelId="{C99EBC2A-9BAE-49B2-A975-04E215758B4D}" type="presParOf" srcId="{ACC3C5BE-DE92-4A51-9D55-C62DF2A7C110}" destId="{087F8878-175B-4FF0-8F99-C36FEC8A8C64}" srcOrd="0" destOrd="0" presId="urn:microsoft.com/office/officeart/2008/layout/VerticalCurvedList"/>
    <dgm:cxn modelId="{B6C7DD26-1235-4688-834C-2E6AF886974A}" type="presParOf" srcId="{ACC3C5BE-DE92-4A51-9D55-C62DF2A7C110}" destId="{03528F53-765E-4B98-B8BD-0BE89D28EBCA}" srcOrd="1" destOrd="0" presId="urn:microsoft.com/office/officeart/2008/layout/VerticalCurvedList"/>
    <dgm:cxn modelId="{116AA8FC-5820-4FE1-84CF-D0838027E5EC}" type="presParOf" srcId="{ACC3C5BE-DE92-4A51-9D55-C62DF2A7C110}" destId="{F94C0A50-7625-413B-8873-F6B17D2D8196}" srcOrd="2" destOrd="0" presId="urn:microsoft.com/office/officeart/2008/layout/VerticalCurvedList"/>
    <dgm:cxn modelId="{4A402B7F-B2CF-424D-8398-39AD802C09AD}" type="presParOf" srcId="{ACC3C5BE-DE92-4A51-9D55-C62DF2A7C110}" destId="{DB878059-C75B-4C49-8714-C0546122D430}" srcOrd="3" destOrd="0" presId="urn:microsoft.com/office/officeart/2008/layout/VerticalCurvedList"/>
    <dgm:cxn modelId="{BA58A6D3-BB08-4B4A-8453-C9C53B89A3D6}" type="presParOf" srcId="{97B62193-5952-451C-A032-24B3B2EA3076}" destId="{1DBEF42C-6CCC-48DB-B5DF-DD3FE6C5DD3B}" srcOrd="1" destOrd="0" presId="urn:microsoft.com/office/officeart/2008/layout/VerticalCurvedList"/>
    <dgm:cxn modelId="{4A28BFEB-9AA0-4646-A32E-D8DBFB11E17C}" type="presParOf" srcId="{97B62193-5952-451C-A032-24B3B2EA3076}" destId="{97AD9788-6B28-4006-886B-A9AC98436112}" srcOrd="2" destOrd="0" presId="urn:microsoft.com/office/officeart/2008/layout/VerticalCurvedList"/>
    <dgm:cxn modelId="{33640617-75C9-4A34-9D94-742946845F86}" type="presParOf" srcId="{97AD9788-6B28-4006-886B-A9AC98436112}" destId="{347CF1D6-54F1-4597-8009-9D2342388E1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4#2" loCatId="list" qsTypeId="urn:microsoft.com/office/officeart/2005/8/quickstyle/simple4" qsCatId="simple" csTypeId="urn:microsoft.com/office/officeart/2005/8/colors/colorful1#158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>
        <a:xfrm>
          <a:off x="0" y="0"/>
          <a:ext cx="6096000" cy="592093"/>
        </a:xfr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Control sanitario del personal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>
        <a:xfrm>
          <a:off x="0" y="1302606"/>
          <a:ext cx="6096000" cy="592093"/>
        </a:xfr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es-ES" u="none" dirty="0"/>
            <a:t>Limpieza y desinfección de lavanderías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CC535B18-90CD-4352-8591-0D68F0390A4F}">
      <dgm:prSet phldrT="[Text]"/>
      <dgm:spPr>
        <a:xfrm>
          <a:off x="0" y="1302606"/>
          <a:ext cx="6096000" cy="592093"/>
        </a:xfrm>
        <a:solidFill>
          <a:srgbClr val="FF0000"/>
        </a:solidFill>
        <a:ln>
          <a:noFill/>
        </a:ln>
        <a:effectLst/>
      </dgm:spPr>
      <dgm:t>
        <a:bodyPr/>
        <a:lstStyle/>
        <a:p>
          <a:r>
            <a:rPr lang="es-P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Limpieza y desinfección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</a:t>
          </a:r>
          <a:r>
            <a:rPr lang="es-PE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vehículos</a:t>
          </a:r>
        </a:p>
      </dgm:t>
    </dgm:pt>
    <dgm:pt modelId="{1D4AA24B-3D84-49DC-BFDD-FC03D3C96906}" type="parTrans" cxnId="{7B32832E-E620-48CB-8F8A-B59CB2A6C6FE}">
      <dgm:prSet/>
      <dgm:spPr/>
      <dgm:t>
        <a:bodyPr/>
        <a:lstStyle/>
        <a:p>
          <a:endParaRPr lang="es-PE"/>
        </a:p>
      </dgm:t>
    </dgm:pt>
    <dgm:pt modelId="{B7454EA5-9CA7-4E1B-A2E2-844B40D00AF0}" type="sibTrans" cxnId="{7B32832E-E620-48CB-8F8A-B59CB2A6C6FE}">
      <dgm:prSet/>
      <dgm:spPr/>
      <dgm:t>
        <a:bodyPr/>
        <a:lstStyle/>
        <a:p>
          <a:endParaRPr lang="es-PE"/>
        </a:p>
      </dgm:t>
    </dgm:pt>
    <dgm:pt modelId="{C10C161E-68BA-44CA-AF77-FB7627812EFD}" type="pres">
      <dgm:prSet presAssocID="{B9C32B05-62EA-407A-B21C-2310C7945705}" presName="linear" presStyleCnt="0">
        <dgm:presLayoutVars>
          <dgm:dir/>
          <dgm:resizeHandles val="exact"/>
        </dgm:presLayoutVars>
      </dgm:prSet>
      <dgm:spPr/>
    </dgm:pt>
    <dgm:pt modelId="{286273EC-E8AC-422F-8B1C-7F1086877436}" type="pres">
      <dgm:prSet presAssocID="{42D71409-67F9-455C-8C6D-716D284AAA6B}" presName="comp" presStyleCnt="0"/>
      <dgm:spPr/>
    </dgm:pt>
    <dgm:pt modelId="{B4D5D5DB-9E92-47EC-82B6-328DEA059B7F}" type="pres">
      <dgm:prSet presAssocID="{42D71409-67F9-455C-8C6D-716D284AAA6B}" presName="box" presStyleLbl="node1" presStyleIdx="0" presStyleCnt="3"/>
      <dgm:spPr>
        <a:prstGeom prst="roundRect">
          <a:avLst>
            <a:gd name="adj" fmla="val 10000"/>
          </a:avLst>
        </a:prstGeom>
      </dgm:spPr>
    </dgm:pt>
    <dgm:pt modelId="{769BD7E0-841D-458D-869D-6DFFBC65F61E}" type="pres">
      <dgm:prSet presAssocID="{42D71409-67F9-455C-8C6D-716D284AAA6B}" presName="img" presStyleLbl="fgImgPlace1" presStyleIdx="0" presStyleCnt="3"/>
      <dgm:spPr>
        <a:xfrm>
          <a:off x="59209" y="59209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C1AFB4DA-F087-46B0-B530-5B2D500A6603}" type="pres">
      <dgm:prSet presAssocID="{42D71409-67F9-455C-8C6D-716D284AAA6B}" presName="text" presStyleLbl="node1" presStyleIdx="0" presStyleCnt="3">
        <dgm:presLayoutVars>
          <dgm:bulletEnabled val="1"/>
        </dgm:presLayoutVars>
      </dgm:prSet>
      <dgm:spPr/>
    </dgm:pt>
    <dgm:pt modelId="{F70D86FA-8F03-416F-8F55-E8EF322FE5AF}" type="pres">
      <dgm:prSet presAssocID="{478B7D3C-9FB4-4BC6-90AC-49960560DECD}" presName="spacer" presStyleCnt="0"/>
      <dgm:spPr/>
    </dgm:pt>
    <dgm:pt modelId="{05143A85-8C3D-484E-B7BA-FAAF3F5180BC}" type="pres">
      <dgm:prSet presAssocID="{EE62A4F6-4AC4-435B-990E-81A71CE8CAC7}" presName="comp" presStyleCnt="0"/>
      <dgm:spPr/>
    </dgm:pt>
    <dgm:pt modelId="{833297FD-AD9E-4A5B-BCCE-455BFA5F80D7}" type="pres">
      <dgm:prSet presAssocID="{EE62A4F6-4AC4-435B-990E-81A71CE8CAC7}" presName="box" presStyleLbl="node1" presStyleIdx="1" presStyleCnt="3" custLinFactY="6168" custLinFactNeighborX="318" custLinFactNeighborY="100000"/>
      <dgm:spPr>
        <a:prstGeom prst="roundRect">
          <a:avLst>
            <a:gd name="adj" fmla="val 10000"/>
          </a:avLst>
        </a:prstGeom>
      </dgm:spPr>
    </dgm:pt>
    <dgm:pt modelId="{6C09F558-4CCD-48F7-A58A-2A98D4A8851D}" type="pres">
      <dgm:prSet presAssocID="{EE62A4F6-4AC4-435B-990E-81A71CE8CAC7}" presName="img" presStyleLbl="fgImgPlace1" presStyleIdx="1" presStyleCnt="3" custScaleY="113016" custLinFactY="28254" custLinFactNeighborX="-266" custLinFactNeighborY="100000"/>
      <dgm:spPr>
        <a:xfrm>
          <a:off x="59209" y="1361815"/>
          <a:ext cx="1219200" cy="473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gm:spPr>
    </dgm:pt>
    <dgm:pt modelId="{E1206A26-D2A6-4A66-996E-9F5681FF9529}" type="pres">
      <dgm:prSet presAssocID="{EE62A4F6-4AC4-435B-990E-81A71CE8CAC7}" presName="text" presStyleLbl="node1" presStyleIdx="1" presStyleCnt="3">
        <dgm:presLayoutVars>
          <dgm:bulletEnabled val="1"/>
        </dgm:presLayoutVars>
      </dgm:prSet>
      <dgm:spPr/>
    </dgm:pt>
    <dgm:pt modelId="{C65D70FE-E67E-4B74-9710-298D947CE263}" type="pres">
      <dgm:prSet presAssocID="{389F9A93-0231-4877-8C41-5D5B8DD7AAC0}" presName="spacer" presStyleCnt="0"/>
      <dgm:spPr/>
    </dgm:pt>
    <dgm:pt modelId="{82B59DC6-7B81-4CB8-A83E-9087A068B943}" type="pres">
      <dgm:prSet presAssocID="{CC535B18-90CD-4352-8591-0D68F0390A4F}" presName="comp" presStyleCnt="0"/>
      <dgm:spPr/>
    </dgm:pt>
    <dgm:pt modelId="{297C01CF-296B-4755-BB5B-BF4B96609E96}" type="pres">
      <dgm:prSet presAssocID="{CC535B18-90CD-4352-8591-0D68F0390A4F}" presName="box" presStyleLbl="node1" presStyleIdx="2" presStyleCnt="3" custLinFactY="-13778" custLinFactNeighborX="477" custLinFactNeighborY="-100000"/>
      <dgm:spPr/>
    </dgm:pt>
    <dgm:pt modelId="{A51CFFEC-EB6E-40D0-9450-749DBC4F1BD5}" type="pres">
      <dgm:prSet presAssocID="{CC535B18-90CD-4352-8591-0D68F0390A4F}" presName="img" presStyleLbl="fgImgPlace1" presStyleIdx="2" presStyleCnt="3" custLinFactY="-43492" custLinFactNeighborX="-1591" custLinFactNeighborY="-100000"/>
      <dgm:spPr>
        <a:blipFill rotWithShape="1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F3ED55CF-EBD3-423A-9E29-2E9D3F85B949}" type="pres">
      <dgm:prSet presAssocID="{CC535B18-90CD-4352-8591-0D68F0390A4F}" presName="text" presStyleLbl="node1" presStyleIdx="2" presStyleCnt="3">
        <dgm:presLayoutVars>
          <dgm:bulletEnabled val="1"/>
        </dgm:presLayoutVars>
      </dgm:prSet>
      <dgm:spPr/>
    </dgm:pt>
  </dgm:ptLst>
  <dgm:cxnLst>
    <dgm:cxn modelId="{19CD9900-D0C5-4CA8-A569-BE7FE1195F7C}" type="presOf" srcId="{EE62A4F6-4AC4-435B-990E-81A71CE8CAC7}" destId="{833297FD-AD9E-4A5B-BCCE-455BFA5F80D7}" srcOrd="0" destOrd="0" presId="urn:microsoft.com/office/officeart/2005/8/layout/vList4#2"/>
    <dgm:cxn modelId="{797BCB17-8E06-4054-AD01-E7136637CAD6}" type="presOf" srcId="{EE62A4F6-4AC4-435B-990E-81A71CE8CAC7}" destId="{E1206A26-D2A6-4A66-996E-9F5681FF9529}" srcOrd="1" destOrd="0" presId="urn:microsoft.com/office/officeart/2005/8/layout/vList4#2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7B32832E-E620-48CB-8F8A-B59CB2A6C6FE}" srcId="{B9C32B05-62EA-407A-B21C-2310C7945705}" destId="{CC535B18-90CD-4352-8591-0D68F0390A4F}" srcOrd="2" destOrd="0" parTransId="{1D4AA24B-3D84-49DC-BFDD-FC03D3C96906}" sibTransId="{B7454EA5-9CA7-4E1B-A2E2-844B40D00AF0}"/>
    <dgm:cxn modelId="{2CF64047-DAEB-4791-84A0-6D15E847510C}" type="presOf" srcId="{42D71409-67F9-455C-8C6D-716D284AAA6B}" destId="{B4D5D5DB-9E92-47EC-82B6-328DEA059B7F}" srcOrd="0" destOrd="0" presId="urn:microsoft.com/office/officeart/2005/8/layout/vList4#2"/>
    <dgm:cxn modelId="{385AD76D-3729-4F86-8924-F3A6C6BB90A1}" type="presOf" srcId="{B9C32B05-62EA-407A-B21C-2310C7945705}" destId="{C10C161E-68BA-44CA-AF77-FB7627812EFD}" srcOrd="0" destOrd="0" presId="urn:microsoft.com/office/officeart/2005/8/layout/vList4#2"/>
    <dgm:cxn modelId="{61E68B70-A17B-4B7B-9643-7E8E086AADA0}" type="presOf" srcId="{42D71409-67F9-455C-8C6D-716D284AAA6B}" destId="{C1AFB4DA-F087-46B0-B530-5B2D500A6603}" srcOrd="1" destOrd="0" presId="urn:microsoft.com/office/officeart/2005/8/layout/vList4#2"/>
    <dgm:cxn modelId="{3A2CECA6-0C5B-46BB-B7C6-7D37E9D210BD}" srcId="{B9C32B05-62EA-407A-B21C-2310C7945705}" destId="{EE62A4F6-4AC4-435B-990E-81A71CE8CAC7}" srcOrd="1" destOrd="0" parTransId="{F287B947-7343-4FA2-B288-B23A59FFAE31}" sibTransId="{389F9A93-0231-4877-8C41-5D5B8DD7AAC0}"/>
    <dgm:cxn modelId="{D23650A9-70B1-40E7-8E19-D23E956B817E}" type="presOf" srcId="{CC535B18-90CD-4352-8591-0D68F0390A4F}" destId="{F3ED55CF-EBD3-423A-9E29-2E9D3F85B949}" srcOrd="1" destOrd="0" presId="urn:microsoft.com/office/officeart/2005/8/layout/vList4#2"/>
    <dgm:cxn modelId="{2FCD1DD7-450F-4D65-8E06-E9B981DBCA24}" type="presOf" srcId="{CC535B18-90CD-4352-8591-0D68F0390A4F}" destId="{297C01CF-296B-4755-BB5B-BF4B96609E96}" srcOrd="0" destOrd="0" presId="urn:microsoft.com/office/officeart/2005/8/layout/vList4#2"/>
    <dgm:cxn modelId="{E37ABD07-EA80-4DB0-99B7-860171226A0D}" type="presParOf" srcId="{C10C161E-68BA-44CA-AF77-FB7627812EFD}" destId="{286273EC-E8AC-422F-8B1C-7F1086877436}" srcOrd="0" destOrd="0" presId="urn:microsoft.com/office/officeart/2005/8/layout/vList4#2"/>
    <dgm:cxn modelId="{3D7F6F27-CD78-4FE0-914A-FFA3D1E23998}" type="presParOf" srcId="{286273EC-E8AC-422F-8B1C-7F1086877436}" destId="{B4D5D5DB-9E92-47EC-82B6-328DEA059B7F}" srcOrd="0" destOrd="0" presId="urn:microsoft.com/office/officeart/2005/8/layout/vList4#2"/>
    <dgm:cxn modelId="{D99E342D-B1B1-4FFA-AD0C-4F368D45EB2E}" type="presParOf" srcId="{286273EC-E8AC-422F-8B1C-7F1086877436}" destId="{769BD7E0-841D-458D-869D-6DFFBC65F61E}" srcOrd="1" destOrd="0" presId="urn:microsoft.com/office/officeart/2005/8/layout/vList4#2"/>
    <dgm:cxn modelId="{8D7FB0AF-CC0C-4B68-8166-712259FC3F7A}" type="presParOf" srcId="{286273EC-E8AC-422F-8B1C-7F1086877436}" destId="{C1AFB4DA-F087-46B0-B530-5B2D500A6603}" srcOrd="2" destOrd="0" presId="urn:microsoft.com/office/officeart/2005/8/layout/vList4#2"/>
    <dgm:cxn modelId="{6705C0D5-19CC-4AD3-B2FD-C657A77E6D3B}" type="presParOf" srcId="{C10C161E-68BA-44CA-AF77-FB7627812EFD}" destId="{F70D86FA-8F03-416F-8F55-E8EF322FE5AF}" srcOrd="1" destOrd="0" presId="urn:microsoft.com/office/officeart/2005/8/layout/vList4#2"/>
    <dgm:cxn modelId="{0381AD5A-E461-400C-A4DE-973BCCE735A5}" type="presParOf" srcId="{C10C161E-68BA-44CA-AF77-FB7627812EFD}" destId="{05143A85-8C3D-484E-B7BA-FAAF3F5180BC}" srcOrd="2" destOrd="0" presId="urn:microsoft.com/office/officeart/2005/8/layout/vList4#2"/>
    <dgm:cxn modelId="{751D6EE4-6C46-4476-AE1B-DDFC15A37FDF}" type="presParOf" srcId="{05143A85-8C3D-484E-B7BA-FAAF3F5180BC}" destId="{833297FD-AD9E-4A5B-BCCE-455BFA5F80D7}" srcOrd="0" destOrd="0" presId="urn:microsoft.com/office/officeart/2005/8/layout/vList4#2"/>
    <dgm:cxn modelId="{AA3506CE-A0A9-4B44-AE4F-2E80B66CD021}" type="presParOf" srcId="{05143A85-8C3D-484E-B7BA-FAAF3F5180BC}" destId="{6C09F558-4CCD-48F7-A58A-2A98D4A8851D}" srcOrd="1" destOrd="0" presId="urn:microsoft.com/office/officeart/2005/8/layout/vList4#2"/>
    <dgm:cxn modelId="{7DA0E03A-14E2-4529-A6B3-CB0D31C27DA5}" type="presParOf" srcId="{05143A85-8C3D-484E-B7BA-FAAF3F5180BC}" destId="{E1206A26-D2A6-4A66-996E-9F5681FF9529}" srcOrd="2" destOrd="0" presId="urn:microsoft.com/office/officeart/2005/8/layout/vList4#2"/>
    <dgm:cxn modelId="{CB19DA47-8E8D-479F-8846-4864188CF5C4}" type="presParOf" srcId="{C10C161E-68BA-44CA-AF77-FB7627812EFD}" destId="{C65D70FE-E67E-4B74-9710-298D947CE263}" srcOrd="3" destOrd="0" presId="urn:microsoft.com/office/officeart/2005/8/layout/vList4#2"/>
    <dgm:cxn modelId="{14E1EB67-016B-4094-9D74-A5F59B2FF8B3}" type="presParOf" srcId="{C10C161E-68BA-44CA-AF77-FB7627812EFD}" destId="{82B59DC6-7B81-4CB8-A83E-9087A068B943}" srcOrd="4" destOrd="0" presId="urn:microsoft.com/office/officeart/2005/8/layout/vList4#2"/>
    <dgm:cxn modelId="{C085B42A-C096-4199-836A-493F329BB1E3}" type="presParOf" srcId="{82B59DC6-7B81-4CB8-A83E-9087A068B943}" destId="{297C01CF-296B-4755-BB5B-BF4B96609E96}" srcOrd="0" destOrd="0" presId="urn:microsoft.com/office/officeart/2005/8/layout/vList4#2"/>
    <dgm:cxn modelId="{61F1ED0F-D029-4635-A64F-7DB327F77C2E}" type="presParOf" srcId="{82B59DC6-7B81-4CB8-A83E-9087A068B943}" destId="{A51CFFEC-EB6E-40D0-9450-749DBC4F1BD5}" srcOrd="1" destOrd="0" presId="urn:microsoft.com/office/officeart/2005/8/layout/vList4#2"/>
    <dgm:cxn modelId="{B525A589-6344-4334-A2FC-85E34014E54F}" type="presParOf" srcId="{82B59DC6-7B81-4CB8-A83E-9087A068B943}" destId="{F3ED55CF-EBD3-423A-9E29-2E9D3F85B949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8F53-765E-4B98-B8BD-0BE89D28EBCA}">
      <dsp:nvSpPr>
        <dsp:cNvPr id="0" name=""/>
        <dsp:cNvSpPr/>
      </dsp:nvSpPr>
      <dsp:spPr>
        <a:xfrm>
          <a:off x="-4997996" y="-833415"/>
          <a:ext cx="6480877" cy="648087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EF42C-6CCC-48DB-B5DF-DD3FE6C5DD3B}">
      <dsp:nvSpPr>
        <dsp:cNvPr id="0" name=""/>
        <dsp:cNvSpPr/>
      </dsp:nvSpPr>
      <dsp:spPr>
        <a:xfrm>
          <a:off x="1444119" y="1251727"/>
          <a:ext cx="8614280" cy="2310591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9BBB5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05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</a:rPr>
            <a:t>Constancia de registro del Plan de vigilancia, prevención y control de la salud de los trabajadores con riesgo de exposición a COVID – 19 en SISCOVID-MINSA</a:t>
          </a:r>
          <a:endParaRPr lang="en-US" sz="2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444119" y="1251727"/>
        <a:ext cx="8614280" cy="2310591"/>
      </dsp:txXfrm>
    </dsp:sp>
    <dsp:sp modelId="{347CF1D6-54F1-4597-8009-9D2342388E1B}">
      <dsp:nvSpPr>
        <dsp:cNvPr id="0" name=""/>
        <dsp:cNvSpPr/>
      </dsp:nvSpPr>
      <dsp:spPr>
        <a:xfrm>
          <a:off x="0" y="962903"/>
          <a:ext cx="2888238" cy="288823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63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D5DB-9E92-47EC-82B6-328DEA059B7F}">
      <dsp:nvSpPr>
        <dsp:cNvPr id="0" name=""/>
        <dsp:cNvSpPr/>
      </dsp:nvSpPr>
      <dsp:spPr>
        <a:xfrm>
          <a:off x="0" y="0"/>
          <a:ext cx="8450357" cy="13236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6A08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6A08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6A08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u="none" kern="1200" dirty="0"/>
            <a:t>Control sanitario del personal</a:t>
          </a:r>
          <a:endParaRPr lang="en-US" sz="3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22440" y="0"/>
        <a:ext cx="6627916" cy="1323694"/>
      </dsp:txXfrm>
    </dsp:sp>
    <dsp:sp modelId="{769BD7E0-841D-458D-869D-6DFFBC65F61E}">
      <dsp:nvSpPr>
        <dsp:cNvPr id="0" name=""/>
        <dsp:cNvSpPr/>
      </dsp:nvSpPr>
      <dsp:spPr>
        <a:xfrm>
          <a:off x="132369" y="132369"/>
          <a:ext cx="1690071" cy="1058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3297FD-AD9E-4A5B-BCCE-455BFA5F80D7}">
      <dsp:nvSpPr>
        <dsp:cNvPr id="0" name=""/>
        <dsp:cNvSpPr/>
      </dsp:nvSpPr>
      <dsp:spPr>
        <a:xfrm>
          <a:off x="0" y="2861405"/>
          <a:ext cx="8450357" cy="13236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39C1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39C1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39C1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u="none" kern="1200" dirty="0"/>
            <a:t>Limpieza y desinfección de lavanderías</a:t>
          </a:r>
          <a:endParaRPr lang="en-US" sz="3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22440" y="2861405"/>
        <a:ext cx="6627916" cy="1323695"/>
      </dsp:txXfrm>
    </dsp:sp>
    <dsp:sp modelId="{6C09F558-4CCD-48F7-A58A-2A98D4A8851D}">
      <dsp:nvSpPr>
        <dsp:cNvPr id="0" name=""/>
        <dsp:cNvSpPr/>
      </dsp:nvSpPr>
      <dsp:spPr>
        <a:xfrm>
          <a:off x="127873" y="2877670"/>
          <a:ext cx="1690071" cy="1196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7C01CF-296B-4755-BB5B-BF4B96609E96}">
      <dsp:nvSpPr>
        <dsp:cNvPr id="0" name=""/>
        <dsp:cNvSpPr/>
      </dsp:nvSpPr>
      <dsp:spPr>
        <a:xfrm>
          <a:off x="0" y="1406055"/>
          <a:ext cx="8450357" cy="132369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7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Limpieza y desinfección</a:t>
          </a:r>
          <a:r>
            <a:rPr lang="en-US" sz="37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</a:t>
          </a:r>
          <a:r>
            <a:rPr lang="es-PE" sz="3700" kern="1200" noProof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vehículos</a:t>
          </a:r>
        </a:p>
      </dsp:txBody>
      <dsp:txXfrm>
        <a:off x="1822440" y="1406055"/>
        <a:ext cx="6627916" cy="1323694"/>
      </dsp:txXfrm>
    </dsp:sp>
    <dsp:sp modelId="{A51CFFEC-EB6E-40D0-9450-749DBC4F1BD5}">
      <dsp:nvSpPr>
        <dsp:cNvPr id="0" name=""/>
        <dsp:cNvSpPr/>
      </dsp:nvSpPr>
      <dsp:spPr>
        <a:xfrm>
          <a:off x="105480" y="1524981"/>
          <a:ext cx="1690071" cy="1058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50BB-3531-41B3-B254-D5C3D21B67DF}" type="datetimeFigureOut">
              <a:rPr lang="es-PE" smtClean="0"/>
              <a:t>29/06/2020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9EF8-FE2C-4BD3-9D36-22A9F649AA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57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9EF8-FE2C-4BD3-9D36-22A9F649AA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05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0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7D90D5-DECD-4D5E-A053-FDE8556860E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3FA0B8-5117-4E6B-9458-58DA8ABF2098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degrade2019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4" y="501199"/>
            <a:ext cx="2581542" cy="1116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097280" y="2958352"/>
            <a:ext cx="10058400" cy="1366759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rgbClr val="196F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PROCEDIMIENTO PARA LIMPIEZA Y DESINFECCIÓN DE LAVANDERÍAS CONTRA COVID 19</a:t>
            </a:r>
            <a:endParaRPr lang="es-PE" sz="5400" b="1" dirty="0">
              <a:solidFill>
                <a:srgbClr val="196F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2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7593714" cy="3566160"/>
          </a:xfrm>
        </p:spPr>
        <p:txBody>
          <a:bodyPr>
            <a:normAutofit/>
          </a:bodyPr>
          <a:lstStyle/>
          <a:p>
            <a:r>
              <a:rPr lang="es-PE" sz="5400" b="1" dirty="0">
                <a:solidFill>
                  <a:srgbClr val="196F95"/>
                </a:solidFill>
                <a:latin typeface="Bahnschrift SemiBold SemiConden" panose="020B0502040204020203" pitchFamily="34" charset="0"/>
              </a:rPr>
              <a:t>LIMPIEZA Y DESINFECCIÓN DE VEHÍCULOS PARA RECOJO Y ENTREGAS</a:t>
            </a:r>
          </a:p>
        </p:txBody>
      </p:sp>
    </p:spTree>
    <p:extLst>
      <p:ext uri="{BB962C8B-B14F-4D97-AF65-F5344CB8AC3E}">
        <p14:creationId xmlns:p14="http://schemas.microsoft.com/office/powerpoint/2010/main" val="5164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PE" sz="2800" dirty="0"/>
              <a:t>¿CUÁNDO?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097280" y="1976718"/>
            <a:ext cx="3420932" cy="3983816"/>
          </a:xfrm>
        </p:spPr>
        <p:txBody>
          <a:bodyPr>
            <a:normAutofit/>
          </a:bodyPr>
          <a:lstStyle/>
          <a:p>
            <a:pPr algn="just"/>
            <a:r>
              <a:rPr lang="es-ES" sz="4000" dirty="0"/>
              <a:t>Antes de la prestación de la jornada diaria del servicio de transporte.</a:t>
            </a:r>
            <a:endParaRPr lang="es-PE" sz="40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6217920" y="998891"/>
            <a:ext cx="4937760" cy="736282"/>
          </a:xfrm>
        </p:spPr>
        <p:txBody>
          <a:bodyPr>
            <a:normAutofit fontScale="70000" lnSpcReduction="20000"/>
          </a:bodyPr>
          <a:lstStyle/>
          <a:p>
            <a:r>
              <a:rPr lang="es-PE" sz="4000" dirty="0"/>
              <a:t>¿QUÉ limpiar y DESINFECTAR?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217920" y="1976718"/>
            <a:ext cx="4937760" cy="3983816"/>
          </a:xfrm>
        </p:spPr>
        <p:txBody>
          <a:bodyPr>
            <a:noAutofit/>
          </a:bodyPr>
          <a:lstStyle/>
          <a:p>
            <a:pPr algn="just"/>
            <a:r>
              <a:rPr lang="es-ES" sz="3600" dirty="0"/>
              <a:t>Manijas de puertas, pasamanos, apoyabrazos, cinturones de seguridad, pisos, vidrios, dispositivos para accionar puertas y ventanas.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270687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1161826" y="971997"/>
            <a:ext cx="4937760" cy="736282"/>
          </a:xfrm>
        </p:spPr>
        <p:txBody>
          <a:bodyPr>
            <a:normAutofit/>
          </a:bodyPr>
          <a:lstStyle/>
          <a:p>
            <a:r>
              <a:rPr lang="es-PE" sz="4000" dirty="0"/>
              <a:t>CON QUÉ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96685" y="4504765"/>
            <a:ext cx="10181985" cy="1492624"/>
          </a:xfrm>
        </p:spPr>
        <p:txBody>
          <a:bodyPr>
            <a:noAutofit/>
          </a:bodyPr>
          <a:lstStyle/>
          <a:p>
            <a:pPr marL="631825" indent="-631825">
              <a:buFont typeface="Arial" panose="020B0604020202020204" pitchFamily="34" charset="0"/>
              <a:buChar char="•"/>
            </a:pPr>
            <a:r>
              <a:rPr lang="es-ES" sz="3200" dirty="0"/>
              <a:t>Limpieza: Utilizar escobillas, paños, agua, detergente.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s-ES" sz="3200" dirty="0"/>
              <a:t>Desinfección: insumos de uso seguro y eficaz (lejía, amonio cuaternario, etc.)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99" y="1938899"/>
            <a:ext cx="3869831" cy="25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7576" y="1901951"/>
            <a:ext cx="9858103" cy="2239742"/>
          </a:xfrm>
        </p:spPr>
        <p:txBody>
          <a:bodyPr>
            <a:noAutofit/>
          </a:bodyPr>
          <a:lstStyle/>
          <a:p>
            <a:r>
              <a:rPr lang="es-PE" sz="6000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LIMPIEZA Y DESINFECCIÓN DE LAVANDERIA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339" y="4034118"/>
            <a:ext cx="4190275" cy="20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¿QUÉ limpiar?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1168691" y="3270388"/>
            <a:ext cx="2815814" cy="556138"/>
          </a:xfrm>
        </p:spPr>
        <p:txBody>
          <a:bodyPr>
            <a:normAutofit/>
          </a:bodyPr>
          <a:lstStyle/>
          <a:p>
            <a:pPr marL="93663" lvl="0" indent="0">
              <a:buNone/>
            </a:pPr>
            <a:r>
              <a:rPr lang="es-ES" sz="2800" b="1" dirty="0"/>
              <a:t>AREA DE LAVADO</a:t>
            </a:r>
            <a:endParaRPr lang="es-ES" sz="2800" dirty="0"/>
          </a:p>
          <a:p>
            <a:pPr marL="93663" indent="0">
              <a:buNone/>
            </a:pPr>
            <a:endParaRPr lang="es-ES" sz="24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sz="2400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PE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sz="28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7574664" y="998891"/>
            <a:ext cx="4245301" cy="736282"/>
          </a:xfrm>
        </p:spPr>
        <p:txBody>
          <a:bodyPr>
            <a:normAutofit/>
          </a:bodyPr>
          <a:lstStyle/>
          <a:p>
            <a:r>
              <a:rPr lang="es-PE" sz="4000" dirty="0"/>
              <a:t>¿CÓMO?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1" y="1735173"/>
            <a:ext cx="2717509" cy="15352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44438"/>
            <a:ext cx="2752889" cy="2000433"/>
          </a:xfrm>
          <a:prstGeom prst="rect">
            <a:avLst/>
          </a:prstGeom>
        </p:spPr>
      </p:pic>
      <p:sp>
        <p:nvSpPr>
          <p:cNvPr id="9" name="Marcador de contenido 10"/>
          <p:cNvSpPr txBox="1">
            <a:spLocks/>
          </p:cNvSpPr>
          <p:nvPr/>
        </p:nvSpPr>
        <p:spPr>
          <a:xfrm>
            <a:off x="931125" y="5931424"/>
            <a:ext cx="3053379" cy="556138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0" algn="ctr">
              <a:buFont typeface="Calibri" panose="020F0502020204030204" pitchFamily="34" charset="0"/>
              <a:buNone/>
            </a:pPr>
            <a:r>
              <a:rPr lang="es-ES" sz="2800" b="1" dirty="0"/>
              <a:t>AREA DE SECADO Y EMPAQUE</a:t>
            </a:r>
            <a:endParaRPr lang="es-ES" sz="2800" dirty="0"/>
          </a:p>
          <a:p>
            <a:pPr marL="93663" indent="0" algn="ctr">
              <a:buFont typeface="Calibri" panose="020F0502020204030204" pitchFamily="34" charset="0"/>
              <a:buNone/>
            </a:pPr>
            <a:endParaRPr lang="es-ES" sz="24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PE" sz="24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PE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ES" sz="2800" dirty="0"/>
          </a:p>
          <a:p>
            <a:pPr marL="550863" indent="-457200" algn="ctr">
              <a:buFont typeface="Courier New" panose="02070309020205020404" pitchFamily="49" charset="0"/>
              <a:buChar char="o"/>
            </a:pPr>
            <a:endParaRPr lang="es-PE" sz="2800" dirty="0"/>
          </a:p>
        </p:txBody>
      </p:sp>
      <p:sp>
        <p:nvSpPr>
          <p:cNvPr id="14" name="Rectángulo 13"/>
          <p:cNvSpPr/>
          <p:nvPr/>
        </p:nvSpPr>
        <p:spPr>
          <a:xfrm>
            <a:off x="4477871" y="1798029"/>
            <a:ext cx="7342094" cy="44114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Ventilar la lavandería: abrir ventanas y puertas.</a:t>
            </a:r>
          </a:p>
          <a:p>
            <a:pPr marL="34290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>
                <a:ea typeface="Calibri" panose="020F0502020204030204" pitchFamily="34" charset="0"/>
                <a:cs typeface="Calibri" panose="020F0502020204030204" pitchFamily="34" charset="0"/>
              </a:rPr>
              <a:t>Realizar la limpieza </a:t>
            </a:r>
            <a:r>
              <a:rPr lang="es-ES" sz="2200" dirty="0"/>
              <a:t>eliminando residuos adheridos a los pisos, paredes, mesas, lavadoras, puertas, techos (</a:t>
            </a:r>
            <a:r>
              <a:rPr lang="es-PE" sz="2200" dirty="0"/>
              <a:t>cubrir los equipos, mesas, utensilios que se encuentren en el área para evitar ensuciarlos) </a:t>
            </a:r>
            <a:r>
              <a:rPr lang="es-ES" sz="2200" dirty="0"/>
              <a:t>canaletas y zonas húmedas, con la ayuda de una escobilla.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Frotar pisos con la escoba retirando los residuos de todas las zonas.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Colocar los residuos sólidos en bolsas de colores y trasladarlos a sus zonas correspondientes.</a:t>
            </a:r>
            <a:endParaRPr lang="es-PE" sz="2200" dirty="0"/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Echar la solución de agua con detergente.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Eliminar el agua, secando con un paño.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396963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¿QUÉ desinfectar?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7574664" y="998891"/>
            <a:ext cx="4245301" cy="736282"/>
          </a:xfrm>
        </p:spPr>
        <p:txBody>
          <a:bodyPr>
            <a:normAutofit/>
          </a:bodyPr>
          <a:lstStyle/>
          <a:p>
            <a:r>
              <a:rPr lang="es-PE" sz="4000" dirty="0"/>
              <a:t>¿CÓMO?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035041" y="1842749"/>
            <a:ext cx="587905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Mantener la ventilación de la lavandería: abrir ventanas y puertas.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Humedecer un paño con la dilución de hipoclorito de sodio o amonio cuaternario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Desinfectar con el paño húmedo, empezando por las paredes, equipos y los pisos según la concentración recomendada.</a:t>
            </a: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s-ES" sz="2200" dirty="0"/>
              <a:t>Dejar secar.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4" y="3906772"/>
            <a:ext cx="1732305" cy="21546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1" y="3914424"/>
            <a:ext cx="3425481" cy="21469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97" y="1750870"/>
            <a:ext cx="1323108" cy="204832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4" y="1842749"/>
            <a:ext cx="1956447" cy="19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97280" y="998891"/>
            <a:ext cx="4937760" cy="736282"/>
          </a:xfrm>
        </p:spPr>
        <p:txBody>
          <a:bodyPr/>
          <a:lstStyle/>
          <a:p>
            <a:r>
              <a:rPr lang="es-PE" sz="4000" dirty="0"/>
              <a:t>¿QUÉ DESINFECTAR?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734210" y="3742205"/>
            <a:ext cx="4362225" cy="736282"/>
          </a:xfrm>
        </p:spPr>
        <p:txBody>
          <a:bodyPr>
            <a:noAutofit/>
          </a:bodyPr>
          <a:lstStyle/>
          <a:p>
            <a:pPr marL="93663" indent="0" algn="ctr">
              <a:buNone/>
            </a:pPr>
            <a:r>
              <a:rPr lang="es-ES" b="1" dirty="0"/>
              <a:t>AREA DE SERVICIOS HIGIÉNICOS Y VESTIDORES</a:t>
            </a:r>
            <a:endParaRPr lang="es-ES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ES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ES" dirty="0"/>
          </a:p>
          <a:p>
            <a:pPr marL="550863" indent="-457200">
              <a:buFont typeface="Courier New" panose="02070309020205020404" pitchFamily="49" charset="0"/>
              <a:buChar char="o"/>
            </a:pPr>
            <a:endParaRPr lang="es-PE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ES" dirty="0"/>
          </a:p>
          <a:p>
            <a:pPr marL="550863" lvl="0" indent="-457200">
              <a:buFont typeface="Courier New" panose="02070309020205020404" pitchFamily="49" charset="0"/>
              <a:buChar char="o"/>
            </a:pPr>
            <a:endParaRPr lang="es-PE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>
          <a:xfrm>
            <a:off x="9211235" y="998891"/>
            <a:ext cx="1990166" cy="736282"/>
          </a:xfrm>
        </p:spPr>
        <p:txBody>
          <a:bodyPr>
            <a:normAutofit fontScale="92500"/>
          </a:bodyPr>
          <a:lstStyle/>
          <a:p>
            <a:r>
              <a:rPr lang="es-PE" sz="4000" dirty="0"/>
              <a:t>¿CÓMO?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5567081" y="1735173"/>
            <a:ext cx="5782237" cy="4583539"/>
          </a:xfrm>
        </p:spPr>
        <p:txBody>
          <a:bodyPr>
            <a:noAutofit/>
          </a:bodyPr>
          <a:lstStyle/>
          <a:p>
            <a:pPr marL="268288" lvl="1" indent="-268288" algn="just">
              <a:buFont typeface="Arial" panose="020B0604020202020204" pitchFamily="34" charset="0"/>
              <a:buChar char="•"/>
            </a:pPr>
            <a:r>
              <a:rPr lang="es-ES" sz="2400" dirty="0"/>
              <a:t>Los servicios higiénicos y vestuarios deben ser limpiados y desinfectados diariamente y de acuerdo a la necesidad. 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es-ES" sz="2400" dirty="0"/>
              <a:t>La disposición de los residuos sólidos generales se realiza de acuerdo con lo establecido en el Decreto Legislativo N° 1278, “Ley de Gestión Integral de Residuos Sólidos”.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es-PE" sz="2400" dirty="0"/>
              <a:t>Colocar un instructivo de lavado de manos en los lavaderos de los servicios higiénicos.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es-PE" sz="2400" dirty="0"/>
              <a:t>Contar con jabón en los lavaderos de los servicios higiénicos.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1" b="16727"/>
          <a:stretch/>
        </p:blipFill>
        <p:spPr>
          <a:xfrm>
            <a:off x="1377261" y="1803094"/>
            <a:ext cx="3076123" cy="18503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21" y="4389747"/>
            <a:ext cx="2450002" cy="18375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268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07101"/>
              </p:ext>
            </p:extLst>
          </p:nvPr>
        </p:nvGraphicFramePr>
        <p:xfrm>
          <a:off x="1680884" y="1398494"/>
          <a:ext cx="8552328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6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771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ÁREA</a:t>
                      </a:r>
                      <a:endParaRPr lang="es-PE" sz="180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ysClr val="windowText" lastClr="000000"/>
                          </a:solidFill>
                          <a:effectLst/>
                        </a:rPr>
                        <a:t>TIPO DE LIMPIEZA</a:t>
                      </a:r>
                      <a:endParaRPr lang="es-PE" sz="180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71"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SUPERFICIAL</a:t>
                      </a:r>
                      <a:endParaRPr lang="es-PE" sz="1800" b="1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PROFUNDA</a:t>
                      </a:r>
                      <a:endParaRPr lang="es-PE" sz="1800" b="1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7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Área de lavandería</a:t>
                      </a:r>
                      <a:endParaRPr lang="es-PE" sz="180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ysClr val="windowText" lastClr="000000"/>
                          </a:solidFill>
                          <a:effectLst/>
                        </a:rPr>
                        <a:t>Pisos</a:t>
                      </a:r>
                      <a:endParaRPr lang="es-PE" sz="180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Diario</a:t>
                      </a:r>
                      <a:endParaRPr lang="es-PE" sz="180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Mensual</a:t>
                      </a:r>
                      <a:endParaRPr lang="es-PE" sz="1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ysClr val="windowText" lastClr="000000"/>
                          </a:solidFill>
                          <a:effectLst/>
                        </a:rPr>
                        <a:t>Pared</a:t>
                      </a:r>
                      <a:endParaRPr lang="es-PE" sz="180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ysClr val="windowText" lastClr="000000"/>
                          </a:solidFill>
                          <a:effectLst/>
                        </a:rPr>
                        <a:t>Diario</a:t>
                      </a:r>
                      <a:endParaRPr lang="es-PE" sz="180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Mensual</a:t>
                      </a:r>
                      <a:endParaRPr lang="es-PE" sz="1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ysClr val="windowText" lastClr="000000"/>
                          </a:solidFill>
                          <a:effectLst/>
                        </a:rPr>
                        <a:t>Techo</a:t>
                      </a:r>
                      <a:endParaRPr lang="es-PE" sz="180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ysClr val="windowText" lastClr="000000"/>
                          </a:solidFill>
                          <a:effectLst/>
                        </a:rPr>
                        <a:t>--</a:t>
                      </a:r>
                      <a:endParaRPr lang="es-PE" sz="180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Mensual</a:t>
                      </a:r>
                      <a:endParaRPr lang="es-PE" sz="1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Puerta</a:t>
                      </a:r>
                      <a:endParaRPr lang="es-PE" sz="1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Diario</a:t>
                      </a:r>
                      <a:endParaRPr lang="es-PE" sz="1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Mensual</a:t>
                      </a:r>
                      <a:endParaRPr lang="es-PE" sz="1800" b="0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7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PE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almacén de ropa limpia y sucia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Pisos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Pared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Puerta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7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PE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higiénicos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Pisos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Pared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Techo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Puerta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7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lavado</a:t>
                      </a:r>
                      <a:endParaRPr lang="es-PE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Pisos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Paredes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7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Puerta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97180" algn="ctr">
                        <a:spcAft>
                          <a:spcPts val="0"/>
                        </a:spcAft>
                      </a:pPr>
                      <a:r>
                        <a:rPr lang="es-PE" sz="1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Diario</a:t>
                      </a:r>
                      <a:endParaRPr lang="es-PE" sz="18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71145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Mensual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Marcador de texto 9"/>
          <p:cNvSpPr txBox="1">
            <a:spLocks/>
          </p:cNvSpPr>
          <p:nvPr/>
        </p:nvSpPr>
        <p:spPr>
          <a:xfrm>
            <a:off x="1097279" y="739588"/>
            <a:ext cx="3918473" cy="86061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000" dirty="0"/>
              <a:t>¿CUÁNDO?</a:t>
            </a:r>
          </a:p>
        </p:txBody>
      </p:sp>
    </p:spTree>
    <p:extLst>
      <p:ext uri="{BB962C8B-B14F-4D97-AF65-F5344CB8AC3E}">
        <p14:creationId xmlns:p14="http://schemas.microsoft.com/office/powerpoint/2010/main" val="239943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024988"/>
            <a:ext cx="10058400" cy="1075264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DILUCIONES A CONSIDERAR</a:t>
            </a:r>
            <a:endParaRPr lang="es-PE" sz="6000" b="1" dirty="0">
              <a:solidFill>
                <a:schemeClr val="accent5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56" y="3203761"/>
            <a:ext cx="2857500" cy="2037230"/>
          </a:xfrm>
          <a:prstGeom prst="rect">
            <a:avLst/>
          </a:prstGeom>
        </p:spPr>
      </p:pic>
      <p:sp>
        <p:nvSpPr>
          <p:cNvPr id="4" name="AutoShape 2" descr="Cómo preparar lejía diluida para desinfectar en c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1717"/>
          <a:stretch/>
        </p:blipFill>
        <p:spPr>
          <a:xfrm>
            <a:off x="6096000" y="3203761"/>
            <a:ext cx="3928491" cy="2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843E7-4C1D-4A41-9C0E-20D1F667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para realizar limpieza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C67BB-6849-4373-8563-9FC38A91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1845734"/>
            <a:ext cx="7637929" cy="4205442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schemeClr val="tx1"/>
                </a:solidFill>
              </a:rPr>
              <a:t>Para el lavado se realiza la siguiente dilución: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PE" sz="2800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tx1"/>
                </a:solidFill>
              </a:rPr>
              <a:t>Diluir 200 gr de detergente a granel en 20 litros de agua, para el </a:t>
            </a:r>
            <a:r>
              <a:rPr lang="es-ES" sz="2800" b="1" dirty="0">
                <a:solidFill>
                  <a:schemeClr val="tx1"/>
                </a:solidFill>
              </a:rPr>
              <a:t>lavado de pisos, paredes, lavaderos, mesas de trabajo, mesas y equipos.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s-PE" sz="2800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solidFill>
                  <a:schemeClr val="tx1"/>
                </a:solidFill>
              </a:rPr>
              <a:t>Diluir 300 gr de detergente en 15 litros de agua, </a:t>
            </a:r>
            <a:r>
              <a:rPr lang="es-ES" sz="2800" b="1" dirty="0">
                <a:solidFill>
                  <a:schemeClr val="tx1"/>
                </a:solidFill>
              </a:rPr>
              <a:t>para el lavado de secadores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  <a:endParaRPr lang="es-PE" sz="2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711" y="2457176"/>
            <a:ext cx="3237346" cy="29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OBJETIVOS</a:t>
            </a:r>
            <a:endParaRPr lang="en-US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7279" y="1871830"/>
            <a:ext cx="10346167" cy="341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200000"/>
              </a:lnSpc>
              <a:spcBef>
                <a:spcPts val="99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latin typeface="Ebrima" panose="02000000000000000000" pitchFamily="2" charset="0"/>
                <a:ea typeface="Tahoma" panose="020B0604030504040204" pitchFamily="34" charset="0"/>
              </a:rPr>
              <a:t>Prevenir el riesgo de contagio por COVID-19 en las instalaciones de lavanderías.</a:t>
            </a:r>
            <a:endParaRPr lang="es-PE" sz="2800" dirty="0">
              <a:latin typeface="Ebrima" panose="02000000000000000000" pitchFamily="2" charset="0"/>
              <a:ea typeface="Tahoma" panose="020B060403050404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Ebrima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Establecer los criterios técnicos y procedimientos de limpieza y desinfección para lavanderías contra COVID 19.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97514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89245"/>
              </p:ext>
            </p:extLst>
          </p:nvPr>
        </p:nvGraphicFramePr>
        <p:xfrm>
          <a:off x="1035424" y="2380128"/>
          <a:ext cx="10354236" cy="3558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3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SUPERFICIE</a:t>
                      </a:r>
                      <a:r>
                        <a:rPr lang="en-US" sz="18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DESINFECTAR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INSUMO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CONCENTRACIÓN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DOSIFICACIÓN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Ropa y zapatos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 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941388">
                        <a:spcAft>
                          <a:spcPts val="0"/>
                        </a:spcAft>
                        <a:tabLst/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Diluir</a:t>
                      </a:r>
                      <a:r>
                        <a:rPr lang="es-PE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5ml de amonio cuaternario en 1 litro de agua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Pisos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, paredes, canaletas, mayólicas y tachos de basura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Amonio cuaternario</a:t>
                      </a:r>
                    </a:p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10 ml de amonio cuaternario por cada litro de agua potable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Mesas y equipos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Amonio cuaternario 10%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200 ppm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2 ml de amonio cuaternario en 1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1"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</a:rPr>
                        <a:t>Escobas, jaladores y tachos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461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Amonio cuaternario 10%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ctr">
                        <a:spcAft>
                          <a:spcPts val="0"/>
                        </a:spcAft>
                      </a:pPr>
                      <a:r>
                        <a:rPr lang="es-PE" sz="1800" b="0" dirty="0">
                          <a:solidFill>
                            <a:schemeClr val="tx1"/>
                          </a:solidFill>
                          <a:effectLst/>
                        </a:rPr>
                        <a:t>500 ppm</a:t>
                      </a:r>
                      <a:endParaRPr lang="es-PE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>
                        <a:spcAft>
                          <a:spcPts val="0"/>
                        </a:spcAft>
                      </a:pPr>
                      <a:r>
                        <a:rPr lang="es-P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 ml de amonio cuaternario en 1 litro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74059" y="286603"/>
            <a:ext cx="9224681" cy="1450757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a considerar con el principio activo amonio cuaternario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r="16966"/>
          <a:stretch/>
        </p:blipFill>
        <p:spPr>
          <a:xfrm>
            <a:off x="10031504" y="233746"/>
            <a:ext cx="1035423" cy="15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28918" y="422742"/>
            <a:ext cx="10058400" cy="80094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Diluciones con Cloro</a:t>
            </a:r>
            <a:endParaRPr lang="es-PE" dirty="0">
              <a:solidFill>
                <a:schemeClr val="accent5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64005"/>
              </p:ext>
            </p:extLst>
          </p:nvPr>
        </p:nvGraphicFramePr>
        <p:xfrm>
          <a:off x="528918" y="1761566"/>
          <a:ext cx="8885456" cy="4452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1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SUPERFICIE A DESINFECTAR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INSUMO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CONCENTRACION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DOSIFICACIÓN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40">
                <a:tc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rlito"/>
                          <a:cs typeface="Times New Roman" panose="02020603050405020304" pitchFamily="18" charset="0"/>
                        </a:rPr>
                        <a:t>Equipos (artefactos)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22508"/>
                  </a:ext>
                </a:extLst>
              </a:tr>
              <a:tr h="1049971">
                <a:tc>
                  <a:txBody>
                    <a:bodyPr/>
                    <a:lstStyle/>
                    <a:p>
                      <a:pPr marL="87313" marR="8953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Mesas lavables, m</a:t>
                      </a: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esas, sillas de madera y otros accesorios de madera y metal, jaladores, tachos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773607"/>
                  </a:ext>
                </a:extLst>
              </a:tr>
              <a:tr h="531579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60755" algn="l"/>
                          <a:tab pos="1436370" algn="l"/>
                        </a:tabLs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Utensilios	de limpieza</a:t>
                      </a:r>
                    </a:p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(secadores, escobas, etc.)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75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Botas y mandiles de plástico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50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141449"/>
                  </a:ext>
                </a:extLst>
              </a:tr>
              <a:tr h="519075"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Inodoro/urinarios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Cloro 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ppm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marR="89535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51007"/>
                  </a:ext>
                </a:extLst>
              </a:tr>
              <a:tr h="519075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79">
                <a:tc>
                  <a:txBody>
                    <a:bodyPr/>
                    <a:lstStyle/>
                    <a:p>
                      <a:pPr marL="87313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solidFill>
                            <a:schemeClr val="tx1"/>
                          </a:solidFill>
                          <a:effectLst/>
                        </a:rPr>
                        <a:t>Tanque de agua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Cloro 8%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dirty="0">
                          <a:solidFill>
                            <a:schemeClr val="tx1"/>
                          </a:solidFill>
                          <a:effectLst/>
                        </a:rPr>
                        <a:t>300 ppm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Diluir 75 ml de cloro en 20 litros de agua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87" y="2348932"/>
            <a:ext cx="2139696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5400" dirty="0">
                <a:latin typeface="Bahnschrift SemiBold Condensed" panose="020B0502040204020203" pitchFamily="34" charset="0"/>
              </a:rPr>
              <a:t>LIMPIEZA Y DESINFECCIÓN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44" y="3440206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0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4DEBD-B2A1-49BA-A1B7-5CC90E34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78" y="412125"/>
            <a:ext cx="10704836" cy="1056068"/>
          </a:xfrm>
        </p:spPr>
        <p:txBody>
          <a:bodyPr>
            <a:noAutofit/>
          </a:bodyPr>
          <a:lstStyle/>
          <a:p>
            <a:pPr algn="ctr"/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¿Qué es la limpieza y desinfección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450760" y="1468193"/>
          <a:ext cx="1143644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0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¿QUÉ</a:t>
                      </a:r>
                      <a:r>
                        <a:rPr lang="es-PE" sz="2400" baseline="0" dirty="0"/>
                        <a:t> ES?</a:t>
                      </a:r>
                      <a:endParaRPr lang="es-P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¿CUÁL</a:t>
                      </a:r>
                      <a:r>
                        <a:rPr lang="es-PE" sz="2400" baseline="0" dirty="0"/>
                        <a:t> ES SU </a:t>
                      </a:r>
                      <a:r>
                        <a:rPr lang="es-PE" sz="2400" dirty="0"/>
                        <a:t>FINALIDAD?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¿CÓMO SE HACE?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¿QUÉ SE</a:t>
                      </a:r>
                      <a:r>
                        <a:rPr lang="es-PE" sz="2400" baseline="0" dirty="0"/>
                        <a:t> UTILIZA?</a:t>
                      </a:r>
                      <a:endParaRPr lang="es-P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LIMPIEZA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Remoción</a:t>
                      </a:r>
                      <a:r>
                        <a:rPr lang="es-PE" sz="2200" baseline="0" dirty="0"/>
                        <a:t> mecánica de materias extrañas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Disminuir la carga (número) de microorganismos a través del arrastre mecánico.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Mediante barrido húmedo, aspirado, lavado manual o mecánico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 utiliza agua y detergente para este proceso. </a:t>
                      </a:r>
                    </a:p>
                    <a:p>
                      <a:endParaRPr lang="es-P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s-PE" sz="2200" b="1" dirty="0"/>
                        <a:t>DESINFECCION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Proceso químico que mata o erradica los microorganismos sin diferenciarlos (bacterias, virus y </a:t>
                      </a:r>
                      <a:r>
                        <a:rPr lang="es-MX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protozoos).</a:t>
                      </a:r>
                      <a:endParaRPr lang="es-PE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200" dirty="0"/>
                        <a:t>Garantiza la inhibición de la actividad  bacteriana áreas y ambientes tratados </a:t>
                      </a:r>
                      <a:br>
                        <a:rPr lang="es-PE" sz="2200" dirty="0"/>
                      </a:b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/>
                        <a:t>Mediante agentes químicos o métodos físicos</a:t>
                      </a:r>
                      <a:endParaRPr lang="es-P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2200" dirty="0"/>
                        <a:t>Se</a:t>
                      </a:r>
                      <a:r>
                        <a:rPr lang="es-PE" sz="2200" baseline="0" dirty="0"/>
                        <a:t> utiliza </a:t>
                      </a:r>
                      <a:r>
                        <a:rPr lang="es-PE" sz="2200" dirty="0"/>
                        <a:t> desinfectantes previa limpieza e higiene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05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53938"/>
          </a:xfrm>
        </p:spPr>
        <p:txBody>
          <a:bodyPr/>
          <a:lstStyle/>
          <a:p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Requisitos de la empresa proveedora para DAN (desinfección de alto nivel):</a:t>
            </a:r>
          </a:p>
        </p:txBody>
      </p:sp>
      <p:graphicFrame>
        <p:nvGraphicFramePr>
          <p:cNvPr id="5" name="Diagram 2"/>
          <p:cNvGraphicFramePr/>
          <p:nvPr>
            <p:extLst>
              <p:ext uri="{D42A27DB-BD31-4B8C-83A1-F6EECF244321}">
                <p14:modId xmlns:p14="http://schemas.microsoft.com/office/powerpoint/2010/main" val="3523240452"/>
              </p:ext>
            </p:extLst>
          </p:nvPr>
        </p:nvGraphicFramePr>
        <p:xfrm>
          <a:off x="1097280" y="1640542"/>
          <a:ext cx="10058400" cy="481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8C33183-EA40-4062-AE1C-E95CAEACE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405991"/>
            <a:ext cx="2502594" cy="31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EQUIPOS DE PROTECCIÓN SEGÚN TIPO DE PROCEDIMIENTO</a:t>
            </a:r>
            <a:endParaRPr lang="es-PE" sz="40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81881"/>
              </p:ext>
            </p:extLst>
          </p:nvPr>
        </p:nvGraphicFramePr>
        <p:xfrm>
          <a:off x="268943" y="2275242"/>
          <a:ext cx="11551022" cy="3898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effectLst/>
                        </a:rPr>
                        <a:t>TIPO DE PROCEDIMIENTO</a:t>
                      </a:r>
                      <a:endParaRPr lang="es-PE" sz="2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EQUIPO DE PROTECCIÓN MÍNIMO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SUPERFICIAL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 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Mandil para protección de sustancias desinfectantes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PROFUNDO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Mascarilla quirúrgica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Lentes de protección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Guantes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Traje de protección biológica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</a:rPr>
                        <a:t>Botas </a:t>
                      </a: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E" sz="2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48" y="3518239"/>
            <a:ext cx="849005" cy="566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80" y="3545533"/>
            <a:ext cx="1077418" cy="5387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25" y="3118853"/>
            <a:ext cx="919624" cy="1364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85" y="4727093"/>
            <a:ext cx="849005" cy="566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84" y="5513824"/>
            <a:ext cx="1077418" cy="538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24" y="4728995"/>
            <a:ext cx="919624" cy="13647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91" y="4728995"/>
            <a:ext cx="1058769" cy="12705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698" y="4670213"/>
            <a:ext cx="1368639" cy="13686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02B0C61-6261-4A69-A5FC-B2B4DF59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8021" y="3089430"/>
            <a:ext cx="560083" cy="127052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919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PROCEDIMIENTOS PROTOCOLIZADOS</a:t>
            </a:r>
            <a:endParaRPr lang="es-PE" sz="4400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0004740"/>
              </p:ext>
            </p:extLst>
          </p:nvPr>
        </p:nvGraphicFramePr>
        <p:xfrm>
          <a:off x="1870822" y="1869141"/>
          <a:ext cx="8450357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19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5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CONTROL SANITARIO DEL PERSONAL</a:t>
            </a:r>
          </a:p>
        </p:txBody>
      </p:sp>
    </p:spTree>
    <p:extLst>
      <p:ext uri="{BB962C8B-B14F-4D97-AF65-F5344CB8AC3E}">
        <p14:creationId xmlns:p14="http://schemas.microsoft.com/office/powerpoint/2010/main" val="235011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s-ES" sz="4800" b="1" dirty="0"/>
              <a:t>Control sanitario del personal</a:t>
            </a:r>
            <a:endParaRPr lang="es-PE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836024" y="2088776"/>
            <a:ext cx="5319656" cy="2523566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ES" sz="1800" dirty="0"/>
              <a:t>El personal que realice actividades de desinfección deberá pasar el control diario de temperatura y monitoreo de signos y síntomas de COVID 19 (Tos, fiebre y disnea -falta de aire-, etc.) al iniciar y terminar la jornada de trabajo. </a:t>
            </a:r>
            <a:endParaRPr lang="es-PE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88776"/>
            <a:ext cx="5047132" cy="252356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18564" y="4612342"/>
            <a:ext cx="10954871" cy="16270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s-ES" sz="1800" dirty="0"/>
              <a:t>Los trabajadores que registren una temperatura mayor a 37.5°C o que presenten signos y síntomas de COVID 19 deben suspender temporalmente sus funciones y ser aislados en su domicilio, habitación o centros de aislamiento temporal establecidos por las autoridades locales. Se notificará a las autoridades correspondientes para las acciones establecidas.</a:t>
            </a:r>
            <a:endParaRPr lang="es-PE" sz="1800" dirty="0"/>
          </a:p>
        </p:txBody>
      </p:sp>
    </p:spTree>
    <p:extLst>
      <p:ext uri="{BB962C8B-B14F-4D97-AF65-F5344CB8AC3E}">
        <p14:creationId xmlns:p14="http://schemas.microsoft.com/office/powerpoint/2010/main" val="30597905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1119</Words>
  <Application>Microsoft Office PowerPoint</Application>
  <PresentationFormat>Panorámica</PresentationFormat>
  <Paragraphs>221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Bahnschrift SemiBold Condensed</vt:lpstr>
      <vt:lpstr>Bahnschrift SemiBold SemiConden</vt:lpstr>
      <vt:lpstr>Bahnschrift SemiCondensed</vt:lpstr>
      <vt:lpstr>Calibri</vt:lpstr>
      <vt:lpstr>Calibri Light</vt:lpstr>
      <vt:lpstr>Courier New</vt:lpstr>
      <vt:lpstr>Ebrima</vt:lpstr>
      <vt:lpstr>Tahoma</vt:lpstr>
      <vt:lpstr>Retrospección</vt:lpstr>
      <vt:lpstr>PROCEDIMIENTO PARA LIMPIEZA Y DESINFECCIÓN DE LAVANDERÍAS CONTRA COVID 19</vt:lpstr>
      <vt:lpstr>OBJETIVOS</vt:lpstr>
      <vt:lpstr>LIMPIEZA Y DESINFECCIÓN</vt:lpstr>
      <vt:lpstr>¿Qué es la limpieza y desinfección</vt:lpstr>
      <vt:lpstr>Requisitos de la empresa proveedora para DAN (desinfección de alto nivel):</vt:lpstr>
      <vt:lpstr>EQUIPOS DE PROTECCIÓN SEGÚN TIPO DE PROCEDIMIENTO</vt:lpstr>
      <vt:lpstr>PROCEDIMIENTOS PROTOCOLIZADOS</vt:lpstr>
      <vt:lpstr>CONTROL SANITARIO DEL PERSONAL</vt:lpstr>
      <vt:lpstr>Control sanitario del personal</vt:lpstr>
      <vt:lpstr>LIMPIEZA Y DESINFECCIÓN DE VEHÍCULOS PARA RECOJO Y ENTREGAS</vt:lpstr>
      <vt:lpstr>Presentación de PowerPoint</vt:lpstr>
      <vt:lpstr>Presentación de PowerPoint</vt:lpstr>
      <vt:lpstr>LIMPIEZA Y DESINFECCIÓN DE LAVANDERIA</vt:lpstr>
      <vt:lpstr>Presentación de PowerPoint</vt:lpstr>
      <vt:lpstr>Presentación de PowerPoint</vt:lpstr>
      <vt:lpstr>Presentación de PowerPoint</vt:lpstr>
      <vt:lpstr>Presentación de PowerPoint</vt:lpstr>
      <vt:lpstr>DILUCIONES A CONSIDERAR</vt:lpstr>
      <vt:lpstr>Diluciones a considerar para realizar limpieza</vt:lpstr>
      <vt:lpstr>Diluciones a considerar con el principio activo amonio cuaternario</vt:lpstr>
      <vt:lpstr>Diluciones con Cloro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protección personal según  el protocolo del Ministerio de la Producción (PRODUCE) en la modalidad de delivery y recojo en local</dc:title>
  <dc:creator>Maria Karina Fernandez Urteaga</dc:creator>
  <cp:lastModifiedBy>ivigoo@gycperu.com</cp:lastModifiedBy>
  <cp:revision>106</cp:revision>
  <dcterms:modified xsi:type="dcterms:W3CDTF">2020-06-29T14:22:42Z</dcterms:modified>
</cp:coreProperties>
</file>