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91" r:id="rId4"/>
    <p:sldId id="306" r:id="rId5"/>
    <p:sldId id="302" r:id="rId6"/>
    <p:sldId id="307" r:id="rId7"/>
    <p:sldId id="308" r:id="rId8"/>
    <p:sldId id="309" r:id="rId9"/>
    <p:sldId id="299" r:id="rId10"/>
    <p:sldId id="292" r:id="rId11"/>
    <p:sldId id="293" r:id="rId12"/>
    <p:sldId id="300" r:id="rId13"/>
    <p:sldId id="267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go De La Cruz Roldán" initials="HDLC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6600"/>
    <a:srgbClr val="009999"/>
    <a:srgbClr val="008080"/>
    <a:srgbClr val="33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85BAA-700D-44DA-9007-720618B69CD5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</dgm:pt>
    <dgm:pt modelId="{DD0046EC-8CF8-4F98-B84A-EB80C6175572}">
      <dgm:prSet phldrT="[Texto]"/>
      <dgm:spPr/>
      <dgm:t>
        <a:bodyPr/>
        <a:lstStyle/>
        <a:p>
          <a:r>
            <a:rPr lang="es-MX" dirty="0" smtClean="0"/>
            <a:t>Ahora ya sabes qué capacidades debes fortalecer</a:t>
          </a:r>
          <a:endParaRPr lang="es-PE" dirty="0"/>
        </a:p>
      </dgm:t>
    </dgm:pt>
    <dgm:pt modelId="{784142FD-02C2-4E5F-8989-BF506282BEDC}" type="parTrans" cxnId="{4BCA381D-269A-488B-86E9-B245D8CB9680}">
      <dgm:prSet/>
      <dgm:spPr/>
      <dgm:t>
        <a:bodyPr/>
        <a:lstStyle/>
        <a:p>
          <a:endParaRPr lang="es-PE"/>
        </a:p>
      </dgm:t>
    </dgm:pt>
    <dgm:pt modelId="{E9DF7C3D-E7E2-427A-BDFE-57B3F89D618C}" type="sibTrans" cxnId="{4BCA381D-269A-488B-86E9-B245D8CB9680}">
      <dgm:prSet/>
      <dgm:spPr/>
      <dgm:t>
        <a:bodyPr/>
        <a:lstStyle/>
        <a:p>
          <a:endParaRPr lang="es-PE"/>
        </a:p>
      </dgm:t>
    </dgm:pt>
    <dgm:pt modelId="{035DCBFA-4CDC-4ABC-8834-B5C724467CCC}">
      <dgm:prSet phldrT="[Texto]"/>
      <dgm:spPr/>
      <dgm:t>
        <a:bodyPr/>
        <a:lstStyle/>
        <a:p>
          <a:r>
            <a:rPr lang="es-MX" dirty="0" smtClean="0"/>
            <a:t>Esto lo aprenderán en el siguiente módulo</a:t>
          </a:r>
          <a:endParaRPr lang="es-PE" dirty="0"/>
        </a:p>
      </dgm:t>
    </dgm:pt>
    <dgm:pt modelId="{85B613DA-1068-41E7-ACBE-0ECE87518224}" type="parTrans" cxnId="{3419BF2B-6F1E-4D39-8B15-09E3BD3E7F1D}">
      <dgm:prSet/>
      <dgm:spPr/>
      <dgm:t>
        <a:bodyPr/>
        <a:lstStyle/>
        <a:p>
          <a:endParaRPr lang="es-PE"/>
        </a:p>
      </dgm:t>
    </dgm:pt>
    <dgm:pt modelId="{1FBB7020-F2E0-4EDC-BB5E-47D80309F804}" type="sibTrans" cxnId="{3419BF2B-6F1E-4D39-8B15-09E3BD3E7F1D}">
      <dgm:prSet/>
      <dgm:spPr/>
      <dgm:t>
        <a:bodyPr/>
        <a:lstStyle/>
        <a:p>
          <a:endParaRPr lang="es-PE"/>
        </a:p>
      </dgm:t>
    </dgm:pt>
    <dgm:pt modelId="{09C684D2-2AF7-4594-9535-3DD6ACA5478B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PE" dirty="0"/>
        </a:p>
      </dgm:t>
    </dgm:pt>
    <dgm:pt modelId="{791F3A3C-6A5D-4345-9858-E40C934FA49C}" type="sibTrans" cxnId="{57C9076D-F2CE-43F9-9E36-270E9F6A8557}">
      <dgm:prSet/>
      <dgm:spPr/>
      <dgm:t>
        <a:bodyPr/>
        <a:lstStyle/>
        <a:p>
          <a:endParaRPr lang="es-PE"/>
        </a:p>
      </dgm:t>
    </dgm:pt>
    <dgm:pt modelId="{ACF565E1-980C-435B-BA63-5B055A8E7498}" type="parTrans" cxnId="{57C9076D-F2CE-43F9-9E36-270E9F6A8557}">
      <dgm:prSet/>
      <dgm:spPr/>
      <dgm:t>
        <a:bodyPr/>
        <a:lstStyle/>
        <a:p>
          <a:endParaRPr lang="es-PE"/>
        </a:p>
      </dgm:t>
    </dgm:pt>
    <dgm:pt modelId="{91B6A0FC-5D36-4D1A-B058-85553EE7F12D}" type="pres">
      <dgm:prSet presAssocID="{4EA85BAA-700D-44DA-9007-720618B69CD5}" presName="diagram" presStyleCnt="0">
        <dgm:presLayoutVars>
          <dgm:dir/>
          <dgm:resizeHandles val="exact"/>
        </dgm:presLayoutVars>
      </dgm:prSet>
      <dgm:spPr/>
    </dgm:pt>
    <dgm:pt modelId="{9E604A35-60D4-4080-AAB4-596E1608A84B}" type="pres">
      <dgm:prSet presAssocID="{DD0046EC-8CF8-4F98-B84A-EB80C6175572}" presName="node" presStyleLbl="node1" presStyleIdx="0" presStyleCnt="3">
        <dgm:presLayoutVars>
          <dgm:bulletEnabled val="1"/>
        </dgm:presLayoutVars>
      </dgm:prSet>
      <dgm:spPr/>
    </dgm:pt>
    <dgm:pt modelId="{95CD2289-0804-4E02-AB00-C911272FB573}" type="pres">
      <dgm:prSet presAssocID="{E9DF7C3D-E7E2-427A-BDFE-57B3F89D618C}" presName="sibTrans" presStyleLbl="sibTrans2D1" presStyleIdx="0" presStyleCnt="2"/>
      <dgm:spPr/>
    </dgm:pt>
    <dgm:pt modelId="{52DC8B5F-ABEF-4622-AF7F-7D4FECA09688}" type="pres">
      <dgm:prSet presAssocID="{E9DF7C3D-E7E2-427A-BDFE-57B3F89D618C}" presName="connectorText" presStyleLbl="sibTrans2D1" presStyleIdx="0" presStyleCnt="2"/>
      <dgm:spPr/>
    </dgm:pt>
    <dgm:pt modelId="{902DD804-B449-4C87-AEC0-8F947DD0D9BF}" type="pres">
      <dgm:prSet presAssocID="{09C684D2-2AF7-4594-9535-3DD6ACA5478B}" presName="node" presStyleLbl="node1" presStyleIdx="1" presStyleCnt="3">
        <dgm:presLayoutVars>
          <dgm:bulletEnabled val="1"/>
        </dgm:presLayoutVars>
      </dgm:prSet>
      <dgm:spPr/>
    </dgm:pt>
    <dgm:pt modelId="{D5594C44-C51B-4D24-B460-E512430A88BB}" type="pres">
      <dgm:prSet presAssocID="{791F3A3C-6A5D-4345-9858-E40C934FA49C}" presName="sibTrans" presStyleLbl="sibTrans2D1" presStyleIdx="1" presStyleCnt="2"/>
      <dgm:spPr/>
    </dgm:pt>
    <dgm:pt modelId="{90B2256C-6F81-4AB2-9C94-EB4C8A4CB5F6}" type="pres">
      <dgm:prSet presAssocID="{791F3A3C-6A5D-4345-9858-E40C934FA49C}" presName="connectorText" presStyleLbl="sibTrans2D1" presStyleIdx="1" presStyleCnt="2"/>
      <dgm:spPr/>
    </dgm:pt>
    <dgm:pt modelId="{7196CC79-4F3D-4F8C-BE5B-EACE8920D9C5}" type="pres">
      <dgm:prSet presAssocID="{035DCBFA-4CDC-4ABC-8834-B5C724467CCC}" presName="node" presStyleLbl="node1" presStyleIdx="2" presStyleCnt="3">
        <dgm:presLayoutVars>
          <dgm:bulletEnabled val="1"/>
        </dgm:presLayoutVars>
      </dgm:prSet>
      <dgm:spPr/>
    </dgm:pt>
  </dgm:ptLst>
  <dgm:cxnLst>
    <dgm:cxn modelId="{1A33974F-63A6-4944-8247-A46B02DE8213}" type="presOf" srcId="{E9DF7C3D-E7E2-427A-BDFE-57B3F89D618C}" destId="{52DC8B5F-ABEF-4622-AF7F-7D4FECA09688}" srcOrd="1" destOrd="0" presId="urn:microsoft.com/office/officeart/2005/8/layout/process5"/>
    <dgm:cxn modelId="{C5CFF7A7-7907-42A6-ACAF-891FCAE8A872}" type="presOf" srcId="{791F3A3C-6A5D-4345-9858-E40C934FA49C}" destId="{90B2256C-6F81-4AB2-9C94-EB4C8A4CB5F6}" srcOrd="1" destOrd="0" presId="urn:microsoft.com/office/officeart/2005/8/layout/process5"/>
    <dgm:cxn modelId="{0753F391-D982-4745-BAC6-5CD0BCE89961}" type="presOf" srcId="{4EA85BAA-700D-44DA-9007-720618B69CD5}" destId="{91B6A0FC-5D36-4D1A-B058-85553EE7F12D}" srcOrd="0" destOrd="0" presId="urn:microsoft.com/office/officeart/2005/8/layout/process5"/>
    <dgm:cxn modelId="{E0127622-3D3C-4152-8A77-D7DAEEB1EFF3}" type="presOf" srcId="{E9DF7C3D-E7E2-427A-BDFE-57B3F89D618C}" destId="{95CD2289-0804-4E02-AB00-C911272FB573}" srcOrd="0" destOrd="0" presId="urn:microsoft.com/office/officeart/2005/8/layout/process5"/>
    <dgm:cxn modelId="{0BC12974-DBF4-4616-9255-651067DA310C}" type="presOf" srcId="{791F3A3C-6A5D-4345-9858-E40C934FA49C}" destId="{D5594C44-C51B-4D24-B460-E512430A88BB}" srcOrd="0" destOrd="0" presId="urn:microsoft.com/office/officeart/2005/8/layout/process5"/>
    <dgm:cxn modelId="{28820521-45C0-4507-886B-993B0B1EFB84}" type="presOf" srcId="{09C684D2-2AF7-4594-9535-3DD6ACA5478B}" destId="{902DD804-B449-4C87-AEC0-8F947DD0D9BF}" srcOrd="0" destOrd="0" presId="urn:microsoft.com/office/officeart/2005/8/layout/process5"/>
    <dgm:cxn modelId="{4BCA381D-269A-488B-86E9-B245D8CB9680}" srcId="{4EA85BAA-700D-44DA-9007-720618B69CD5}" destId="{DD0046EC-8CF8-4F98-B84A-EB80C6175572}" srcOrd="0" destOrd="0" parTransId="{784142FD-02C2-4E5F-8989-BF506282BEDC}" sibTransId="{E9DF7C3D-E7E2-427A-BDFE-57B3F89D618C}"/>
    <dgm:cxn modelId="{3419BF2B-6F1E-4D39-8B15-09E3BD3E7F1D}" srcId="{4EA85BAA-700D-44DA-9007-720618B69CD5}" destId="{035DCBFA-4CDC-4ABC-8834-B5C724467CCC}" srcOrd="2" destOrd="0" parTransId="{85B613DA-1068-41E7-ACBE-0ECE87518224}" sibTransId="{1FBB7020-F2E0-4EDC-BB5E-47D80309F804}"/>
    <dgm:cxn modelId="{57C9076D-F2CE-43F9-9E36-270E9F6A8557}" srcId="{4EA85BAA-700D-44DA-9007-720618B69CD5}" destId="{09C684D2-2AF7-4594-9535-3DD6ACA5478B}" srcOrd="1" destOrd="0" parTransId="{ACF565E1-980C-435B-BA63-5B055A8E7498}" sibTransId="{791F3A3C-6A5D-4345-9858-E40C934FA49C}"/>
    <dgm:cxn modelId="{BA4F88BE-3903-48FE-B2B2-B9D4A2976E7D}" type="presOf" srcId="{035DCBFA-4CDC-4ABC-8834-B5C724467CCC}" destId="{7196CC79-4F3D-4F8C-BE5B-EACE8920D9C5}" srcOrd="0" destOrd="0" presId="urn:microsoft.com/office/officeart/2005/8/layout/process5"/>
    <dgm:cxn modelId="{1F82C7D9-67A5-4C3D-A705-ACCDAFF143D5}" type="presOf" srcId="{DD0046EC-8CF8-4F98-B84A-EB80C6175572}" destId="{9E604A35-60D4-4080-AAB4-596E1608A84B}" srcOrd="0" destOrd="0" presId="urn:microsoft.com/office/officeart/2005/8/layout/process5"/>
    <dgm:cxn modelId="{C4384A89-396E-4585-BB83-D21299E6B145}" type="presParOf" srcId="{91B6A0FC-5D36-4D1A-B058-85553EE7F12D}" destId="{9E604A35-60D4-4080-AAB4-596E1608A84B}" srcOrd="0" destOrd="0" presId="urn:microsoft.com/office/officeart/2005/8/layout/process5"/>
    <dgm:cxn modelId="{1CC003A5-718D-45A6-9228-C53E782995BF}" type="presParOf" srcId="{91B6A0FC-5D36-4D1A-B058-85553EE7F12D}" destId="{95CD2289-0804-4E02-AB00-C911272FB573}" srcOrd="1" destOrd="0" presId="urn:microsoft.com/office/officeart/2005/8/layout/process5"/>
    <dgm:cxn modelId="{7C04AA0E-DA07-4A62-8DB2-B5071CB604C3}" type="presParOf" srcId="{95CD2289-0804-4E02-AB00-C911272FB573}" destId="{52DC8B5F-ABEF-4622-AF7F-7D4FECA09688}" srcOrd="0" destOrd="0" presId="urn:microsoft.com/office/officeart/2005/8/layout/process5"/>
    <dgm:cxn modelId="{70F31036-6A78-44AE-86C1-72C965E45D6E}" type="presParOf" srcId="{91B6A0FC-5D36-4D1A-B058-85553EE7F12D}" destId="{902DD804-B449-4C87-AEC0-8F947DD0D9BF}" srcOrd="2" destOrd="0" presId="urn:microsoft.com/office/officeart/2005/8/layout/process5"/>
    <dgm:cxn modelId="{2AC61E62-1EC2-4DFA-8C67-265DCA59D157}" type="presParOf" srcId="{91B6A0FC-5D36-4D1A-B058-85553EE7F12D}" destId="{D5594C44-C51B-4D24-B460-E512430A88BB}" srcOrd="3" destOrd="0" presId="urn:microsoft.com/office/officeart/2005/8/layout/process5"/>
    <dgm:cxn modelId="{215E4BEF-2C53-4EFF-82F0-A4D8040CC5F8}" type="presParOf" srcId="{D5594C44-C51B-4D24-B460-E512430A88BB}" destId="{90B2256C-6F81-4AB2-9C94-EB4C8A4CB5F6}" srcOrd="0" destOrd="0" presId="urn:microsoft.com/office/officeart/2005/8/layout/process5"/>
    <dgm:cxn modelId="{ED6AA46B-728A-4A8E-AAA8-AF34174F95B6}" type="presParOf" srcId="{91B6A0FC-5D36-4D1A-B058-85553EE7F12D}" destId="{7196CC79-4F3D-4F8C-BE5B-EACE8920D9C5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04A35-60D4-4080-AAB4-596E1608A84B}">
      <dsp:nvSpPr>
        <dsp:cNvPr id="0" name=""/>
        <dsp:cNvSpPr/>
      </dsp:nvSpPr>
      <dsp:spPr>
        <a:xfrm>
          <a:off x="1587" y="1058"/>
          <a:ext cx="3385343" cy="20312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/>
            <a:t>Ahora ya sabes qué capacidades debes fortalecer</a:t>
          </a:r>
          <a:endParaRPr lang="es-PE" sz="3300" kern="1200" dirty="0"/>
        </a:p>
      </dsp:txBody>
      <dsp:txXfrm>
        <a:off x="61079" y="60550"/>
        <a:ext cx="3266359" cy="1912222"/>
      </dsp:txXfrm>
    </dsp:sp>
    <dsp:sp modelId="{95CD2289-0804-4E02-AB00-C911272FB573}">
      <dsp:nvSpPr>
        <dsp:cNvPr id="0" name=""/>
        <dsp:cNvSpPr/>
      </dsp:nvSpPr>
      <dsp:spPr>
        <a:xfrm>
          <a:off x="3684841" y="596879"/>
          <a:ext cx="717692" cy="839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700" kern="1200"/>
        </a:p>
      </dsp:txBody>
      <dsp:txXfrm>
        <a:off x="3684841" y="764792"/>
        <a:ext cx="502384" cy="503739"/>
      </dsp:txXfrm>
    </dsp:sp>
    <dsp:sp modelId="{902DD804-B449-4C87-AEC0-8F947DD0D9BF}">
      <dsp:nvSpPr>
        <dsp:cNvPr id="0" name=""/>
        <dsp:cNvSpPr/>
      </dsp:nvSpPr>
      <dsp:spPr>
        <a:xfrm>
          <a:off x="4741068" y="1058"/>
          <a:ext cx="3385343" cy="20312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3300" kern="1200" dirty="0"/>
        </a:p>
      </dsp:txBody>
      <dsp:txXfrm>
        <a:off x="4800560" y="60550"/>
        <a:ext cx="3266359" cy="1912222"/>
      </dsp:txXfrm>
    </dsp:sp>
    <dsp:sp modelId="{D5594C44-C51B-4D24-B460-E512430A88BB}">
      <dsp:nvSpPr>
        <dsp:cNvPr id="0" name=""/>
        <dsp:cNvSpPr/>
      </dsp:nvSpPr>
      <dsp:spPr>
        <a:xfrm rot="5400000">
          <a:off x="6074894" y="2269238"/>
          <a:ext cx="717692" cy="839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700" kern="1200"/>
        </a:p>
      </dsp:txBody>
      <dsp:txXfrm rot="-5400000">
        <a:off x="6181871" y="2330174"/>
        <a:ext cx="503739" cy="502384"/>
      </dsp:txXfrm>
    </dsp:sp>
    <dsp:sp modelId="{7196CC79-4F3D-4F8C-BE5B-EACE8920D9C5}">
      <dsp:nvSpPr>
        <dsp:cNvPr id="0" name=""/>
        <dsp:cNvSpPr/>
      </dsp:nvSpPr>
      <dsp:spPr>
        <a:xfrm>
          <a:off x="4741068" y="3386402"/>
          <a:ext cx="3385343" cy="20312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/>
            <a:t>Esto lo aprenderán en el siguiente módulo</a:t>
          </a:r>
          <a:endParaRPr lang="es-PE" sz="3300" kern="1200" dirty="0"/>
        </a:p>
      </dsp:txBody>
      <dsp:txXfrm>
        <a:off x="4800560" y="3445894"/>
        <a:ext cx="3266359" cy="1912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1903-A5FE-4F73-85A0-6BAC1AB78121}" type="datetimeFigureOut">
              <a:rPr lang="es-PE" smtClean="0"/>
              <a:t>3/07/2020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7D23-D2CB-4A76-AFD5-53A544210A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026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1903-A5FE-4F73-85A0-6BAC1AB78121}" type="datetimeFigureOut">
              <a:rPr lang="es-PE" smtClean="0"/>
              <a:t>3/07/2020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7D23-D2CB-4A76-AFD5-53A544210A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63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1903-A5FE-4F73-85A0-6BAC1AB78121}" type="datetimeFigureOut">
              <a:rPr lang="es-PE" smtClean="0"/>
              <a:t>3/07/2020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7D23-D2CB-4A76-AFD5-53A544210A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726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1903-A5FE-4F73-85A0-6BAC1AB78121}" type="datetimeFigureOut">
              <a:rPr lang="es-PE" smtClean="0"/>
              <a:t>3/07/2020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7D23-D2CB-4A76-AFD5-53A544210A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888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1903-A5FE-4F73-85A0-6BAC1AB78121}" type="datetimeFigureOut">
              <a:rPr lang="es-PE" smtClean="0"/>
              <a:t>3/07/2020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7D23-D2CB-4A76-AFD5-53A544210A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835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1903-A5FE-4F73-85A0-6BAC1AB78121}" type="datetimeFigureOut">
              <a:rPr lang="es-PE" smtClean="0"/>
              <a:t>3/07/2020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7D23-D2CB-4A76-AFD5-53A544210A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581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1903-A5FE-4F73-85A0-6BAC1AB78121}" type="datetimeFigureOut">
              <a:rPr lang="es-PE" smtClean="0"/>
              <a:t>3/07/2020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7D23-D2CB-4A76-AFD5-53A544210A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64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1903-A5FE-4F73-85A0-6BAC1AB78121}" type="datetimeFigureOut">
              <a:rPr lang="es-PE" smtClean="0"/>
              <a:t>3/07/2020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7D23-D2CB-4A76-AFD5-53A544210A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870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1903-A5FE-4F73-85A0-6BAC1AB78121}" type="datetimeFigureOut">
              <a:rPr lang="es-PE" smtClean="0"/>
              <a:t>3/07/2020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7D23-D2CB-4A76-AFD5-53A544210A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536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1903-A5FE-4F73-85A0-6BAC1AB78121}" type="datetimeFigureOut">
              <a:rPr lang="es-PE" smtClean="0"/>
              <a:t>3/07/2020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7D23-D2CB-4A76-AFD5-53A544210A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964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1903-A5FE-4F73-85A0-6BAC1AB78121}" type="datetimeFigureOut">
              <a:rPr lang="es-PE" smtClean="0"/>
              <a:t>3/07/2020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7D23-D2CB-4A76-AFD5-53A544210A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132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F1903-A5FE-4F73-85A0-6BAC1AB78121}" type="datetimeFigureOut">
              <a:rPr lang="es-PE" smtClean="0"/>
              <a:t>3/07/2020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97D23-D2CB-4A76-AFD5-53A544210A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332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340" y="70709"/>
            <a:ext cx="1147343" cy="12593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0" y="5249917"/>
            <a:ext cx="12192000" cy="1608083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379621" y="1164068"/>
            <a:ext cx="9186719" cy="8604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“DESARROLLO DE LA CAPACIDAD PARA EL EMPRENDIMIENTO DE PARTICIPANTES DE LOS MECANISMOS DE COORDINACIÓN COMUNITARIA (MCC) EN LIMA, CALLAO Y 6 REGIONES DEL PAÍS”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149842" y="2488265"/>
            <a:ext cx="76462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CC6600"/>
                </a:solidFill>
                <a:latin typeface="Bahnschrift SemiBold SemiConden" panose="020B0502040204020203" pitchFamily="34" charset="0"/>
              </a:rPr>
              <a:t>MÓDULO</a:t>
            </a:r>
            <a:r>
              <a:rPr lang="es-MX" sz="4400" b="1" dirty="0" smtClean="0">
                <a:solidFill>
                  <a:srgbClr val="CC66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s-MX" sz="4400" b="1" dirty="0" smtClean="0">
                <a:solidFill>
                  <a:srgbClr val="CC6600"/>
                </a:solidFill>
                <a:latin typeface="Bahnschrift SemiBold SemiConden" panose="020B0502040204020203" pitchFamily="34" charset="0"/>
              </a:rPr>
              <a:t>1. </a:t>
            </a:r>
            <a:endParaRPr lang="es-MX" sz="4400" b="1" dirty="0" smtClean="0">
              <a:solidFill>
                <a:srgbClr val="CC6600"/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es-MX" sz="4400" b="1" dirty="0" smtClean="0">
                <a:solidFill>
                  <a:srgbClr val="CC6600"/>
                </a:solidFill>
                <a:latin typeface="Bahnschrift SemiBold SemiConden" panose="020B0502040204020203" pitchFamily="34" charset="0"/>
              </a:rPr>
              <a:t>CAPACIDADES </a:t>
            </a:r>
            <a:r>
              <a:rPr lang="es-MX" sz="4400" b="1" dirty="0">
                <a:solidFill>
                  <a:srgbClr val="CC6600"/>
                </a:solidFill>
                <a:latin typeface="Bahnschrift SemiBold SemiConden" panose="020B0502040204020203" pitchFamily="34" charset="0"/>
              </a:rPr>
              <a:t>PARA SER EMPRENDEDOR</a:t>
            </a:r>
          </a:p>
        </p:txBody>
      </p:sp>
      <p:pic>
        <p:nvPicPr>
          <p:cNvPr id="8" name="Imagen 7" descr="Programa de Innovación y Emprendimiento Corporativo en Panel Sistemas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886" y="4688114"/>
            <a:ext cx="3809379" cy="2169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9" name="Imagen 8" descr="logo degrade20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9" y="212927"/>
            <a:ext cx="1775263" cy="808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33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225281"/>
              </p:ext>
            </p:extLst>
          </p:nvPr>
        </p:nvGraphicFramePr>
        <p:xfrm>
          <a:off x="1395656" y="1459828"/>
          <a:ext cx="9400678" cy="408432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379499"/>
                <a:gridCol w="1652337"/>
                <a:gridCol w="1556084"/>
                <a:gridCol w="1812758"/>
              </a:tblGrid>
              <a:tr h="64893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400" dirty="0" smtClean="0">
                          <a:effectLst/>
                        </a:rPr>
                        <a:t>CAPACIDAD</a:t>
                      </a:r>
                      <a:endParaRPr lang="es-ES_tradnl" sz="2400" dirty="0">
                        <a:effectLst/>
                      </a:endParaRPr>
                    </a:p>
                  </a:txBody>
                  <a:tcPr marL="56593" marR="56593" marT="0" marB="0">
                    <a:solidFill>
                      <a:srgbClr val="FF99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400" dirty="0" smtClean="0">
                          <a:effectLst/>
                        </a:rPr>
                        <a:t>PUNTAJE</a:t>
                      </a:r>
                      <a:endParaRPr lang="es-ES_tradnl" sz="2400" dirty="0">
                        <a:effectLst/>
                      </a:endParaRPr>
                    </a:p>
                  </a:txBody>
                  <a:tcPr marL="56593" marR="56593" marT="0" marB="0"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400" dirty="0">
                        <a:effectLst/>
                      </a:endParaRPr>
                    </a:p>
                  </a:txBody>
                  <a:tcPr marL="56593" marR="56593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400" dirty="0">
                        <a:effectLst/>
                      </a:endParaRPr>
                    </a:p>
                  </a:txBody>
                  <a:tcPr marL="56593" marR="56593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8932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ES_tradnl" sz="2400" dirty="0">
                        <a:effectLst/>
                      </a:endParaRPr>
                    </a:p>
                  </a:txBody>
                  <a:tcPr marL="56593" marR="56593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400" dirty="0" smtClean="0">
                          <a:effectLst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400" dirty="0" smtClean="0">
                          <a:effectLst/>
                        </a:rPr>
                        <a:t>Bajo</a:t>
                      </a:r>
                      <a:endParaRPr lang="es-ES_tradnl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400" dirty="0" smtClean="0">
                          <a:effectLst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400" dirty="0" smtClean="0">
                          <a:effectLst/>
                        </a:rPr>
                        <a:t>Medio</a:t>
                      </a:r>
                      <a:endParaRPr lang="es-ES_tradnl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400" dirty="0" smtClean="0">
                          <a:effectLst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400" dirty="0" smtClean="0">
                          <a:effectLst/>
                        </a:rPr>
                        <a:t>Alto</a:t>
                      </a:r>
                      <a:endParaRPr lang="es-ES_tradnl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593" marR="56593" marT="0" marB="0"/>
                </a:tc>
              </a:tr>
              <a:tr h="6489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</a:rPr>
                        <a:t> </a:t>
                      </a:r>
                      <a:r>
                        <a:rPr lang="es-ES_tradnl" sz="2400" dirty="0" smtClean="0">
                          <a:effectLst/>
                        </a:rPr>
                        <a:t>Comunicación</a:t>
                      </a:r>
                      <a:r>
                        <a:rPr lang="es-ES_tradnl" sz="2400" baseline="0" dirty="0" smtClean="0">
                          <a:effectLst/>
                        </a:rPr>
                        <a:t> </a:t>
                      </a:r>
                      <a:r>
                        <a:rPr lang="es-ES_tradnl" sz="2400" dirty="0" smtClean="0">
                          <a:effectLst/>
                        </a:rPr>
                        <a:t>asertiva</a:t>
                      </a:r>
                      <a:endParaRPr lang="es-ES_tradnl" sz="2400" dirty="0">
                        <a:effectLst/>
                      </a:endParaRPr>
                    </a:p>
                  </a:txBody>
                  <a:tcPr marL="56593" marR="56593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400" dirty="0">
                        <a:effectLst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400" dirty="0">
                        <a:effectLst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400" dirty="0">
                        <a:effectLst/>
                      </a:endParaRPr>
                    </a:p>
                  </a:txBody>
                  <a:tcPr marL="56593" marR="56593" marT="0" marB="0"/>
                </a:tc>
              </a:tr>
              <a:tr h="5948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</a:rPr>
                        <a:t> </a:t>
                      </a:r>
                      <a:r>
                        <a:rPr lang="es-ES_tradnl" sz="2400" dirty="0" smtClean="0">
                          <a:effectLst/>
                        </a:rPr>
                        <a:t>Iniciativa</a:t>
                      </a:r>
                      <a:endParaRPr lang="es-ES_tradnl" sz="2400" dirty="0">
                        <a:effectLst/>
                      </a:endParaRPr>
                    </a:p>
                  </a:txBody>
                  <a:tcPr marL="56593" marR="56593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593" marR="56593" marT="0" marB="0"/>
                </a:tc>
              </a:tr>
              <a:tr h="7300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</a:rPr>
                        <a:t> </a:t>
                      </a:r>
                      <a:r>
                        <a:rPr lang="es-ES_tradnl" sz="2400" dirty="0" smtClean="0">
                          <a:effectLst/>
                        </a:rPr>
                        <a:t>Autoconfianza</a:t>
                      </a:r>
                      <a:r>
                        <a:rPr lang="es-ES_tradnl" sz="2400" dirty="0">
                          <a:effectLst/>
                        </a:rPr>
                        <a:t> </a:t>
                      </a:r>
                      <a:endParaRPr lang="es-ES_tradnl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593" marR="56593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593" marR="56593" marT="0" marB="0"/>
                </a:tc>
              </a:tr>
              <a:tr h="7300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</a:rPr>
                        <a:t> </a:t>
                      </a:r>
                      <a:r>
                        <a:rPr lang="es-ES_tradnl" sz="2400" dirty="0" smtClean="0">
                          <a:effectLst/>
                        </a:rPr>
                        <a:t>Trabajo </a:t>
                      </a:r>
                      <a:r>
                        <a:rPr lang="es-ES_tradnl" sz="2400" dirty="0">
                          <a:effectLst/>
                        </a:rPr>
                        <a:t>en </a:t>
                      </a:r>
                      <a:r>
                        <a:rPr lang="es-ES_tradnl" sz="2400" dirty="0" smtClean="0">
                          <a:effectLst/>
                        </a:rPr>
                        <a:t>equipo</a:t>
                      </a:r>
                      <a:r>
                        <a:rPr lang="es-ES_tradnl" sz="2400" baseline="0" dirty="0" smtClean="0">
                          <a:effectLst/>
                        </a:rPr>
                        <a:t> </a:t>
                      </a:r>
                      <a:r>
                        <a:rPr lang="es-ES_tradnl" sz="2400" dirty="0" smtClean="0">
                          <a:effectLst/>
                        </a:rPr>
                        <a:t>y liderazgo</a:t>
                      </a:r>
                      <a:endParaRPr lang="es-ES_tradnl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593" marR="56593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593" marR="5659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43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65520330"/>
              </p:ext>
            </p:extLst>
          </p:nvPr>
        </p:nvGraphicFramePr>
        <p:xfrm>
          <a:off x="1439571" y="65527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02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 rot="21023254">
            <a:off x="2802114" y="2862116"/>
            <a:ext cx="6619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¡¡MUCHAS GRACIAS!!</a:t>
            </a:r>
            <a:endParaRPr lang="es-ES_tradnl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484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3EB9863D-160D-4B1E-BE52-5368D59A3AEC}"/>
              </a:ext>
            </a:extLst>
          </p:cNvPr>
          <p:cNvSpPr/>
          <p:nvPr/>
        </p:nvSpPr>
        <p:spPr>
          <a:xfrm>
            <a:off x="3816424" y="1758875"/>
            <a:ext cx="631202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i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Contacto</a:t>
            </a:r>
          </a:p>
          <a:p>
            <a:endParaRPr lang="es-ES" i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es-ES" sz="2000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Calle </a:t>
            </a:r>
            <a:r>
              <a:rPr lang="es-ES" sz="2000" i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Chinchón 875 4º piso, </a:t>
            </a:r>
            <a:r>
              <a:rPr lang="es-ES" sz="2000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San Isidro, Lima, Perú</a:t>
            </a:r>
          </a:p>
          <a:p>
            <a:r>
              <a:rPr lang="es-ES" sz="2000" i="1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Cel</a:t>
            </a:r>
            <a:r>
              <a:rPr lang="es-ES" sz="2000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: (+51 1) 976969451</a:t>
            </a:r>
          </a:p>
          <a:p>
            <a:r>
              <a:rPr lang="es-ES" sz="2000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gyc@gycperu.com</a:t>
            </a:r>
          </a:p>
          <a:p>
            <a:r>
              <a:rPr lang="es-ES" sz="2000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www.gycperu.com</a:t>
            </a:r>
          </a:p>
        </p:txBody>
      </p:sp>
      <p:pic>
        <p:nvPicPr>
          <p:cNvPr id="7" name="Imagen 6" descr="El art. 87 del Reglamento General de Aplicación de los Tributos (RD ...">
            <a:extLst>
              <a:ext uri="{FF2B5EF4-FFF2-40B4-BE49-F238E27FC236}">
                <a16:creationId xmlns="" xmlns:a16="http://schemas.microsoft.com/office/drawing/2014/main" id="{163A6A5F-78D2-443F-949C-4E57EB96F2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2650995"/>
            <a:ext cx="288032" cy="288032"/>
          </a:xfrm>
          <a:prstGeom prst="rect">
            <a:avLst/>
          </a:prstGeom>
        </p:spPr>
      </p:pic>
      <p:pic>
        <p:nvPicPr>
          <p:cNvPr id="9" name="Imagen 8" descr="Correo electrónico (ilustración)">
            <a:extLst>
              <a:ext uri="{FF2B5EF4-FFF2-40B4-BE49-F238E27FC236}">
                <a16:creationId xmlns="" xmlns:a16="http://schemas.microsoft.com/office/drawing/2014/main" id="{6DAABEAF-CD1F-4873-9428-590B8DA93C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2319" y="3282303"/>
            <a:ext cx="339425" cy="345957"/>
          </a:xfrm>
          <a:prstGeom prst="rect">
            <a:avLst/>
          </a:prstGeom>
        </p:spPr>
      </p:pic>
      <p:pic>
        <p:nvPicPr>
          <p:cNvPr id="10" name="Imagen 9" descr="Teléfono celular">
            <a:extLst>
              <a:ext uri="{FF2B5EF4-FFF2-40B4-BE49-F238E27FC236}">
                <a16:creationId xmlns="" xmlns:a16="http://schemas.microsoft.com/office/drawing/2014/main" id="{2C4DD89B-3B70-426F-83EC-ADBC6004E7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5051" y="2996433"/>
            <a:ext cx="308568" cy="33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7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ADA99A-07F7-41AF-A723-7ACF2846D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358" y="741646"/>
            <a:ext cx="7587916" cy="1325563"/>
          </a:xfrm>
        </p:spPr>
        <p:txBody>
          <a:bodyPr>
            <a:normAutofit/>
          </a:bodyPr>
          <a:lstStyle/>
          <a:p>
            <a:pPr algn="r"/>
            <a:r>
              <a:rPr lang="es-ES_tradnl" sz="2800" i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20 </a:t>
            </a:r>
            <a:r>
              <a:rPr lang="es-ES_tradnl" sz="2800" i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charset="0"/>
                <a:ea typeface="Georgia" charset="0"/>
                <a:cs typeface="Georgia" charset="0"/>
              </a:rPr>
              <a:t>años al servicio de la salud y el desarrollo</a:t>
            </a:r>
            <a:endParaRPr lang="es-PE" sz="2800" dirty="0">
              <a:solidFill>
                <a:srgbClr val="009999"/>
              </a:solidFill>
            </a:endParaRPr>
          </a:p>
        </p:txBody>
      </p:sp>
      <p:pic>
        <p:nvPicPr>
          <p:cNvPr id="5" name="Picture 4" descr="C:\Users\Dr. Alfonso Nino\Pictures\fotos G&amp;C\IMG_5204.JPG">
            <a:extLst>
              <a:ext uri="{FF2B5EF4-FFF2-40B4-BE49-F238E27FC236}">
                <a16:creationId xmlns="" xmlns:a16="http://schemas.microsoft.com/office/drawing/2014/main" id="{C71AB1D4-8FD6-48CD-8482-8BF8B22FD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129" y="1963889"/>
            <a:ext cx="2192109" cy="161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EB74347C-BCFC-475C-93C2-910FA1E49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412" y="2073924"/>
            <a:ext cx="2039707" cy="15690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Autoridades Loma Linda revisando el proyecto">
            <a:extLst>
              <a:ext uri="{FF2B5EF4-FFF2-40B4-BE49-F238E27FC236}">
                <a16:creationId xmlns="" xmlns:a16="http://schemas.microsoft.com/office/drawing/2014/main" id="{4014F3A2-58FD-46E2-AD74-0937EABA9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933" y="3948158"/>
            <a:ext cx="2338611" cy="15179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="" xmlns:a16="http://schemas.microsoft.com/office/drawing/2014/main" id="{BDFB7CE1-8F2C-47BE-8D1F-A6D89854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20" y="3968325"/>
            <a:ext cx="2232732" cy="149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6662" dir="2115817" algn="ctr" rotWithShape="0">
              <a:srgbClr val="000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DSC03692">
            <a:extLst>
              <a:ext uri="{FF2B5EF4-FFF2-40B4-BE49-F238E27FC236}">
                <a16:creationId xmlns="" xmlns:a16="http://schemas.microsoft.com/office/drawing/2014/main" id="{EA2F04E6-9154-42B7-B16A-766471926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214" y="2392605"/>
            <a:ext cx="2350958" cy="1494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logo degrade201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28" y="829569"/>
            <a:ext cx="1775263" cy="808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69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2715" y="993686"/>
            <a:ext cx="11149263" cy="272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PE" sz="1150" dirty="0">
                <a:latin typeface="Ebrima" charset="0"/>
                <a:ea typeface="Calibri" charset="0"/>
                <a:cs typeface="ArialMT" charset="0"/>
              </a:rPr>
              <a:t> </a:t>
            </a:r>
            <a:endParaRPr lang="es-ES_tradnl" sz="1100" dirty="0"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463382" y="345015"/>
            <a:ext cx="75148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80"/>
              </a:spcAft>
            </a:pPr>
            <a:r>
              <a:rPr lang="es-ES_tradnl" sz="4800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Algunas características </a:t>
            </a:r>
            <a:r>
              <a:rPr lang="es-ES_tradnl" sz="48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para </a:t>
            </a:r>
            <a:r>
              <a:rPr lang="es-ES_tradnl" sz="4800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ser un </a:t>
            </a:r>
            <a:r>
              <a:rPr lang="es-ES_tradnl" sz="48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emprendedor de éxito</a:t>
            </a:r>
            <a:endParaRPr lang="es-ES_tradnl" sz="4800" dirty="0">
              <a:solidFill>
                <a:schemeClr val="accent5">
                  <a:lumMod val="75000"/>
                </a:schemeClr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654061"/>
              </p:ext>
            </p:extLst>
          </p:nvPr>
        </p:nvGraphicFramePr>
        <p:xfrm>
          <a:off x="1069784" y="2523705"/>
          <a:ext cx="4777562" cy="3324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77562"/>
              </a:tblGrid>
              <a:tr h="3324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LA ACTITUD DE LAS PERSONAS EMPRENDEDORAS DE ÉXITO PUEDE DETALLARSE EN UNAS CONDUCTAS BÁSICAS</a:t>
                      </a:r>
                      <a:r>
                        <a:rPr lang="es-ES_tradnl" sz="2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_tradnl" sz="2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¿EN CUÁNTAS DE ELLAS TE VES REFLEJADO?</a:t>
                      </a:r>
                      <a:endParaRPr lang="es-ES_tradnl" sz="2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Flores de Bach - Remedios Florales - La Página de Marielena Nuñez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99" y="2342053"/>
            <a:ext cx="3395698" cy="322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7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ᐈ Fondos de pantalla animados para abogados vectores de sto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716" y="1081436"/>
            <a:ext cx="2484290" cy="49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765591" y="387609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400" b="1" dirty="0">
                <a:solidFill>
                  <a:schemeClr val="accent5">
                    <a:lumMod val="75000"/>
                  </a:schemeClr>
                </a:solidFill>
              </a:rPr>
              <a:t>Comunicación</a:t>
            </a:r>
          </a:p>
          <a:p>
            <a:pPr algn="ctr">
              <a:spcAft>
                <a:spcPts val="0"/>
              </a:spcAft>
            </a:pPr>
            <a:r>
              <a:rPr lang="es-ES_tradnl" sz="2400" b="1" dirty="0">
                <a:solidFill>
                  <a:schemeClr val="accent5">
                    <a:lumMod val="75000"/>
                  </a:schemeClr>
                </a:solidFill>
              </a:rPr>
              <a:t>asertiva</a:t>
            </a:r>
            <a:endParaRPr lang="es-ES_tradnl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45805" y="2543242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spcAft>
                <a:spcPts val="0"/>
              </a:spcAft>
              <a:defRPr sz="2400" b="1"/>
            </a:lvl1pPr>
          </a:lstStyle>
          <a:p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Iniciativa</a:t>
            </a:r>
            <a:endParaRPr lang="es-ES_tradn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65591" y="4863867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spcAft>
                <a:spcPts val="0"/>
              </a:spcAft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_tradnl" dirty="0"/>
              <a:t>Perseverancia</a:t>
            </a:r>
            <a:endParaRPr lang="es-ES_tradnl" dirty="0"/>
          </a:p>
        </p:txBody>
      </p:sp>
      <p:sp>
        <p:nvSpPr>
          <p:cNvPr id="9" name="CuadroTexto 8"/>
          <p:cNvSpPr txBox="1"/>
          <p:nvPr/>
        </p:nvSpPr>
        <p:spPr>
          <a:xfrm>
            <a:off x="8222376" y="768173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400" b="1" dirty="0">
                <a:solidFill>
                  <a:schemeClr val="accent5">
                    <a:lumMod val="75000"/>
                  </a:schemeClr>
                </a:solidFill>
              </a:rPr>
              <a:t>Creatividad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984329" y="254324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spcAft>
                <a:spcPts val="0"/>
              </a:spcAft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_tradnl" dirty="0"/>
              <a:t>Autoconfianza</a:t>
            </a:r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732646" y="4378605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spcAft>
                <a:spcPts val="0"/>
              </a:spcAft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_tradnl" dirty="0"/>
              <a:t>Trabajo en equipo y </a:t>
            </a:r>
            <a:r>
              <a:rPr lang="es-ES_tradnl" dirty="0"/>
              <a:t>liderazgo</a:t>
            </a:r>
          </a:p>
        </p:txBody>
      </p:sp>
      <p:cxnSp>
        <p:nvCxnSpPr>
          <p:cNvPr id="13" name="Conector recto de flecha 12"/>
          <p:cNvCxnSpPr/>
          <p:nvPr/>
        </p:nvCxnSpPr>
        <p:spPr>
          <a:xfrm flipH="1" flipV="1">
            <a:off x="3271332" y="1081437"/>
            <a:ext cx="1389273" cy="69261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>
            <a:off x="3083442" y="2889433"/>
            <a:ext cx="1577164" cy="1010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>
            <a:off x="3313862" y="4456391"/>
            <a:ext cx="1575509" cy="66842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V="1">
            <a:off x="7109686" y="1081436"/>
            <a:ext cx="1134138" cy="72269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7412506" y="2783683"/>
            <a:ext cx="1619740" cy="1832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7314995" y="4261924"/>
            <a:ext cx="1580865" cy="601943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976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427007"/>
              </p:ext>
            </p:extLst>
          </p:nvPr>
        </p:nvGraphicFramePr>
        <p:xfrm>
          <a:off x="701750" y="515968"/>
          <a:ext cx="10250903" cy="717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50903"/>
              </a:tblGrid>
              <a:tr h="7174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3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COMUNICACIÓN</a:t>
                      </a:r>
                      <a:r>
                        <a:rPr lang="es-ES_tradnl" sz="3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S_tradnl" sz="3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ASERTIVA</a:t>
                      </a:r>
                      <a:endParaRPr lang="es-ES_tradnl" sz="3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6593" marR="56593" marT="0" marB="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Comunicación asertiva: Consejos para aplicarla en el trabaj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161" y="3765660"/>
            <a:ext cx="48768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723014" y="1426558"/>
            <a:ext cx="10228520" cy="23391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3200" dirty="0">
                <a:solidFill>
                  <a:schemeClr val="accent5">
                    <a:lumMod val="75000"/>
                  </a:schemeClr>
                </a:solidFill>
              </a:rPr>
              <a:t>Los emprendedores no dan rodeos, van directo al grano, manifiesta lo que piensa, siente y quiere sin lastimar a los demás, es una característica básica para poder alcanzar los objetivos trazados</a:t>
            </a:r>
            <a:endParaRPr lang="es-ES_tradnl" sz="3200" dirty="0">
              <a:solidFill>
                <a:schemeClr val="accent5">
                  <a:lumMod val="75000"/>
                </a:schemeClr>
              </a:solidFill>
              <a:ea typeface="Calibri" charset="0"/>
              <a:cs typeface="Times New Roman" charset="0"/>
            </a:endParaRP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273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310567"/>
              </p:ext>
            </p:extLst>
          </p:nvPr>
        </p:nvGraphicFramePr>
        <p:xfrm>
          <a:off x="700631" y="446567"/>
          <a:ext cx="10250903" cy="701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50903"/>
              </a:tblGrid>
              <a:tr h="70174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3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CREATIVIDAD</a:t>
                      </a:r>
                    </a:p>
                  </a:txBody>
                  <a:tcPr marL="56593" marR="56593" marT="0" marB="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23014" y="1426558"/>
            <a:ext cx="10228520" cy="18466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accent5">
                    <a:lumMod val="75000"/>
                  </a:schemeClr>
                </a:solidFill>
              </a:rPr>
              <a:t>La creatividad es el proceso por medio del cual las ideas de negocios son generadas, desarrolladas y transformadas en valor agregado</a:t>
            </a:r>
          </a:p>
          <a:p>
            <a:endParaRPr lang="es-PE" dirty="0"/>
          </a:p>
        </p:txBody>
      </p:sp>
      <p:pic>
        <p:nvPicPr>
          <p:cNvPr id="5" name="Picture 2" descr="Creatividad: cómo ser más creativo de 9 maneras que funcion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85" y="3273217"/>
            <a:ext cx="3225578" cy="322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79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794713"/>
              </p:ext>
            </p:extLst>
          </p:nvPr>
        </p:nvGraphicFramePr>
        <p:xfrm>
          <a:off x="700631" y="446567"/>
          <a:ext cx="10250903" cy="701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50903"/>
              </a:tblGrid>
              <a:tr h="70174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3200" dirty="0" smtClean="0">
                          <a:solidFill>
                            <a:schemeClr val="tx1"/>
                          </a:solidFill>
                          <a:effectLst/>
                        </a:rPr>
                        <a:t>INICIATIVA</a:t>
                      </a:r>
                    </a:p>
                  </a:txBody>
                  <a:tcPr marL="56593" marR="56593" marT="0" marB="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23014" y="1426558"/>
            <a:ext cx="10228520" cy="18466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200" dirty="0"/>
              <a:t>Un emprendedores exitoso se plantea continuamente nuevas propuestas, mejoras y oportunidades para que el producto o servicio que desarrolla sea totalmente innovador</a:t>
            </a:r>
          </a:p>
          <a:p>
            <a:endParaRPr lang="es-PE" dirty="0"/>
          </a:p>
        </p:txBody>
      </p:sp>
      <p:pic>
        <p:nvPicPr>
          <p:cNvPr id="6146" name="Picture 2" descr="Qué es la iniciativa? | Los Val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65" y="3511405"/>
            <a:ext cx="5782856" cy="297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9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354417"/>
              </p:ext>
            </p:extLst>
          </p:nvPr>
        </p:nvGraphicFramePr>
        <p:xfrm>
          <a:off x="700631" y="446567"/>
          <a:ext cx="10250903" cy="701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50903"/>
              </a:tblGrid>
              <a:tr h="70174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3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TRABAJO EN EQUIPO Y LIDERAZGO</a:t>
                      </a:r>
                    </a:p>
                  </a:txBody>
                  <a:tcPr marL="56593" marR="56593" marT="0" marB="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23014" y="1426558"/>
            <a:ext cx="10228520" cy="23391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accent5">
                    <a:lumMod val="75000"/>
                  </a:schemeClr>
                </a:solidFill>
              </a:rPr>
              <a:t>El liderazgo del emprendedor busca unificar ideas y lograr consensos ante los problemas que se le presenta haciendo que el grupo humano involucrado en el emprendimiento funcione en armonía</a:t>
            </a:r>
          </a:p>
          <a:p>
            <a:endParaRPr lang="es-PE" dirty="0"/>
          </a:p>
        </p:txBody>
      </p:sp>
      <p:pic>
        <p:nvPicPr>
          <p:cNvPr id="8194" name="Picture 2" descr="Liderazgo y trabajo en equipo - Lideraz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524" y="3781425"/>
            <a:ext cx="35337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756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848420"/>
              </p:ext>
            </p:extLst>
          </p:nvPr>
        </p:nvGraphicFramePr>
        <p:xfrm>
          <a:off x="1079671" y="1265052"/>
          <a:ext cx="10202777" cy="2621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02777"/>
              </a:tblGrid>
              <a:tr h="1290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3200" dirty="0" smtClean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3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¿En cuántas de ellas te ves reflejado?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3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En aquellas que te veas reflejado</a:t>
                      </a:r>
                      <a:r>
                        <a:rPr lang="es-ES_tradnl" sz="36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_tradnl" sz="3600" b="1" baseline="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asígnales </a:t>
                      </a:r>
                      <a:r>
                        <a:rPr lang="es-ES" sz="36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un puntaje.</a:t>
                      </a:r>
                      <a:r>
                        <a:rPr lang="es-ES_tradnl" sz="3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3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Para</a:t>
                      </a:r>
                      <a:r>
                        <a:rPr lang="es-ES_tradnl" sz="36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ello, usa la tabla siguiente</a:t>
                      </a:r>
                      <a:endParaRPr lang="es-ES_tradnl" sz="36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_tradnl" sz="3200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Flecha derecha 1"/>
          <p:cNvSpPr/>
          <p:nvPr/>
        </p:nvSpPr>
        <p:spPr>
          <a:xfrm>
            <a:off x="3912781" y="4380614"/>
            <a:ext cx="4295554" cy="189259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199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2133</TotalTime>
  <Words>249</Words>
  <Application>Microsoft Office PowerPoint</Application>
  <PresentationFormat>Panorámica</PresentationFormat>
  <Paragraphs>50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ArialMT</vt:lpstr>
      <vt:lpstr>Bahnschrift SemiBold SemiConden</vt:lpstr>
      <vt:lpstr>Calibri</vt:lpstr>
      <vt:lpstr>Calibri Light</vt:lpstr>
      <vt:lpstr>Ebrima</vt:lpstr>
      <vt:lpstr>Georgia</vt:lpstr>
      <vt:lpstr>Times New Roman</vt:lpstr>
      <vt:lpstr>Tema de Office</vt:lpstr>
      <vt:lpstr>Presentación de PowerPoint</vt:lpstr>
      <vt:lpstr>20 años al servicio de la salud y el desarrollo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andresgyc</dc:creator>
  <cp:lastModifiedBy>Cecilia</cp:lastModifiedBy>
  <cp:revision>277</cp:revision>
  <dcterms:created xsi:type="dcterms:W3CDTF">2019-03-11T16:32:00Z</dcterms:created>
  <dcterms:modified xsi:type="dcterms:W3CDTF">2020-07-04T04:43:53Z</dcterms:modified>
</cp:coreProperties>
</file>