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915" r:id="rId2"/>
    <p:sldId id="628" r:id="rId3"/>
    <p:sldId id="882" r:id="rId4"/>
    <p:sldId id="909" r:id="rId5"/>
    <p:sldId id="774" r:id="rId6"/>
    <p:sldId id="866" r:id="rId7"/>
    <p:sldId id="852" r:id="rId8"/>
    <p:sldId id="778" r:id="rId9"/>
    <p:sldId id="878" r:id="rId10"/>
    <p:sldId id="879" r:id="rId11"/>
    <p:sldId id="880" r:id="rId12"/>
    <p:sldId id="881" r:id="rId13"/>
    <p:sldId id="883" r:id="rId14"/>
    <p:sldId id="884" r:id="rId15"/>
    <p:sldId id="885" r:id="rId16"/>
    <p:sldId id="886" r:id="rId17"/>
    <p:sldId id="887" r:id="rId18"/>
    <p:sldId id="888" r:id="rId19"/>
    <p:sldId id="865" r:id="rId20"/>
    <p:sldId id="864" r:id="rId21"/>
    <p:sldId id="853" r:id="rId22"/>
    <p:sldId id="859" r:id="rId23"/>
    <p:sldId id="854" r:id="rId24"/>
    <p:sldId id="894" r:id="rId25"/>
    <p:sldId id="895" r:id="rId26"/>
    <p:sldId id="913" r:id="rId2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Bahnschrift SemiBold SemiConden" panose="020B0502040204020203" pitchFamily="34" charset="0"/>
      <p:bold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Roland" panose="020B0604020202020204" pitchFamily="2" charset="0"/>
      <p:regular r:id="rId37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CC6600"/>
    <a:srgbClr val="99CC00"/>
    <a:srgbClr val="FF9933"/>
    <a:srgbClr val="EAEAEA"/>
    <a:srgbClr val="000099"/>
    <a:srgbClr val="E1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 autoAdjust="0"/>
  </p:normalViewPr>
  <p:slideViewPr>
    <p:cSldViewPr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38115A-5ACB-41AD-A744-9AFF8FBA71F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56395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28C2CD-0E56-45AD-A381-73F5745AAE8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785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0F33CF-EB83-41A1-81AC-662F342211ED}" type="slidenum">
              <a:rPr lang="es-ES" altLang="es-PE" smtClean="0"/>
              <a:pPr>
                <a:spcBef>
                  <a:spcPct val="0"/>
                </a:spcBef>
              </a:pPr>
              <a:t>3</a:t>
            </a:fld>
            <a:endParaRPr lang="es-ES" altLang="es-PE" smtClean="0"/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 startAt="3"/>
            </a:pPr>
            <a:r>
              <a:rPr lang="es-PR" altLang="es-PE" smtClean="0"/>
              <a:t>Pedir que piensen en otras situaciones personales y escribir en una tarjeta provista la situación más molestosa...</a:t>
            </a:r>
          </a:p>
          <a:p>
            <a:pPr marL="228600" indent="-228600" eaLnBrk="1" hangingPunct="1">
              <a:buFontTx/>
              <a:buAutoNum type="arabicPeriod" startAt="3"/>
            </a:pPr>
            <a:r>
              <a:rPr lang="es-PR" altLang="es-PE" smtClean="0"/>
              <a:t>Compartir en plenaria algunas respuestas.</a:t>
            </a:r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8186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D382D-7C8E-4425-B6DE-CFCDC1EF54BF}" type="slidenum">
              <a:rPr lang="es-ES" altLang="es-PE" smtClean="0"/>
              <a:pPr>
                <a:spcBef>
                  <a:spcPct val="0"/>
                </a:spcBef>
              </a:pPr>
              <a:t>9</a:t>
            </a:fld>
            <a:endParaRPr lang="es-ES" altLang="es-PE" smtClean="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s-PR" altLang="es-PE" smtClean="0"/>
              <a:t>Comenzar preguntando: </a:t>
            </a:r>
            <a:r>
              <a:rPr lang="es-PR" altLang="es-PE" b="1" smtClean="0"/>
              <a:t>¿Te has encontrado en alguna de las siguientes situaciones?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na persona es abiertamente injusta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 amigo le ha traicionado revelando algún secreto suyo 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El compañero de habitación no coopera con la limpieza 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 empleado en un comercio atiende primero a una persona que llegó después de usted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/>
            <a:endParaRPr lang="es-PR" altLang="es-PE" b="1" smtClean="0"/>
          </a:p>
          <a:p>
            <a:pPr marL="228600" indent="-228600" eaLnBrk="1" hangingPunct="1"/>
            <a:r>
              <a:rPr lang="es-PR" altLang="es-PE" smtClean="0"/>
              <a:t>2. Luego de presentar los ejemplos anteriores, se pregunta: </a:t>
            </a:r>
            <a:r>
              <a:rPr lang="es-PR" altLang="es-PE" b="1" smtClean="0"/>
              <a:t>¿Qué te provocan las anteriores situaciones?</a:t>
            </a:r>
          </a:p>
          <a:p>
            <a:pPr marL="685800" lvl="1" indent="-228600" eaLnBrk="1" hangingPunct="1"/>
            <a:r>
              <a:rPr lang="es-PR" altLang="es-PE" smtClean="0"/>
              <a:t>Posibles respuestas... MAL, TENSO, INCOMODO, MOLESTO, NO SE QUE HACER, NO HAGO NADA, ME DA CORAJE</a:t>
            </a:r>
          </a:p>
          <a:p>
            <a:pPr marL="685800" lvl="1" indent="-228600" eaLnBrk="1" hangingPunct="1"/>
            <a:endParaRPr lang="es-PR" altLang="es-PE" smtClean="0"/>
          </a:p>
          <a:p>
            <a:pPr marL="685800" lvl="1" indent="-228600"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00590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F42AD-8452-40D3-9B68-C62EEB03A4B8}" type="slidenum">
              <a:rPr lang="es-ES" altLang="es-PE" smtClean="0"/>
              <a:pPr>
                <a:spcBef>
                  <a:spcPct val="0"/>
                </a:spcBef>
              </a:pPr>
              <a:t>10</a:t>
            </a:fld>
            <a:endParaRPr lang="es-ES" altLang="es-PE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s-PR" altLang="es-PE" smtClean="0"/>
              <a:t>Comenzar preguntando: </a:t>
            </a:r>
            <a:r>
              <a:rPr lang="es-PR" altLang="es-PE" b="1" smtClean="0"/>
              <a:t>¿Te has encontrado en alguna de las siguientes situaciones?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P</a:t>
            </a:r>
            <a:r>
              <a:rPr lang="es-ES" altLang="es-PE" smtClean="0">
                <a:latin typeface="Verdana" panose="020B0604030504040204" pitchFamily="34" charset="0"/>
              </a:rPr>
              <a:t>edirle a un amigo dinero</a:t>
            </a:r>
            <a:br>
              <a:rPr lang="es-ES" altLang="es-PE" smtClean="0">
                <a:latin typeface="Verdana" panose="020B0604030504040204" pitchFamily="34" charset="0"/>
              </a:rPr>
            </a:b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sted prestó una suma de dinero de importancia a una persona que parece habersele olvidado de ello</a:t>
            </a:r>
            <a:r>
              <a:rPr lang="es-PR" altLang="es-PE" smtClean="0">
                <a:latin typeface="Verdana" panose="020B0604030504040204" pitchFamily="34" charset="0"/>
              </a:rPr>
              <a:t>.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na persona se burla de usted constantemente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A</a:t>
            </a:r>
            <a:r>
              <a:rPr lang="es-ES" altLang="es-PE" smtClean="0">
                <a:latin typeface="Verdana" panose="020B0604030504040204" pitchFamily="34" charset="0"/>
              </a:rPr>
              <a:t>lguien patea continuamente el respaldo de su butaca en el cine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/>
            <a:endParaRPr lang="es-PR" altLang="es-PE" b="1" smtClean="0"/>
          </a:p>
          <a:p>
            <a:pPr marL="228600" indent="-228600" eaLnBrk="1" hangingPunct="1"/>
            <a:r>
              <a:rPr lang="es-PR" altLang="es-PE" smtClean="0"/>
              <a:t>2. Luego de presentar los ejemplos anteriores, se pregunta: </a:t>
            </a:r>
            <a:r>
              <a:rPr lang="es-PR" altLang="es-PE" b="1" smtClean="0"/>
              <a:t>¿Qué te provocan las anteriores situaciones?</a:t>
            </a:r>
          </a:p>
          <a:p>
            <a:pPr marL="685800" lvl="1" indent="-228600" eaLnBrk="1" hangingPunct="1"/>
            <a:r>
              <a:rPr lang="es-PR" altLang="es-PE" smtClean="0"/>
              <a:t>Posibles respuestas... MAL, TENSO, INCOMODO, MOLESTO, NO SE QUE HACER, NO HAGO NADA, ME DA CORAJE</a:t>
            </a:r>
          </a:p>
          <a:p>
            <a:pPr marL="685800" lvl="1" indent="-228600" eaLnBrk="1" hangingPunct="1"/>
            <a:endParaRPr lang="es-PR" altLang="es-PE" smtClean="0"/>
          </a:p>
          <a:p>
            <a:pPr marL="685800" lvl="1" indent="-228600"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56671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DFE8B5-213D-4213-9108-DD04A72DA915}" type="slidenum">
              <a:rPr lang="es-ES" altLang="es-PE" smtClean="0"/>
              <a:pPr>
                <a:spcBef>
                  <a:spcPct val="0"/>
                </a:spcBef>
              </a:pPr>
              <a:t>11</a:t>
            </a:fld>
            <a:endParaRPr lang="es-ES" altLang="es-PE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s-PR" altLang="es-PE" smtClean="0"/>
              <a:t>Comenzar preguntando: </a:t>
            </a:r>
            <a:r>
              <a:rPr lang="es-PR" altLang="es-PE" b="1" smtClean="0"/>
              <a:t>¿Te has encontrado en alguna de las siguientes situaciones?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 amigo o amiga le llama todos los d</a:t>
            </a:r>
            <a:r>
              <a:rPr lang="es-PR" altLang="es-PE" smtClean="0">
                <a:latin typeface="Verdana" panose="020B0604030504040204" pitchFamily="34" charset="0"/>
              </a:rPr>
              <a:t>í</a:t>
            </a:r>
            <a:r>
              <a:rPr lang="es-ES" altLang="es-PE" smtClean="0">
                <a:latin typeface="Verdana" panose="020B0604030504040204" pitchFamily="34" charset="0"/>
              </a:rPr>
              <a:t>as a altas horas de la n</a:t>
            </a:r>
            <a:r>
              <a:rPr lang="es-PR" altLang="es-PE" smtClean="0">
                <a:latin typeface="Verdana" panose="020B0604030504040204" pitchFamily="34" charset="0"/>
              </a:rPr>
              <a:t>o</a:t>
            </a:r>
            <a:r>
              <a:rPr lang="es-ES" altLang="es-PE" smtClean="0">
                <a:latin typeface="Verdana" panose="020B0604030504040204" pitchFamily="34" charset="0"/>
              </a:rPr>
              <a:t>che 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sted est</a:t>
            </a:r>
            <a:r>
              <a:rPr lang="es-PR" altLang="es-PE" smtClean="0">
                <a:latin typeface="Verdana" panose="020B0604030504040204" pitchFamily="34" charset="0"/>
              </a:rPr>
              <a:t>á</a:t>
            </a:r>
            <a:r>
              <a:rPr lang="es-ES" altLang="es-PE" smtClean="0">
                <a:latin typeface="Verdana" panose="020B0604030504040204" pitchFamily="34" charset="0"/>
              </a:rPr>
              <a:t> hablando con otra persona que de pronto interrumpe la conversación para dirigirse a un tercero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sted está en un restaurante elegante y su bistec está demasiado crudo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/>
            <a:endParaRPr lang="es-PR" altLang="es-PE" b="1" smtClean="0"/>
          </a:p>
          <a:p>
            <a:pPr marL="228600" indent="-228600" eaLnBrk="1" hangingPunct="1"/>
            <a:r>
              <a:rPr lang="es-PR" altLang="es-PE" smtClean="0"/>
              <a:t>2. Luego de presentar los ejemplos anteriores, se pregunta: </a:t>
            </a:r>
            <a:r>
              <a:rPr lang="es-PR" altLang="es-PE" b="1" smtClean="0"/>
              <a:t>¿Qué te provocan las anteriores situaciones?</a:t>
            </a:r>
          </a:p>
          <a:p>
            <a:pPr marL="685800" lvl="1" indent="-228600" eaLnBrk="1" hangingPunct="1"/>
            <a:r>
              <a:rPr lang="es-PR" altLang="es-PE" smtClean="0"/>
              <a:t>Posibles respuestas... MAL, TENSO, INCOMODO, MOLESTO, NO SE QUE HACER, NO HAGO NADA, ME DA CORAJE</a:t>
            </a:r>
          </a:p>
          <a:p>
            <a:pPr marL="685800" lvl="1" indent="-228600" eaLnBrk="1" hangingPunct="1"/>
            <a:endParaRPr lang="es-PR" altLang="es-PE" smtClean="0"/>
          </a:p>
          <a:p>
            <a:pPr marL="685800" lvl="1" indent="-228600"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19659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587DF9-AB04-4429-8CEA-F1F0BEBE6664}" type="slidenum">
              <a:rPr lang="es-ES" altLang="es-PE" smtClean="0"/>
              <a:pPr>
                <a:spcBef>
                  <a:spcPct val="0"/>
                </a:spcBef>
              </a:pPr>
              <a:t>12</a:t>
            </a:fld>
            <a:endParaRPr lang="es-ES" altLang="es-PE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s-PR" altLang="es-PE" smtClean="0"/>
              <a:t>Comenzar preguntando: </a:t>
            </a:r>
            <a:r>
              <a:rPr lang="es-PR" altLang="es-PE" b="1" smtClean="0"/>
              <a:t>¿Te has encontrado en alguna de las siguientes situaciones?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ES" altLang="es-PE" smtClean="0">
                <a:latin typeface="Verdana" panose="020B0604030504040204" pitchFamily="34" charset="0"/>
              </a:rPr>
              <a:t>Si el propietario de un piso que usted alquila no ha hecho ciertos arreglos a los que se comprometió</a:t>
            </a:r>
            <a:r>
              <a:rPr lang="es-PR" altLang="es-PE" smtClean="0">
                <a:latin typeface="Verdana" panose="020B0604030504040204" pitchFamily="34" charset="0"/>
              </a:rPr>
              <a:t> </a:t>
            </a: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Recibió</a:t>
            </a:r>
            <a:r>
              <a:rPr lang="es-ES" altLang="es-PE" smtClean="0">
                <a:latin typeface="Verdana" panose="020B0604030504040204" pitchFamily="34" charset="0"/>
              </a:rPr>
              <a:t> una </a:t>
            </a:r>
            <a:r>
              <a:rPr lang="es-PR" altLang="es-PE" smtClean="0">
                <a:latin typeface="Verdana" panose="020B0604030504040204" pitchFamily="34" charset="0"/>
              </a:rPr>
              <a:t>mercancía</a:t>
            </a:r>
            <a:r>
              <a:rPr lang="es-ES" altLang="es-PE" smtClean="0">
                <a:latin typeface="Verdana" panose="020B0604030504040204" pitchFamily="34" charset="0"/>
              </a:rPr>
              <a:t> con </a:t>
            </a:r>
            <a:r>
              <a:rPr lang="es-PR" altLang="es-PE" smtClean="0">
                <a:latin typeface="Verdana" panose="020B0604030504040204" pitchFamily="34" charset="0"/>
              </a:rPr>
              <a:t>defectos</a:t>
            </a:r>
            <a:r>
              <a:rPr lang="es-ES" altLang="es-PE" smtClean="0">
                <a:latin typeface="Verdana" panose="020B0604030504040204" pitchFamily="34" charset="0"/>
              </a:rPr>
              <a:t> que compró unos dias antes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U</a:t>
            </a:r>
            <a:r>
              <a:rPr lang="es-ES" altLang="es-PE" smtClean="0">
                <a:latin typeface="Verdana" panose="020B0604030504040204" pitchFamily="34" charset="0"/>
              </a:rPr>
              <a:t>na persona a quien usted respeta expresa opiniones contrarias a las suyas</a:t>
            </a:r>
            <a:endParaRPr lang="es-PR" altLang="es-PE" smtClean="0">
              <a:latin typeface="Verdana" panose="020B0604030504040204" pitchFamily="34" charset="0"/>
            </a:endParaRPr>
          </a:p>
          <a:p>
            <a:pPr marL="685800" lvl="1" indent="-228600" eaLnBrk="1" hangingPunct="1">
              <a:buFontTx/>
              <a:buChar char="•"/>
            </a:pPr>
            <a:r>
              <a:rPr lang="es-PR" altLang="es-PE" smtClean="0">
                <a:latin typeface="Verdana" panose="020B0604030504040204" pitchFamily="34" charset="0"/>
              </a:rPr>
              <a:t>C</a:t>
            </a:r>
            <a:r>
              <a:rPr lang="es-ES" altLang="es-PE" smtClean="0">
                <a:latin typeface="Verdana" panose="020B0604030504040204" pitchFamily="34" charset="0"/>
              </a:rPr>
              <a:t>uando le piden cosas </a:t>
            </a:r>
            <a:r>
              <a:rPr lang="es-PR" altLang="es-PE" smtClean="0">
                <a:latin typeface="Verdana" panose="020B0604030504040204" pitchFamily="34" charset="0"/>
              </a:rPr>
              <a:t>pocos razonables y usted quiere decir no</a:t>
            </a:r>
          </a:p>
          <a:p>
            <a:pPr marL="685800" lvl="1" indent="-228600" eaLnBrk="1" hangingPunct="1"/>
            <a:endParaRPr lang="es-PR" altLang="es-PE" b="1" smtClean="0"/>
          </a:p>
          <a:p>
            <a:pPr marL="228600" indent="-228600" eaLnBrk="1" hangingPunct="1"/>
            <a:r>
              <a:rPr lang="es-PR" altLang="es-PE" smtClean="0"/>
              <a:t>2. Luego de presentar los ejemplos anteriores, se pregunta: </a:t>
            </a:r>
            <a:r>
              <a:rPr lang="es-PR" altLang="es-PE" b="1" smtClean="0"/>
              <a:t>¿Qué te provocan las anteriores situaciones?</a:t>
            </a:r>
          </a:p>
          <a:p>
            <a:pPr marL="685800" lvl="1" indent="-228600" eaLnBrk="1" hangingPunct="1"/>
            <a:r>
              <a:rPr lang="es-PR" altLang="es-PE" smtClean="0"/>
              <a:t>Posibles respuestas... MAL, TENSO, INCOMODO, MOLESTO, NO SE QUE HACER, NO HAGO NADA, ME DA CORAJE</a:t>
            </a:r>
          </a:p>
          <a:p>
            <a:pPr marL="685800" lvl="1" indent="-228600" eaLnBrk="1" hangingPunct="1"/>
            <a:endParaRPr lang="es-PR" altLang="es-PE" smtClean="0"/>
          </a:p>
          <a:p>
            <a:pPr marL="685800" lvl="1" indent="-228600"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84766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5B46-F7A0-42C9-A57B-CBA76752F53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9641421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C461-A02B-4A18-A5A4-773D15C7ADFB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3423799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5F56-0946-4B0D-A4D6-CB17A0668C7D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045140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BC77-A1AF-4575-BDD6-EACCDC18FA3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646815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8979-1261-4993-9016-493A960064E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65459470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C41F-749B-4F9B-A994-D3ECFB4168E6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45305672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5835-08CA-46B1-97AE-A08DB946E26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671889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5ACD-3CF5-431D-B495-B1592488D78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68870986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0E59-2BCE-4923-8B33-D0DA7FDD73F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9028546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BA18-AC5E-47B8-8DC4-89B6EF0AC03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2506164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9346-9BE8-47DB-B677-8F27952E872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55901114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1089-64A7-4037-9EEF-7635CA15F8C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7127098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727CBCA-0B61-435C-8921-13FB9E1151E6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33350"/>
            <a:ext cx="860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4794250"/>
            <a:ext cx="9144000" cy="1206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Marcador de contenido 2"/>
          <p:cNvSpPr txBox="1">
            <a:spLocks/>
          </p:cNvSpPr>
          <p:nvPr/>
        </p:nvSpPr>
        <p:spPr bwMode="auto">
          <a:xfrm>
            <a:off x="998538" y="887413"/>
            <a:ext cx="6891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s-MX" sz="2100" b="1">
                <a:solidFill>
                  <a:srgbClr val="4597A0"/>
                </a:solidFill>
                <a:latin typeface="Bahnschrift SemiBold SemiConden" panose="020B0502040204020203" pitchFamily="34" charset="0"/>
              </a:rPr>
              <a:t>“DESARROLLO DE LA CAPACIDAD PARA EL EMPRENDIMIENTO DE PARTICIPANTES DE LOS MECANISMOS DE COORDINACIÓN COMUNITARIA (MCC) EN LIMA, CALLAO Y 6 REGIONES DEL PAÍS”</a:t>
            </a:r>
          </a:p>
        </p:txBody>
      </p:sp>
      <p:sp>
        <p:nvSpPr>
          <p:cNvPr id="4101" name="CuadroTexto 6"/>
          <p:cNvSpPr txBox="1">
            <a:spLocks noChangeArrowheads="1"/>
          </p:cNvSpPr>
          <p:nvPr/>
        </p:nvSpPr>
        <p:spPr bwMode="auto">
          <a:xfrm>
            <a:off x="1576388" y="1762125"/>
            <a:ext cx="5734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33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MÓDULO 2.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33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FORTALECIENDO CAPACIDADES PARA SER UN EMPRENDEDOR</a:t>
            </a:r>
          </a:p>
        </p:txBody>
      </p:sp>
      <p:pic>
        <p:nvPicPr>
          <p:cNvPr id="4102" name="Imagen 7" descr="Programa de Innovación y Emprendimiento Corporativo en Panel Sistema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076700"/>
            <a:ext cx="2857500" cy="1924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n 8" descr="logo degrade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9238"/>
            <a:ext cx="13319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CuadroTexto 9"/>
          <p:cNvSpPr txBox="1">
            <a:spLocks noChangeArrowheads="1"/>
          </p:cNvSpPr>
          <p:nvPr/>
        </p:nvSpPr>
        <p:spPr bwMode="auto">
          <a:xfrm>
            <a:off x="0" y="3378200"/>
            <a:ext cx="9144000" cy="646113"/>
          </a:xfrm>
          <a:prstGeom prst="rect">
            <a:avLst/>
          </a:prstGeom>
          <a:solidFill>
            <a:srgbClr val="FAE3B4"/>
          </a:solidFill>
          <a:ln w="9525">
            <a:solidFill>
              <a:srgbClr val="FAE3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1800" b="1">
                <a:solidFill>
                  <a:srgbClr val="CC66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SESIÓN 1.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1800" b="1">
                <a:solidFill>
                  <a:srgbClr val="CC66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Comunicación Asertiva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s-PE" b="1" smtClean="0"/>
              <a:t>SITUACIONES</a:t>
            </a:r>
            <a:endParaRPr lang="es-ES" altLang="es-PE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4114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es-PR" altLang="es-PE" sz="3200" smtClean="0"/>
              <a:t>Un amigo te pide dinero prestado (tiene fama de no devolver el dinero)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endParaRPr lang="es-PR" altLang="es-PE" sz="3200" smtClean="0"/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es-PR" altLang="es-PE" sz="3200" smtClean="0"/>
              <a:t>Te compras algo y te dicen “siempre compras cosas caras”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endParaRPr lang="es-PR" altLang="es-PE" sz="3200" smtClean="0"/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es-PR" altLang="es-PE" sz="3200" smtClean="0"/>
              <a:t>Al</a:t>
            </a:r>
            <a:r>
              <a:rPr lang="es-ES" altLang="es-PE" sz="3200" smtClean="0"/>
              <a:t>guien patea continuamente el respaldo de tu butaca en el cine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s-PE" b="1" smtClean="0"/>
              <a:t>SITUACIONES</a:t>
            </a:r>
            <a:endParaRPr lang="es-ES" altLang="es-PE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47087" cy="51117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8"/>
            </a:pPr>
            <a:r>
              <a:rPr lang="es-PR" altLang="es-PE" smtClean="0"/>
              <a:t>U</a:t>
            </a:r>
            <a:r>
              <a:rPr lang="es-ES" altLang="es-PE" smtClean="0"/>
              <a:t>n amigo o amiga le llama todos los d</a:t>
            </a:r>
            <a:r>
              <a:rPr lang="es-PR" altLang="es-PE" smtClean="0"/>
              <a:t>í</a:t>
            </a:r>
            <a:r>
              <a:rPr lang="es-ES" altLang="es-PE" smtClean="0"/>
              <a:t>as a altas horas de la n</a:t>
            </a:r>
            <a:r>
              <a:rPr lang="es-PR" altLang="es-PE" smtClean="0"/>
              <a:t>o</a:t>
            </a:r>
            <a:r>
              <a:rPr lang="es-ES" altLang="es-PE" smtClean="0"/>
              <a:t>che (despierta sospechas en tu casa)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8"/>
            </a:pPr>
            <a:endParaRPr lang="es-PR" altLang="es-PE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8"/>
            </a:pPr>
            <a:r>
              <a:rPr lang="es-PR" altLang="es-PE" smtClean="0"/>
              <a:t>U</a:t>
            </a:r>
            <a:r>
              <a:rPr lang="es-ES" altLang="es-PE" smtClean="0"/>
              <a:t>sted est</a:t>
            </a:r>
            <a:r>
              <a:rPr lang="es-PR" altLang="es-PE" smtClean="0"/>
              <a:t>á</a:t>
            </a:r>
            <a:r>
              <a:rPr lang="es-ES" altLang="es-PE" smtClean="0"/>
              <a:t> hablando con otra persona que de pronto interrumpe la conversación para dirigirse a un tercero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8"/>
            </a:pPr>
            <a:endParaRPr lang="es-PR" altLang="es-PE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8"/>
            </a:pPr>
            <a:r>
              <a:rPr lang="es-PR" altLang="es-PE" smtClean="0"/>
              <a:t>Te han invitado a cenar a un restaurant muy caro y elegante, y la comida que te han servido no te gusta</a:t>
            </a:r>
            <a:endParaRPr lang="es-ES" altLang="es-PE" sz="36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s-PE" b="1" smtClean="0"/>
              <a:t>SITUACIONES</a:t>
            </a:r>
            <a:endParaRPr lang="es-ES" altLang="es-PE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114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s-PR" altLang="es-PE" sz="2600" smtClean="0"/>
              <a:t>Ves a tu vecino que deja su bolsa de basura en la puerta de tu casa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endParaRPr lang="es-PR" altLang="es-PE" sz="2600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s-PR" altLang="es-PE" sz="2600" smtClean="0"/>
              <a:t>Tienes que reclamar a una tienda porque te vendieron una ropa que tiene defectos de fabrica y ya pasó la garantía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endParaRPr lang="es-PR" altLang="es-PE" sz="2600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s-PR" altLang="es-PE" sz="2600" smtClean="0"/>
              <a:t>Estás en una reunión y hay una persona que expresa</a:t>
            </a:r>
            <a:r>
              <a:rPr lang="es-ES" altLang="es-PE" sz="2600" smtClean="0"/>
              <a:t> opiniones contrarias a las tuyas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endParaRPr lang="es-PR" altLang="es-PE" sz="2600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s-PR" altLang="es-PE" sz="2600" smtClean="0"/>
              <a:t>Te piden una colaboración para una niña que esta enferma y sabes que no es cierto.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4043362" cy="2938463"/>
          </a:xfrm>
        </p:spPr>
        <p:txBody>
          <a:bodyPr/>
          <a:lstStyle/>
          <a:p>
            <a:pPr eaLnBrk="1" hangingPunct="1"/>
            <a:r>
              <a:rPr lang="es-ES" altLang="es-PE" smtClean="0"/>
              <a:t>Estilos Interpersonales Básicos</a:t>
            </a:r>
          </a:p>
        </p:txBody>
      </p:sp>
      <p:pic>
        <p:nvPicPr>
          <p:cNvPr id="21507" name="Picture 3" descr="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171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20080222204126-pe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4465638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evisemos repsue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149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00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PE" sz="3600" smtClean="0"/>
              <a:t>Acusa , amenaza ,es irónico , no le importa lo que piensen los demás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4581525"/>
            <a:ext cx="4038600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PE" smtClean="0"/>
              <a:t>Le gente no se aprovecha de ella</a:t>
            </a:r>
          </a:p>
          <a:p>
            <a:pPr eaLnBrk="1" hangingPunct="1">
              <a:lnSpc>
                <a:spcPct val="90000"/>
              </a:lnSpc>
            </a:pPr>
            <a:endParaRPr lang="es-ES" altLang="es-PE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7450" y="4160838"/>
            <a:ext cx="4038600" cy="1428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altLang="es-PE" smtClean="0"/>
          </a:p>
          <a:p>
            <a:pPr eaLnBrk="1" hangingPunct="1">
              <a:lnSpc>
                <a:spcPct val="90000"/>
              </a:lnSpc>
            </a:pPr>
            <a:r>
              <a:rPr lang="es-ES" altLang="es-PE" smtClean="0"/>
              <a:t>No es grata su compañía</a:t>
            </a:r>
          </a:p>
        </p:txBody>
      </p:sp>
      <p:pic>
        <p:nvPicPr>
          <p:cNvPr id="23557" name="Picture 5" descr="Agresi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30865"/>
          <a:stretch>
            <a:fillRect/>
          </a:stretch>
        </p:blipFill>
        <p:spPr bwMode="auto">
          <a:xfrm>
            <a:off x="1763713" y="333375"/>
            <a:ext cx="5624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Vent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232150"/>
            <a:ext cx="25987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esventaj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286125"/>
            <a:ext cx="3009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PE" sz="2800" smtClean="0"/>
              <a:t>No se defiende a sí mismo, cede en su punto de vista para que los demás no se sientan mal . Acepta algo sabiendo que está perdiendo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21200"/>
            <a:ext cx="4038600" cy="925513"/>
          </a:xfrm>
        </p:spPr>
        <p:txBody>
          <a:bodyPr/>
          <a:lstStyle/>
          <a:p>
            <a:pPr eaLnBrk="1" hangingPunct="1"/>
            <a:r>
              <a:rPr lang="es-ES" altLang="es-PE" smtClean="0"/>
              <a:t>No genera rechazo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4521200"/>
            <a:ext cx="4038600" cy="1428750"/>
          </a:xfrm>
        </p:spPr>
        <p:txBody>
          <a:bodyPr/>
          <a:lstStyle/>
          <a:p>
            <a:pPr eaLnBrk="1" hangingPunct="1"/>
            <a:r>
              <a:rPr lang="es-ES" altLang="es-PE" smtClean="0"/>
              <a:t>Se aprovechan de ella, y se genera resentimiento.</a:t>
            </a:r>
          </a:p>
        </p:txBody>
      </p:sp>
      <p:pic>
        <p:nvPicPr>
          <p:cNvPr id="24581" name="Picture 5" descr="Pas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6819"/>
          <a:stretch>
            <a:fillRect/>
          </a:stretch>
        </p:blipFill>
        <p:spPr bwMode="auto">
          <a:xfrm>
            <a:off x="2195513" y="123825"/>
            <a:ext cx="430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Vent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6125"/>
            <a:ext cx="2238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Desventaj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3009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PE" sz="2800" smtClean="0"/>
              <a:t>Expresa sus opiniones y sentimientos , no permite que los demás se aprovechen de ella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329113"/>
            <a:ext cx="4038600" cy="1150937"/>
          </a:xfrm>
        </p:spPr>
        <p:txBody>
          <a:bodyPr/>
          <a:lstStyle/>
          <a:p>
            <a:pPr eaLnBrk="1" hangingPunct="1"/>
            <a:r>
              <a:rPr lang="es-ES" altLang="es-PE" smtClean="0"/>
              <a:t>Uno actúa sin sentirse culpable</a:t>
            </a:r>
          </a:p>
          <a:p>
            <a:pPr eaLnBrk="1" hangingPunct="1"/>
            <a:endParaRPr lang="es-ES" altLang="es-PE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405313"/>
            <a:ext cx="4038600" cy="998537"/>
          </a:xfrm>
        </p:spPr>
        <p:txBody>
          <a:bodyPr/>
          <a:lstStyle/>
          <a:p>
            <a:pPr eaLnBrk="1" hangingPunct="1"/>
            <a:r>
              <a:rPr lang="es-ES" altLang="es-PE" smtClean="0"/>
              <a:t>Los demás pueden buscar la revancha</a:t>
            </a:r>
          </a:p>
        </p:txBody>
      </p:sp>
      <p:pic>
        <p:nvPicPr>
          <p:cNvPr id="25605" name="Picture 5" descr="aser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5" b="29460"/>
          <a:stretch>
            <a:fillRect/>
          </a:stretch>
        </p:blipFill>
        <p:spPr bwMode="auto">
          <a:xfrm>
            <a:off x="2195513" y="333375"/>
            <a:ext cx="43926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Vent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429000"/>
            <a:ext cx="2238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Desventaj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6125"/>
            <a:ext cx="3009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rgbClr val="99CCFF">
              <a:alpha val="6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492375"/>
            <a:ext cx="9144000" cy="2232025"/>
          </a:xfrm>
          <a:prstGeom prst="rect">
            <a:avLst/>
          </a:prstGeom>
          <a:gradFill rotWithShape="1">
            <a:gsLst>
              <a:gs pos="0">
                <a:srgbClr val="FFFFCC">
                  <a:alpha val="0"/>
                </a:srgbClr>
              </a:gs>
              <a:gs pos="100000">
                <a:schemeClr val="accent1">
                  <a:alpha val="28998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solidFill>
            <a:srgbClr val="FFBF9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1188" y="1268413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400">
                <a:solidFill>
                  <a:schemeClr val="tx2"/>
                </a:solidFill>
              </a:rPr>
              <a:t>Acusa , amenaza ,es irónico , no le importa lo que piensen los demás</a:t>
            </a:r>
          </a:p>
        </p:txBody>
      </p:sp>
      <p:pic>
        <p:nvPicPr>
          <p:cNvPr id="26630" name="Picture 6" descr="Agresi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30865"/>
          <a:stretch>
            <a:fillRect/>
          </a:stretch>
        </p:blipFill>
        <p:spPr bwMode="auto">
          <a:xfrm>
            <a:off x="2778125" y="542925"/>
            <a:ext cx="3594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3581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altLang="es-PE" sz="2400" smtClean="0"/>
              <a:t>No se defiende a sí mismo, cede en su punto de vista para que los demás no se sientan mal . Acepta algo sabiendo que está perdiendo</a:t>
            </a:r>
          </a:p>
        </p:txBody>
      </p:sp>
      <p:pic>
        <p:nvPicPr>
          <p:cNvPr id="26632" name="Picture 8" descr="Pas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6819"/>
          <a:stretch>
            <a:fillRect/>
          </a:stretch>
        </p:blipFill>
        <p:spPr bwMode="auto">
          <a:xfrm>
            <a:off x="3127375" y="2708275"/>
            <a:ext cx="289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68313" y="56705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400">
                <a:solidFill>
                  <a:schemeClr val="tx2"/>
                </a:solidFill>
              </a:rPr>
              <a:t>Expresa sus opiniones y sentimientos , no permite que los demás se aprovechen de ella</a:t>
            </a:r>
          </a:p>
        </p:txBody>
      </p:sp>
      <p:pic>
        <p:nvPicPr>
          <p:cNvPr id="26634" name="Picture 10" descr="aserti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5" b="29460"/>
          <a:stretch>
            <a:fillRect/>
          </a:stretch>
        </p:blipFill>
        <p:spPr bwMode="auto">
          <a:xfrm>
            <a:off x="3241675" y="4962525"/>
            <a:ext cx="2667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sz="4000" smtClean="0"/>
              <a:t>Relación entre mensajes del cuerpo y estilos interpersonales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4103687" cy="2519363"/>
          </a:xfrm>
        </p:spPr>
        <p:txBody>
          <a:bodyPr/>
          <a:lstStyle/>
          <a:p>
            <a:pPr eaLnBrk="1" hangingPunct="1"/>
            <a:r>
              <a:rPr lang="es-ES" altLang="es-PE" smtClean="0"/>
              <a:t>Evita el contacto visual </a:t>
            </a:r>
          </a:p>
          <a:p>
            <a:pPr eaLnBrk="1" hangingPunct="1"/>
            <a:r>
              <a:rPr lang="es-ES" altLang="es-PE" smtClean="0"/>
              <a:t>Tono de voz débil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476375" y="2205038"/>
            <a:ext cx="1728788" cy="366712"/>
          </a:xfrm>
          <a:prstGeom prst="rect">
            <a:avLst/>
          </a:prstGeom>
          <a:solidFill>
            <a:srgbClr val="FFC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PE" sz="1800" b="1"/>
              <a:t>PASIVO </a:t>
            </a:r>
          </a:p>
        </p:txBody>
      </p:sp>
      <p:pic>
        <p:nvPicPr>
          <p:cNvPr id="27653" name="Picture 7" descr="20071003-takemoto%20tr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31019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8"/>
          <p:cNvSpPr>
            <a:spLocks noChangeArrowheads="1"/>
          </p:cNvSpPr>
          <p:nvPr/>
        </p:nvSpPr>
        <p:spPr bwMode="auto">
          <a:xfrm flipH="1">
            <a:off x="5292725" y="1916113"/>
            <a:ext cx="2374900" cy="1008062"/>
          </a:xfrm>
          <a:prstGeom prst="cloudCallout">
            <a:avLst>
              <a:gd name="adj1" fmla="val -21259"/>
              <a:gd name="adj2" fmla="val 964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/>
              <a:t>No creo que me hagan caso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4 Imagen" descr="Logo Template - Logo_09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sz="4000" smtClean="0"/>
              <a:t>Relación entre mensajes del cuerpo y estilos interpersonales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2808288" cy="4608512"/>
          </a:xfrm>
        </p:spPr>
        <p:txBody>
          <a:bodyPr/>
          <a:lstStyle/>
          <a:p>
            <a:pPr eaLnBrk="1" hangingPunct="1"/>
            <a:r>
              <a:rPr lang="es-ES" altLang="es-PE" smtClean="0"/>
              <a:t>Mueve la cabeza de un lado a otro , tono de voz fuerte, su cara se enrojece de enojo.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851275" y="3573463"/>
            <a:ext cx="16573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PE" sz="1800" b="1"/>
              <a:t>AGRESIVO</a:t>
            </a:r>
          </a:p>
        </p:txBody>
      </p:sp>
      <p:pic>
        <p:nvPicPr>
          <p:cNvPr id="28677" name="Picture 7" descr="temperamento-coleric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6250"/>
            <a:ext cx="2219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pitbull-agres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409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10"/>
          <p:cNvSpPr>
            <a:spLocks noChangeArrowheads="1"/>
          </p:cNvSpPr>
          <p:nvPr/>
        </p:nvSpPr>
        <p:spPr bwMode="auto">
          <a:xfrm flipH="1">
            <a:off x="5292725" y="1773238"/>
            <a:ext cx="3167063" cy="1441450"/>
          </a:xfrm>
          <a:prstGeom prst="wedgeEllipseCallout">
            <a:avLst>
              <a:gd name="adj1" fmla="val -21282"/>
              <a:gd name="adj2" fmla="val 103412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/>
              <a:t>A ver .. provócame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E" sz="4000" smtClean="0"/>
              <a:t>Relación entre mensajes del cuerpo y estilos interpersonales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4895850" cy="25193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PE" sz="2800" smtClean="0"/>
              <a:t>Contacto directo a los ojos.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PE" sz="2800" smtClean="0"/>
              <a:t>Tono sereno de voz 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PE" sz="2800" smtClean="0"/>
              <a:t>Lo que dice lo acompaña con gestos agradables.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195513" y="5445125"/>
            <a:ext cx="2087562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PE" sz="2400" b="1"/>
              <a:t>ASERTIVO</a:t>
            </a:r>
          </a:p>
        </p:txBody>
      </p:sp>
      <p:pic>
        <p:nvPicPr>
          <p:cNvPr id="29701" name="Picture 9" descr="Mundo%20en%20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997200"/>
            <a:ext cx="3152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7354888" cy="39592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s-ES" altLang="es-PE" b="1" smtClean="0">
                <a:solidFill>
                  <a:srgbClr val="000099"/>
                </a:solidFill>
              </a:rPr>
              <a:t>Mientras más expresemos lo que realmente queremos decir , mejor nos sentimos con nosotros mismos y entre mejor nos sentimos con nosotros mismos, más confiados nos sentimos para decir lo que tenemos que decir</a:t>
            </a:r>
            <a:r>
              <a:rPr lang="es-ES" altLang="es-PE" b="1" smtClean="0">
                <a:solidFill>
                  <a:srgbClr val="3366CC"/>
                </a:solidFill>
              </a:rPr>
              <a:t>.</a:t>
            </a:r>
          </a:p>
        </p:txBody>
      </p:sp>
      <p:pic>
        <p:nvPicPr>
          <p:cNvPr id="30723" name="Picture 5" descr="index_r12_c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660900"/>
            <a:ext cx="22225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PE" sz="4000" smtClean="0"/>
              <a:t>Por qué es importante ser asertivo</a:t>
            </a:r>
          </a:p>
        </p:txBody>
      </p:sp>
      <p:sp>
        <p:nvSpPr>
          <p:cNvPr id="31747" name="Rectangle 3" descr="fondo39 ddd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6624637" cy="1081087"/>
          </a:xfrm>
          <a:blipFill dpi="0" rotWithShape="1">
            <a:blip r:embed="rId3"/>
            <a:srcRect/>
            <a:stretch>
              <a:fillRect/>
            </a:stretch>
          </a:blipFill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1" hangingPunct="1"/>
            <a:r>
              <a:rPr lang="es-ES" altLang="es-PE" sz="2800" smtClean="0"/>
              <a:t>Uno puede defender sus derechos aceptando los de otras personas</a:t>
            </a:r>
          </a:p>
        </p:txBody>
      </p:sp>
      <p:sp>
        <p:nvSpPr>
          <p:cNvPr id="31748" name="Rectangle 5" descr="fondo39 ddd"/>
          <p:cNvSpPr>
            <a:spLocks noChangeArrowheads="1"/>
          </p:cNvSpPr>
          <p:nvPr/>
        </p:nvSpPr>
        <p:spPr bwMode="auto">
          <a:xfrm>
            <a:off x="6227763" y="3141663"/>
            <a:ext cx="2592387" cy="3311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" altLang="es-PE" sz="2500" b="1"/>
              <a:t>No da lugar a malos entendidos , tan común en los problemas de comunicación</a:t>
            </a:r>
          </a:p>
        </p:txBody>
      </p:sp>
      <p:sp>
        <p:nvSpPr>
          <p:cNvPr id="31749" name="Rectangle 6" descr="fondo39 ddd"/>
          <p:cNvSpPr>
            <a:spLocks noChangeArrowheads="1"/>
          </p:cNvSpPr>
          <p:nvPr/>
        </p:nvSpPr>
        <p:spPr bwMode="auto">
          <a:xfrm>
            <a:off x="539750" y="2852738"/>
            <a:ext cx="2592388" cy="1944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altLang="es-PE" sz="2800"/>
              <a:t>No sentirse culpable por lo que uno manifiesta.</a:t>
            </a:r>
          </a:p>
        </p:txBody>
      </p:sp>
      <p:sp>
        <p:nvSpPr>
          <p:cNvPr id="31750" name="Rectangle 7" descr="fondo39 ddd"/>
          <p:cNvSpPr>
            <a:spLocks noChangeArrowheads="1"/>
          </p:cNvSpPr>
          <p:nvPr/>
        </p:nvSpPr>
        <p:spPr bwMode="auto">
          <a:xfrm>
            <a:off x="3276600" y="2997200"/>
            <a:ext cx="2808288" cy="1800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E" sz="2600" b="1"/>
              <a:t>Ayuda a auto valorarte con tus virtudes y limitaciones</a:t>
            </a:r>
            <a:r>
              <a:rPr lang="es-ES" altLang="es-PE" sz="2400" b="1"/>
              <a:t>.</a:t>
            </a:r>
          </a:p>
        </p:txBody>
      </p:sp>
      <p:sp>
        <p:nvSpPr>
          <p:cNvPr id="31751" name="Rectangle 8" descr="fondo39 ddd"/>
          <p:cNvSpPr>
            <a:spLocks noChangeArrowheads="1"/>
          </p:cNvSpPr>
          <p:nvPr/>
        </p:nvSpPr>
        <p:spPr bwMode="auto">
          <a:xfrm>
            <a:off x="684213" y="5084763"/>
            <a:ext cx="51831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E" sz="2800"/>
              <a:t>Se puede mantener un conversación sin dejar de ser objetivo.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002587" cy="1084263"/>
          </a:xfrm>
          <a:solidFill>
            <a:srgbClr val="99CC00">
              <a:alpha val="29019"/>
            </a:srgbClr>
          </a:solidFill>
        </p:spPr>
        <p:txBody>
          <a:bodyPr/>
          <a:lstStyle/>
          <a:p>
            <a:pPr eaLnBrk="1" hangingPunct="1"/>
            <a:r>
              <a:rPr lang="es-PR" altLang="es-PE" sz="4000" b="1" smtClean="0"/>
              <a:t>1. Uso de “Mensajes Yo” </a:t>
            </a:r>
            <a:endParaRPr lang="es-ES" altLang="es-PE" sz="40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PR" altLang="es-PE" smtClean="0"/>
              <a:t>Se describe sin condenar el comportamiento de la otra persona.</a:t>
            </a:r>
          </a:p>
          <a:p>
            <a:pPr eaLnBrk="1" hangingPunct="1">
              <a:lnSpc>
                <a:spcPct val="90000"/>
              </a:lnSpc>
            </a:pPr>
            <a:r>
              <a:rPr lang="es-PR" altLang="es-PE" smtClean="0"/>
              <a:t>Se describe el propio sentimiento</a:t>
            </a:r>
          </a:p>
          <a:p>
            <a:pPr eaLnBrk="1" hangingPunct="1">
              <a:lnSpc>
                <a:spcPct val="90000"/>
              </a:lnSpc>
            </a:pPr>
            <a:r>
              <a:rPr lang="es-PR" altLang="es-PE" smtClean="0"/>
              <a:t>Se describe objetivamente las consecuencias del comportamiento.</a:t>
            </a:r>
          </a:p>
          <a:p>
            <a:pPr eaLnBrk="1" hangingPunct="1">
              <a:lnSpc>
                <a:spcPct val="90000"/>
              </a:lnSpc>
            </a:pPr>
            <a:r>
              <a:rPr lang="es-PR" altLang="es-PE" smtClean="0"/>
              <a:t>Se expresa lo que se quiere de la otra persona.</a:t>
            </a:r>
            <a:endParaRPr lang="es-ES" altLang="es-PE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>
              <a:alpha val="29019"/>
            </a:srgbClr>
          </a:solidFill>
        </p:spPr>
        <p:txBody>
          <a:bodyPr/>
          <a:lstStyle/>
          <a:p>
            <a:pPr eaLnBrk="1" hangingPunct="1"/>
            <a:r>
              <a:rPr lang="es-PR" altLang="es-PE" sz="4000" b="1" smtClean="0"/>
              <a:t>1. Uso de “Mensajes Yo” </a:t>
            </a:r>
            <a:endParaRPr lang="es-ES" altLang="es-PE" sz="4000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“Cuando tu...”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(establezca el comportamiento)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“Siento” o “Me Siento..”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(establezca el sentimiento)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“Porque...”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(establezca la consecuencia)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“Te pido, por favor, que...”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(establezca la petición)</a:t>
            </a:r>
            <a:endParaRPr lang="es-ES" altLang="es-PE" sz="2800" i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>
              <a:alpha val="29019"/>
            </a:srgbClr>
          </a:solidFill>
        </p:spPr>
        <p:txBody>
          <a:bodyPr/>
          <a:lstStyle/>
          <a:p>
            <a:pPr eaLnBrk="1" hangingPunct="1"/>
            <a:r>
              <a:rPr lang="es-PR" altLang="es-PE" sz="4000" b="1" smtClean="0"/>
              <a:t>1. Uso de “Mensajes Yo” </a:t>
            </a:r>
            <a:endParaRPr lang="es-ES" altLang="es-PE" sz="40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53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“Cuando tu...”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Cuando  tú, me llamas por un nombre que no es el mío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“Siento” o “Me Siento..”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siento que no me respetas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3600" u="sng" smtClean="0">
                <a:solidFill>
                  <a:schemeClr val="hlink"/>
                </a:solidFill>
              </a:rPr>
              <a:t>“Porque...”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2800" i="1" smtClean="0"/>
              <a:t>porque yo tengo un nombre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i="1" smtClean="0"/>
              <a:t>	 </a:t>
            </a:r>
            <a:r>
              <a:rPr lang="es-PR" altLang="es-PE" sz="3600" u="sng" smtClean="0">
                <a:solidFill>
                  <a:schemeClr val="hlink"/>
                </a:solidFill>
              </a:rPr>
              <a:t>“Te pido, por favor, que...”</a:t>
            </a:r>
            <a:r>
              <a:rPr lang="es-PR" altLang="es-PE" sz="3600" smtClean="0">
                <a:solidFill>
                  <a:schemeClr val="hlink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s-PR" altLang="es-PE" sz="2800" i="1" smtClean="0"/>
              <a:t>te pido por favor que me llames por mi nombre</a:t>
            </a:r>
            <a:endParaRPr lang="es-ES" altLang="es-PE" sz="2800" i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0812" cy="2376487"/>
          </a:xfrm>
        </p:spPr>
        <p:txBody>
          <a:bodyPr/>
          <a:lstStyle/>
          <a:p>
            <a:pPr eaLnBrk="1" hangingPunct="1"/>
            <a:r>
              <a:rPr lang="es-PR" altLang="es-PE" sz="2800" smtClean="0"/>
              <a:t>¿Qué situaciones te producen tensión con otras personas?</a:t>
            </a:r>
          </a:p>
          <a:p>
            <a:pPr lvl="1" eaLnBrk="1" hangingPunct="1"/>
            <a:r>
              <a:rPr lang="es-PR" altLang="es-PE" sz="2400" smtClean="0"/>
              <a:t>En la casa</a:t>
            </a:r>
          </a:p>
          <a:p>
            <a:pPr lvl="1" eaLnBrk="1" hangingPunct="1"/>
            <a:r>
              <a:rPr lang="es-PR" altLang="es-PE" sz="2400" smtClean="0"/>
              <a:t>En el lugar de trabajo</a:t>
            </a:r>
          </a:p>
          <a:p>
            <a:pPr lvl="1" eaLnBrk="1" hangingPunct="1"/>
            <a:r>
              <a:rPr lang="es-PR" altLang="es-PE" sz="2400" smtClean="0"/>
              <a:t>En otros lugares</a:t>
            </a:r>
          </a:p>
        </p:txBody>
      </p:sp>
      <p:sp>
        <p:nvSpPr>
          <p:cNvPr id="6147" name="WordArt 8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6246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drewScript"/>
              </a:rPr>
              <a:t>¿Puedes anotar?</a:t>
            </a:r>
          </a:p>
        </p:txBody>
      </p:sp>
      <p:pic>
        <p:nvPicPr>
          <p:cNvPr id="6148" name="Picture 9" descr="ma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22017" r="14052" b="30609"/>
          <a:stretch>
            <a:fillRect/>
          </a:stretch>
        </p:blipFill>
        <p:spPr bwMode="auto">
          <a:xfrm rot="764378">
            <a:off x="5275263" y="3167063"/>
            <a:ext cx="37084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60977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¿Cómo lo solucionas?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4005064"/>
            <a:ext cx="760977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¿Cómo reaccionas?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843213" y="1628775"/>
            <a:ext cx="5688012" cy="2665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/>
              <a:t>Es la habilidad de expresar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/>
              <a:t>nuestras emociones y pensamientos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/>
              <a:t>defendiendo nuestros intereses y derechos 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/>
              <a:t> sin infringir o negar los de los demás</a:t>
            </a:r>
          </a:p>
        </p:txBody>
      </p:sp>
      <p:pic>
        <p:nvPicPr>
          <p:cNvPr id="9219" name="Picture 3" descr="habl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87725"/>
            <a:ext cx="43910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sertivida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-3340100"/>
            <a:ext cx="9793288" cy="81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rnbowbtn.gif (5576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31623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6938963" y="2782888"/>
            <a:ext cx="1520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Agresivo</a:t>
            </a:r>
            <a:endParaRPr lang="es-ES_tradn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971550" y="2782888"/>
            <a:ext cx="13255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Pasivo</a:t>
            </a:r>
            <a:endParaRPr lang="es-ES_tradnl" sz="2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3922713" y="5300663"/>
            <a:ext cx="15001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Asertivo</a:t>
            </a:r>
            <a:endParaRPr lang="es-ES_tradnl" sz="2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266950" y="2779713"/>
            <a:ext cx="4649788" cy="419100"/>
            <a:chOff x="1652" y="3387"/>
            <a:chExt cx="2929" cy="264"/>
          </a:xfrm>
        </p:grpSpPr>
        <p:sp>
          <p:nvSpPr>
            <p:cNvPr id="10251" name="Line 7"/>
            <p:cNvSpPr>
              <a:spLocks noChangeShapeType="1"/>
            </p:cNvSpPr>
            <p:nvPr/>
          </p:nvSpPr>
          <p:spPr bwMode="auto">
            <a:xfrm>
              <a:off x="1652" y="3519"/>
              <a:ext cx="29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s-PE"/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1652" y="341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s-PE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3176" y="3399"/>
              <a:ext cx="0" cy="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s-PE"/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>
              <a:off x="4581" y="338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s-PE"/>
            </a:p>
          </p:txBody>
        </p:sp>
      </p:grpSp>
      <p:grpSp>
        <p:nvGrpSpPr>
          <p:cNvPr id="10247" name="Group 11"/>
          <p:cNvGrpSpPr>
            <a:grpSpLocks/>
          </p:cNvGrpSpPr>
          <p:nvPr/>
        </p:nvGrpSpPr>
        <p:grpSpPr bwMode="auto">
          <a:xfrm flipV="1">
            <a:off x="3059113" y="2995613"/>
            <a:ext cx="3168650" cy="92075"/>
            <a:chOff x="2625" y="3519"/>
            <a:chExt cx="1092" cy="0"/>
          </a:xfrm>
        </p:grpSpPr>
        <p:sp>
          <p:nvSpPr>
            <p:cNvPr id="10249" name="Line 12"/>
            <p:cNvSpPr>
              <a:spLocks noChangeShapeType="1"/>
            </p:cNvSpPr>
            <p:nvPr/>
          </p:nvSpPr>
          <p:spPr bwMode="auto">
            <a:xfrm>
              <a:off x="3149" y="3519"/>
              <a:ext cx="568" cy="0"/>
            </a:xfrm>
            <a:prstGeom prst="line">
              <a:avLst/>
            </a:prstGeom>
            <a:noFill/>
            <a:ln w="76200">
              <a:solidFill>
                <a:srgbClr val="33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s-PE"/>
            </a:p>
          </p:txBody>
        </p:sp>
        <p:sp>
          <p:nvSpPr>
            <p:cNvPr id="10250" name="Line 13"/>
            <p:cNvSpPr>
              <a:spLocks noChangeShapeType="1"/>
            </p:cNvSpPr>
            <p:nvPr/>
          </p:nvSpPr>
          <p:spPr bwMode="auto">
            <a:xfrm flipH="1">
              <a:off x="2625" y="3519"/>
              <a:ext cx="524" cy="0"/>
            </a:xfrm>
            <a:prstGeom prst="line">
              <a:avLst/>
            </a:prstGeom>
            <a:noFill/>
            <a:ln w="76200">
              <a:solidFill>
                <a:srgbClr val="33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s-PE"/>
            </a:p>
          </p:txBody>
        </p:sp>
      </p:grp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3706813" y="3355975"/>
            <a:ext cx="194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s-ES" altLang="es-PE" sz="2000" b="1">
                <a:solidFill>
                  <a:schemeClr val="bg1"/>
                </a:solidFill>
              </a:rPr>
              <a:t>  </a:t>
            </a:r>
            <a:r>
              <a:rPr kumimoji="1" lang="es-ES" altLang="es-PE" sz="2000" b="1">
                <a:solidFill>
                  <a:schemeClr val="accent2"/>
                </a:solidFill>
              </a:rPr>
              <a:t>ZONA DE TOLERANCIA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PE" altLang="es-PE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"/>
          <a:stretch>
            <a:fillRect/>
          </a:stretch>
        </p:blipFill>
        <p:spPr bwMode="auto">
          <a:xfrm>
            <a:off x="285750" y="1125538"/>
            <a:ext cx="88582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18576Francotirador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53244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87450" y="5445125"/>
            <a:ext cx="748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4000" i="1">
                <a:latin typeface="Roland" pitchFamily="2" charset="0"/>
              </a:rPr>
              <a:t>¿ QUÉ CONTESTARÍAS ….?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s-PE" b="1" smtClean="0"/>
              <a:t>SITUACIONES</a:t>
            </a:r>
            <a:endParaRPr lang="es-ES" altLang="es-PE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610600" cy="48958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PR" altLang="es-PE" sz="2800" smtClean="0"/>
              <a:t>¿Te has encontrado en alguna de las siguientes situaciones?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PR" altLang="es-PE" smtClean="0"/>
              <a:t>U</a:t>
            </a:r>
            <a:r>
              <a:rPr lang="es-ES" altLang="es-PE" smtClean="0"/>
              <a:t>na persona critica lo que llevas puesto. </a:t>
            </a:r>
            <a:endParaRPr lang="es-PR" altLang="es-PE" smtClean="0"/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PR" altLang="es-PE" smtClean="0"/>
              <a:t>U</a:t>
            </a:r>
            <a:r>
              <a:rPr lang="es-ES" altLang="es-PE" smtClean="0"/>
              <a:t>n amigo(a)  te ha traicionado revelando algún secreto tuyo. </a:t>
            </a:r>
            <a:endParaRPr lang="es-PR" altLang="es-PE" smtClean="0"/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PR" altLang="es-PE" smtClean="0"/>
              <a:t>Un compañero de trabajo escucha radio con alto volumen.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PR" altLang="es-PE" smtClean="0"/>
              <a:t>Vas a la caja de una supermercado y atienden primero a otra persona que llego después tuyo</a:t>
            </a:r>
            <a:r>
              <a:rPr lang="es-PR" altLang="es-PE" smtClean="0">
                <a:latin typeface="Verdana" panose="020B0604030504040204" pitchFamily="34" charset="0"/>
              </a:rPr>
              <a:t>.</a:t>
            </a:r>
            <a:endParaRPr lang="es-ES" altLang="es-PE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Settings\MONYEL\Datos de programa\Microsoft\Plantillas\Nazca3.pot</Template>
  <TotalTime>4401</TotalTime>
  <Words>1124</Words>
  <Application>Microsoft Office PowerPoint</Application>
  <PresentationFormat>Presentación en pantalla (4:3)</PresentationFormat>
  <Paragraphs>142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AndrewScript</vt:lpstr>
      <vt:lpstr>Verdana</vt:lpstr>
      <vt:lpstr>Wingdings</vt:lpstr>
      <vt:lpstr>Times New Roman</vt:lpstr>
      <vt:lpstr>Bahnschrift SemiBold SemiConden</vt:lpstr>
      <vt:lpstr>Arial</vt:lpstr>
      <vt:lpstr>Tahoma</vt:lpstr>
      <vt:lpstr>Roland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SITUACIONES</vt:lpstr>
      <vt:lpstr>SITUACIONES</vt:lpstr>
      <vt:lpstr>SITUACIONES</vt:lpstr>
      <vt:lpstr>SITUACIONES</vt:lpstr>
      <vt:lpstr>Estilos Interpersonales Básicos</vt:lpstr>
      <vt:lpstr>Presentación de PowerPoint</vt:lpstr>
      <vt:lpstr>Acusa , amenaza ,es irónico , no le importa lo que piensen los demás</vt:lpstr>
      <vt:lpstr>No se defiende a sí mismo, cede en su punto de vista para que los demás no se sientan mal . Acepta algo sabiendo que está perdiendo</vt:lpstr>
      <vt:lpstr>Expresa sus opiniones y sentimientos , no permite que los demás se aprovechen de ella</vt:lpstr>
      <vt:lpstr>No se defiende a sí mismo, cede en su punto de vista para que los demás no se sientan mal . Acepta algo sabiendo que está perdiendo</vt:lpstr>
      <vt:lpstr>Relación entre mensajes del cuerpo y estilos interpersonales</vt:lpstr>
      <vt:lpstr>Relación entre mensajes del cuerpo y estilos interpersonales</vt:lpstr>
      <vt:lpstr>Relación entre mensajes del cuerpo y estilos interpersonales</vt:lpstr>
      <vt:lpstr>Presentación de PowerPoint</vt:lpstr>
      <vt:lpstr>Por qué es importante ser asertivo</vt:lpstr>
      <vt:lpstr>1. Uso de “Mensajes Yo” </vt:lpstr>
      <vt:lpstr>1. Uso de “Mensajes Yo” </vt:lpstr>
      <vt:lpstr>1. Uso de “Mensajes Yo” </vt:lpstr>
    </vt:vector>
  </TitlesOfParts>
  <Company>G_BRAVEGG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de  Recursos Humanos</dc:title>
  <dc:creator>BRAVEGG</dc:creator>
  <cp:lastModifiedBy>Cecilia</cp:lastModifiedBy>
  <cp:revision>229</cp:revision>
  <dcterms:created xsi:type="dcterms:W3CDTF">2002-06-14T12:17:46Z</dcterms:created>
  <dcterms:modified xsi:type="dcterms:W3CDTF">2020-08-15T02:15:35Z</dcterms:modified>
</cp:coreProperties>
</file>