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3.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6.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7.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8.xml" ContentType="application/vnd.openxmlformats-officedocument.themeOverr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347" r:id="rId3"/>
    <p:sldId id="260" r:id="rId4"/>
    <p:sldId id="264" r:id="rId5"/>
    <p:sldId id="272" r:id="rId6"/>
    <p:sldId id="273" r:id="rId7"/>
    <p:sldId id="274" r:id="rId8"/>
    <p:sldId id="276" r:id="rId9"/>
    <p:sldId id="277" r:id="rId10"/>
    <p:sldId id="279" r:id="rId11"/>
    <p:sldId id="280" r:id="rId12"/>
    <p:sldId id="281" r:id="rId13"/>
    <p:sldId id="282" r:id="rId14"/>
    <p:sldId id="313" r:id="rId15"/>
    <p:sldId id="284" r:id="rId16"/>
    <p:sldId id="285" r:id="rId17"/>
    <p:sldId id="306" r:id="rId18"/>
    <p:sldId id="286" r:id="rId19"/>
    <p:sldId id="341" r:id="rId20"/>
    <p:sldId id="290" r:id="rId21"/>
    <p:sldId id="291" r:id="rId22"/>
    <p:sldId id="292" r:id="rId23"/>
    <p:sldId id="293" r:id="rId24"/>
    <p:sldId id="294" r:id="rId25"/>
    <p:sldId id="299" r:id="rId26"/>
    <p:sldId id="300" r:id="rId27"/>
    <p:sldId id="342" r:id="rId28"/>
    <p:sldId id="343" r:id="rId29"/>
    <p:sldId id="344" r:id="rId30"/>
    <p:sldId id="345" r:id="rId31"/>
    <p:sldId id="346" r:id="rId32"/>
    <p:sldId id="302" r:id="rId33"/>
  </p:sldIdLst>
  <p:sldSz cx="9144000" cy="6858000" type="screen4x3"/>
  <p:notesSz cx="6738938" cy="9871075"/>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E42"/>
    <a:srgbClr val="FF3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455" autoAdjust="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B2996-56B4-4602-9875-661F13CCEF4C}"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PE"/>
        </a:p>
      </dgm:t>
    </dgm:pt>
    <dgm:pt modelId="{09BF66B1-21BF-4F6F-B2C3-96FEEB6A7012}">
      <dgm:prSet/>
      <dgm:spPr/>
      <dgm:t>
        <a:bodyPr/>
        <a:lstStyle/>
        <a:p>
          <a:pPr rtl="0"/>
          <a:r>
            <a:rPr lang="es-ES_tradnl" dirty="0"/>
            <a:t>Conocimiento</a:t>
          </a:r>
          <a:endParaRPr lang="es-PE" dirty="0"/>
        </a:p>
      </dgm:t>
    </dgm:pt>
    <dgm:pt modelId="{A43D5175-B3CC-430E-9E74-143B2ADA4639}" type="parTrans" cxnId="{147C8C33-FC46-47C0-ACE5-D1F84D135DCF}">
      <dgm:prSet/>
      <dgm:spPr/>
      <dgm:t>
        <a:bodyPr/>
        <a:lstStyle/>
        <a:p>
          <a:endParaRPr lang="es-PE"/>
        </a:p>
      </dgm:t>
    </dgm:pt>
    <dgm:pt modelId="{10F04061-7BD5-418D-A2E5-3310EBD630DB}" type="sibTrans" cxnId="{147C8C33-FC46-47C0-ACE5-D1F84D135DCF}">
      <dgm:prSet/>
      <dgm:spPr/>
      <dgm:t>
        <a:bodyPr/>
        <a:lstStyle/>
        <a:p>
          <a:endParaRPr lang="es-PE"/>
        </a:p>
      </dgm:t>
    </dgm:pt>
    <dgm:pt modelId="{B6416C7F-FAE9-4BA6-BF27-6BE080C657B9}">
      <dgm:prSet/>
      <dgm:spPr/>
      <dgm:t>
        <a:bodyPr/>
        <a:lstStyle/>
        <a:p>
          <a:pPr rtl="0"/>
          <a:r>
            <a:rPr lang="es-PE" dirty="0"/>
            <a:t>Habilidades</a:t>
          </a:r>
        </a:p>
      </dgm:t>
    </dgm:pt>
    <dgm:pt modelId="{8A55BB69-8F98-4A8E-9C8C-B0E4F5F9AB10}" type="parTrans" cxnId="{7AD83FEF-D816-4A88-ADE7-D8A82FD4EC4B}">
      <dgm:prSet/>
      <dgm:spPr/>
      <dgm:t>
        <a:bodyPr/>
        <a:lstStyle/>
        <a:p>
          <a:endParaRPr lang="es-PE"/>
        </a:p>
      </dgm:t>
    </dgm:pt>
    <dgm:pt modelId="{FA7CADF2-78DF-413C-9DFB-3A4F942FC76F}" type="sibTrans" cxnId="{7AD83FEF-D816-4A88-ADE7-D8A82FD4EC4B}">
      <dgm:prSet/>
      <dgm:spPr/>
      <dgm:t>
        <a:bodyPr/>
        <a:lstStyle/>
        <a:p>
          <a:endParaRPr lang="es-PE"/>
        </a:p>
      </dgm:t>
    </dgm:pt>
    <dgm:pt modelId="{9FC396D3-C9E1-4266-A4B9-11C0E258DA05}">
      <dgm:prSet/>
      <dgm:spPr/>
      <dgm:t>
        <a:bodyPr/>
        <a:lstStyle/>
        <a:p>
          <a:pPr rtl="0"/>
          <a:r>
            <a:rPr lang="es-PE" dirty="0"/>
            <a:t>Actitudes</a:t>
          </a:r>
        </a:p>
      </dgm:t>
    </dgm:pt>
    <dgm:pt modelId="{58E368E0-7566-4B16-8A90-9573D3F6046E}" type="parTrans" cxnId="{63093BF1-6079-47F9-B5D3-9F91A70AAF03}">
      <dgm:prSet/>
      <dgm:spPr/>
      <dgm:t>
        <a:bodyPr/>
        <a:lstStyle/>
        <a:p>
          <a:endParaRPr lang="es-PE"/>
        </a:p>
      </dgm:t>
    </dgm:pt>
    <dgm:pt modelId="{3B049EC7-2846-421C-9667-4CEC7BEA31C4}" type="sibTrans" cxnId="{63093BF1-6079-47F9-B5D3-9F91A70AAF03}">
      <dgm:prSet/>
      <dgm:spPr/>
      <dgm:t>
        <a:bodyPr/>
        <a:lstStyle/>
        <a:p>
          <a:endParaRPr lang="es-PE"/>
        </a:p>
      </dgm:t>
    </dgm:pt>
    <dgm:pt modelId="{EAF05BF5-EC84-4C80-AF4B-7150188CA3BE}" type="pres">
      <dgm:prSet presAssocID="{EBDB2996-56B4-4602-9875-661F13CCEF4C}" presName="linear" presStyleCnt="0">
        <dgm:presLayoutVars>
          <dgm:animLvl val="lvl"/>
          <dgm:resizeHandles val="exact"/>
        </dgm:presLayoutVars>
      </dgm:prSet>
      <dgm:spPr/>
      <dgm:t>
        <a:bodyPr/>
        <a:lstStyle/>
        <a:p>
          <a:endParaRPr lang="es-PE"/>
        </a:p>
      </dgm:t>
    </dgm:pt>
    <dgm:pt modelId="{EDC5A830-E625-412F-8D84-3669D304C428}" type="pres">
      <dgm:prSet presAssocID="{09BF66B1-21BF-4F6F-B2C3-96FEEB6A7012}" presName="parentText" presStyleLbl="node1" presStyleIdx="0" presStyleCnt="3">
        <dgm:presLayoutVars>
          <dgm:chMax val="0"/>
          <dgm:bulletEnabled val="1"/>
        </dgm:presLayoutVars>
      </dgm:prSet>
      <dgm:spPr/>
      <dgm:t>
        <a:bodyPr/>
        <a:lstStyle/>
        <a:p>
          <a:endParaRPr lang="es-PE"/>
        </a:p>
      </dgm:t>
    </dgm:pt>
    <dgm:pt modelId="{9DC8861D-5219-46E2-A841-EE8B1D1A81C7}" type="pres">
      <dgm:prSet presAssocID="{10F04061-7BD5-418D-A2E5-3310EBD630DB}" presName="spacer" presStyleCnt="0"/>
      <dgm:spPr/>
    </dgm:pt>
    <dgm:pt modelId="{CF607E21-E53E-41E8-85BE-FF17471F8902}" type="pres">
      <dgm:prSet presAssocID="{B6416C7F-FAE9-4BA6-BF27-6BE080C657B9}" presName="parentText" presStyleLbl="node1" presStyleIdx="1" presStyleCnt="3">
        <dgm:presLayoutVars>
          <dgm:chMax val="0"/>
          <dgm:bulletEnabled val="1"/>
        </dgm:presLayoutVars>
      </dgm:prSet>
      <dgm:spPr/>
      <dgm:t>
        <a:bodyPr/>
        <a:lstStyle/>
        <a:p>
          <a:endParaRPr lang="es-PE"/>
        </a:p>
      </dgm:t>
    </dgm:pt>
    <dgm:pt modelId="{8D9A0F76-BFB7-465C-9563-6B20AB73A7F2}" type="pres">
      <dgm:prSet presAssocID="{FA7CADF2-78DF-413C-9DFB-3A4F942FC76F}" presName="spacer" presStyleCnt="0"/>
      <dgm:spPr/>
    </dgm:pt>
    <dgm:pt modelId="{5A1979EA-2EF8-498F-A087-83885EC9F99A}" type="pres">
      <dgm:prSet presAssocID="{9FC396D3-C9E1-4266-A4B9-11C0E258DA05}" presName="parentText" presStyleLbl="node1" presStyleIdx="2" presStyleCnt="3">
        <dgm:presLayoutVars>
          <dgm:chMax val="0"/>
          <dgm:bulletEnabled val="1"/>
        </dgm:presLayoutVars>
      </dgm:prSet>
      <dgm:spPr/>
      <dgm:t>
        <a:bodyPr/>
        <a:lstStyle/>
        <a:p>
          <a:endParaRPr lang="es-PE"/>
        </a:p>
      </dgm:t>
    </dgm:pt>
  </dgm:ptLst>
  <dgm:cxnLst>
    <dgm:cxn modelId="{2316FFF5-E5BB-4A66-9B86-0942BAB1FFD1}" type="presOf" srcId="{09BF66B1-21BF-4F6F-B2C3-96FEEB6A7012}" destId="{EDC5A830-E625-412F-8D84-3669D304C428}" srcOrd="0" destOrd="0" presId="urn:microsoft.com/office/officeart/2005/8/layout/vList2"/>
    <dgm:cxn modelId="{7AD83FEF-D816-4A88-ADE7-D8A82FD4EC4B}" srcId="{EBDB2996-56B4-4602-9875-661F13CCEF4C}" destId="{B6416C7F-FAE9-4BA6-BF27-6BE080C657B9}" srcOrd="1" destOrd="0" parTransId="{8A55BB69-8F98-4A8E-9C8C-B0E4F5F9AB10}" sibTransId="{FA7CADF2-78DF-413C-9DFB-3A4F942FC76F}"/>
    <dgm:cxn modelId="{FEF5D6AD-F90A-4843-AE8C-443D422487C3}" type="presOf" srcId="{9FC396D3-C9E1-4266-A4B9-11C0E258DA05}" destId="{5A1979EA-2EF8-498F-A087-83885EC9F99A}" srcOrd="0" destOrd="0" presId="urn:microsoft.com/office/officeart/2005/8/layout/vList2"/>
    <dgm:cxn modelId="{7ED50CF2-F4E3-4C05-8B1A-E633DE81133D}" type="presOf" srcId="{EBDB2996-56B4-4602-9875-661F13CCEF4C}" destId="{EAF05BF5-EC84-4C80-AF4B-7150188CA3BE}" srcOrd="0" destOrd="0" presId="urn:microsoft.com/office/officeart/2005/8/layout/vList2"/>
    <dgm:cxn modelId="{147C8C33-FC46-47C0-ACE5-D1F84D135DCF}" srcId="{EBDB2996-56B4-4602-9875-661F13CCEF4C}" destId="{09BF66B1-21BF-4F6F-B2C3-96FEEB6A7012}" srcOrd="0" destOrd="0" parTransId="{A43D5175-B3CC-430E-9E74-143B2ADA4639}" sibTransId="{10F04061-7BD5-418D-A2E5-3310EBD630DB}"/>
    <dgm:cxn modelId="{31B25C25-5049-43B4-98BA-61676DC1A800}" type="presOf" srcId="{B6416C7F-FAE9-4BA6-BF27-6BE080C657B9}" destId="{CF607E21-E53E-41E8-85BE-FF17471F8902}" srcOrd="0" destOrd="0" presId="urn:microsoft.com/office/officeart/2005/8/layout/vList2"/>
    <dgm:cxn modelId="{63093BF1-6079-47F9-B5D3-9F91A70AAF03}" srcId="{EBDB2996-56B4-4602-9875-661F13CCEF4C}" destId="{9FC396D3-C9E1-4266-A4B9-11C0E258DA05}" srcOrd="2" destOrd="0" parTransId="{58E368E0-7566-4B16-8A90-9573D3F6046E}" sibTransId="{3B049EC7-2846-421C-9667-4CEC7BEA31C4}"/>
    <dgm:cxn modelId="{2EBC1602-0A1E-48C3-81B6-02542B7E64FE}" type="presParOf" srcId="{EAF05BF5-EC84-4C80-AF4B-7150188CA3BE}" destId="{EDC5A830-E625-412F-8D84-3669D304C428}" srcOrd="0" destOrd="0" presId="urn:microsoft.com/office/officeart/2005/8/layout/vList2"/>
    <dgm:cxn modelId="{9D67FF68-06EE-4377-B070-C7B5783A6FBC}" type="presParOf" srcId="{EAF05BF5-EC84-4C80-AF4B-7150188CA3BE}" destId="{9DC8861D-5219-46E2-A841-EE8B1D1A81C7}" srcOrd="1" destOrd="0" presId="urn:microsoft.com/office/officeart/2005/8/layout/vList2"/>
    <dgm:cxn modelId="{DC8CECA6-0465-43AF-9552-0F639D5E9EA2}" type="presParOf" srcId="{EAF05BF5-EC84-4C80-AF4B-7150188CA3BE}" destId="{CF607E21-E53E-41E8-85BE-FF17471F8902}" srcOrd="2" destOrd="0" presId="urn:microsoft.com/office/officeart/2005/8/layout/vList2"/>
    <dgm:cxn modelId="{D8417CA5-3E75-423E-8CA7-4D95BE64E45B}" type="presParOf" srcId="{EAF05BF5-EC84-4C80-AF4B-7150188CA3BE}" destId="{8D9A0F76-BFB7-465C-9563-6B20AB73A7F2}" srcOrd="3" destOrd="0" presId="urn:microsoft.com/office/officeart/2005/8/layout/vList2"/>
    <dgm:cxn modelId="{A99A6E9E-0B25-48CF-B5D1-745A807E72A6}" type="presParOf" srcId="{EAF05BF5-EC84-4C80-AF4B-7150188CA3BE}" destId="{5A1979EA-2EF8-498F-A087-83885EC9F9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F61458-661B-4986-AC6F-70061A7C1354}"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s-PE"/>
        </a:p>
      </dgm:t>
    </dgm:pt>
    <dgm:pt modelId="{C79AD5F4-0563-41C6-8161-6291C87553DC}">
      <dgm:prSet phldrT="[Texto]" custT="1"/>
      <dgm:spPr/>
      <dgm:t>
        <a:bodyPr/>
        <a:lstStyle/>
        <a:p>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Donde</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hay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una</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voluntad</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hay un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camino</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donde</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hay un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equipo</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hay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más</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 de un </a:t>
          </a:r>
          <a:r>
            <a:rPr lang="en-GB" sz="3200" b="1" dirty="0" err="1">
              <a:ln w="11430"/>
              <a:effectLst>
                <a:outerShdw blurRad="50800" dist="39000" dir="5460000" algn="tl">
                  <a:srgbClr val="000000">
                    <a:alpha val="38000"/>
                  </a:srgbClr>
                </a:outerShdw>
              </a:effectLst>
              <a:latin typeface="Arial" pitchFamily="-65" charset="0"/>
              <a:ea typeface="MS Gothic" charset="0"/>
              <a:cs typeface="MS Gothic" charset="0"/>
            </a:rPr>
            <a:t>camino</a:t>
          </a:r>
          <a:r>
            <a:rPr lang="en-GB" sz="3200" b="1" dirty="0">
              <a:ln w="11430"/>
              <a:effectLst>
                <a:outerShdw blurRad="50800" dist="39000" dir="5460000" algn="tl">
                  <a:srgbClr val="000000">
                    <a:alpha val="38000"/>
                  </a:srgbClr>
                </a:outerShdw>
              </a:effectLst>
              <a:latin typeface="Arial" pitchFamily="-65" charset="0"/>
              <a:ea typeface="MS Gothic" charset="0"/>
              <a:cs typeface="MS Gothic" charset="0"/>
            </a:rPr>
            <a:t>”</a:t>
          </a:r>
          <a:endParaRPr lang="es-PE" sz="3200" dirty="0"/>
        </a:p>
      </dgm:t>
    </dgm:pt>
    <dgm:pt modelId="{AE91FF96-651D-4E7D-9052-4C1203C02D65}" type="parTrans" cxnId="{85DAACDC-D735-42F2-BE75-05C4A105FE58}">
      <dgm:prSet/>
      <dgm:spPr/>
      <dgm:t>
        <a:bodyPr/>
        <a:lstStyle/>
        <a:p>
          <a:endParaRPr lang="es-PE"/>
        </a:p>
      </dgm:t>
    </dgm:pt>
    <dgm:pt modelId="{3666298F-BEBE-48B3-9657-5689FBCBCC59}" type="sibTrans" cxnId="{85DAACDC-D735-42F2-BE75-05C4A105FE58}">
      <dgm:prSet/>
      <dgm:spPr/>
      <dgm:t>
        <a:bodyPr/>
        <a:lstStyle/>
        <a:p>
          <a:endParaRPr lang="es-PE"/>
        </a:p>
      </dgm:t>
    </dgm:pt>
    <dgm:pt modelId="{25B007C0-C98E-4CDA-867A-FDB4BAC1466C}">
      <dgm:prSet phldrT="[Texto]"/>
      <dgm:spPr/>
      <dgm:t>
        <a:bodyPr/>
        <a:lstStyle/>
        <a:p>
          <a:r>
            <a:rPr lang="en-GB" b="1">
              <a:ln w="11430"/>
              <a:effectLst>
                <a:outerShdw blurRad="50800" dist="39000" dir="5460000" algn="tl">
                  <a:srgbClr val="000000">
                    <a:alpha val="38000"/>
                  </a:srgbClr>
                </a:outerShdw>
              </a:effectLst>
              <a:latin typeface="Arial" pitchFamily="-65" charset="0"/>
              <a:ea typeface="MS Gothic" charset="0"/>
              <a:cs typeface="MS Gothic" charset="0"/>
            </a:rPr>
            <a:t>Rex Murphy </a:t>
          </a:r>
          <a:endParaRPr lang="es-PE" dirty="0"/>
        </a:p>
      </dgm:t>
    </dgm:pt>
    <dgm:pt modelId="{5567425A-D830-4807-837C-2EB99BAF014D}" type="parTrans" cxnId="{D75FE991-557E-4FE1-A711-1DE4ED817B96}">
      <dgm:prSet/>
      <dgm:spPr/>
      <dgm:t>
        <a:bodyPr/>
        <a:lstStyle/>
        <a:p>
          <a:endParaRPr lang="es-PE"/>
        </a:p>
      </dgm:t>
    </dgm:pt>
    <dgm:pt modelId="{FBFBF6A8-D5E4-4343-99AC-D6F1CF8D13FA}" type="sibTrans" cxnId="{D75FE991-557E-4FE1-A711-1DE4ED817B96}">
      <dgm:prSet/>
      <dgm:spPr/>
      <dgm:t>
        <a:bodyPr/>
        <a:lstStyle/>
        <a:p>
          <a:endParaRPr lang="es-PE"/>
        </a:p>
      </dgm:t>
    </dgm:pt>
    <dgm:pt modelId="{DA8E2F29-F84E-4E76-8087-D726D0D8F6DF}" type="pres">
      <dgm:prSet presAssocID="{44F61458-661B-4986-AC6F-70061A7C1354}" presName="linear" presStyleCnt="0">
        <dgm:presLayoutVars>
          <dgm:dir/>
          <dgm:animLvl val="lvl"/>
          <dgm:resizeHandles val="exact"/>
        </dgm:presLayoutVars>
      </dgm:prSet>
      <dgm:spPr/>
      <dgm:t>
        <a:bodyPr/>
        <a:lstStyle/>
        <a:p>
          <a:endParaRPr lang="es-PE"/>
        </a:p>
      </dgm:t>
    </dgm:pt>
    <dgm:pt modelId="{591045BB-2351-46CF-AA8E-E998B6C2BC38}" type="pres">
      <dgm:prSet presAssocID="{C79AD5F4-0563-41C6-8161-6291C87553DC}" presName="parentLin" presStyleCnt="0"/>
      <dgm:spPr/>
    </dgm:pt>
    <dgm:pt modelId="{95D7FE2A-5635-4845-90E3-899EC5AD9ACB}" type="pres">
      <dgm:prSet presAssocID="{C79AD5F4-0563-41C6-8161-6291C87553DC}" presName="parentLeftMargin" presStyleLbl="node1" presStyleIdx="0" presStyleCnt="1"/>
      <dgm:spPr/>
      <dgm:t>
        <a:bodyPr/>
        <a:lstStyle/>
        <a:p>
          <a:endParaRPr lang="es-PE"/>
        </a:p>
      </dgm:t>
    </dgm:pt>
    <dgm:pt modelId="{266333DB-54B9-4670-AF20-29AA70095F41}" type="pres">
      <dgm:prSet presAssocID="{C79AD5F4-0563-41C6-8161-6291C87553DC}" presName="parentText" presStyleLbl="node1" presStyleIdx="0" presStyleCnt="1" custScaleY="456392">
        <dgm:presLayoutVars>
          <dgm:chMax val="0"/>
          <dgm:bulletEnabled val="1"/>
        </dgm:presLayoutVars>
      </dgm:prSet>
      <dgm:spPr/>
      <dgm:t>
        <a:bodyPr/>
        <a:lstStyle/>
        <a:p>
          <a:endParaRPr lang="es-PE"/>
        </a:p>
      </dgm:t>
    </dgm:pt>
    <dgm:pt modelId="{BB3A61A8-CFFE-48D7-B68B-4B16B4762C08}" type="pres">
      <dgm:prSet presAssocID="{C79AD5F4-0563-41C6-8161-6291C87553DC}" presName="negativeSpace" presStyleCnt="0"/>
      <dgm:spPr/>
    </dgm:pt>
    <dgm:pt modelId="{2CD021B7-AE65-4823-BFFC-233A2FA4CFB1}" type="pres">
      <dgm:prSet presAssocID="{C79AD5F4-0563-41C6-8161-6291C87553DC}" presName="childText" presStyleLbl="conFgAcc1" presStyleIdx="0" presStyleCnt="1">
        <dgm:presLayoutVars>
          <dgm:bulletEnabled val="1"/>
        </dgm:presLayoutVars>
      </dgm:prSet>
      <dgm:spPr/>
      <dgm:t>
        <a:bodyPr/>
        <a:lstStyle/>
        <a:p>
          <a:endParaRPr lang="es-PE"/>
        </a:p>
      </dgm:t>
    </dgm:pt>
  </dgm:ptLst>
  <dgm:cxnLst>
    <dgm:cxn modelId="{D75FE991-557E-4FE1-A711-1DE4ED817B96}" srcId="{C79AD5F4-0563-41C6-8161-6291C87553DC}" destId="{25B007C0-C98E-4CDA-867A-FDB4BAC1466C}" srcOrd="0" destOrd="0" parTransId="{5567425A-D830-4807-837C-2EB99BAF014D}" sibTransId="{FBFBF6A8-D5E4-4343-99AC-D6F1CF8D13FA}"/>
    <dgm:cxn modelId="{37ADD000-F930-48EA-8FA5-56AD1A22AF38}" type="presOf" srcId="{C79AD5F4-0563-41C6-8161-6291C87553DC}" destId="{266333DB-54B9-4670-AF20-29AA70095F41}" srcOrd="1" destOrd="0" presId="urn:microsoft.com/office/officeart/2005/8/layout/list1"/>
    <dgm:cxn modelId="{DE614874-BB3D-4F35-9FE3-0CA69127FA89}" type="presOf" srcId="{C79AD5F4-0563-41C6-8161-6291C87553DC}" destId="{95D7FE2A-5635-4845-90E3-899EC5AD9ACB}" srcOrd="0" destOrd="0" presId="urn:microsoft.com/office/officeart/2005/8/layout/list1"/>
    <dgm:cxn modelId="{F4D502E7-A9B8-4B17-8479-4D4DFD81373A}" type="presOf" srcId="{25B007C0-C98E-4CDA-867A-FDB4BAC1466C}" destId="{2CD021B7-AE65-4823-BFFC-233A2FA4CFB1}" srcOrd="0" destOrd="0" presId="urn:microsoft.com/office/officeart/2005/8/layout/list1"/>
    <dgm:cxn modelId="{85DAACDC-D735-42F2-BE75-05C4A105FE58}" srcId="{44F61458-661B-4986-AC6F-70061A7C1354}" destId="{C79AD5F4-0563-41C6-8161-6291C87553DC}" srcOrd="0" destOrd="0" parTransId="{AE91FF96-651D-4E7D-9052-4C1203C02D65}" sibTransId="{3666298F-BEBE-48B3-9657-5689FBCBCC59}"/>
    <dgm:cxn modelId="{CB8F81BF-6054-4BB8-8E18-50C01309A8C7}" type="presOf" srcId="{44F61458-661B-4986-AC6F-70061A7C1354}" destId="{DA8E2F29-F84E-4E76-8087-D726D0D8F6DF}" srcOrd="0" destOrd="0" presId="urn:microsoft.com/office/officeart/2005/8/layout/list1"/>
    <dgm:cxn modelId="{CBD1E669-BDF5-4196-A2FF-FBD24BC91A5D}" type="presParOf" srcId="{DA8E2F29-F84E-4E76-8087-D726D0D8F6DF}" destId="{591045BB-2351-46CF-AA8E-E998B6C2BC38}" srcOrd="0" destOrd="0" presId="urn:microsoft.com/office/officeart/2005/8/layout/list1"/>
    <dgm:cxn modelId="{38B4525A-A8E2-4726-AE7C-E14622E1DA37}" type="presParOf" srcId="{591045BB-2351-46CF-AA8E-E998B6C2BC38}" destId="{95D7FE2A-5635-4845-90E3-899EC5AD9ACB}" srcOrd="0" destOrd="0" presId="urn:microsoft.com/office/officeart/2005/8/layout/list1"/>
    <dgm:cxn modelId="{D4B2AEB7-58EF-484D-8A33-FFCFF7E64D3E}" type="presParOf" srcId="{591045BB-2351-46CF-AA8E-E998B6C2BC38}" destId="{266333DB-54B9-4670-AF20-29AA70095F41}" srcOrd="1" destOrd="0" presId="urn:microsoft.com/office/officeart/2005/8/layout/list1"/>
    <dgm:cxn modelId="{1CB70544-32C5-4E78-BD4C-AE62F7091869}" type="presParOf" srcId="{DA8E2F29-F84E-4E76-8087-D726D0D8F6DF}" destId="{BB3A61A8-CFFE-48D7-B68B-4B16B4762C08}" srcOrd="1" destOrd="0" presId="urn:microsoft.com/office/officeart/2005/8/layout/list1"/>
    <dgm:cxn modelId="{2C853812-D7BF-4CA3-A27D-DFC57F7599C1}" type="presParOf" srcId="{DA8E2F29-F84E-4E76-8087-D726D0D8F6DF}" destId="{2CD021B7-AE65-4823-BFFC-233A2FA4CFB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DAC98-7513-4967-BAAE-385A03530E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D84D947-60EE-4006-A01F-79D48A282F79}">
      <dgm:prSet/>
      <dgm:spPr/>
      <dgm:t>
        <a:bodyPr/>
        <a:lstStyle/>
        <a:p>
          <a:pPr rtl="0"/>
          <a:r>
            <a:rPr lang="es-ES_tradnl" b="1" i="1" dirty="0"/>
            <a:t>Una cantidad pequeña de personas que cumplen condiciones de interdependencia para alcanzar un objetivo común</a:t>
          </a:r>
          <a:endParaRPr lang="es-ES_tradnl" i="1" dirty="0"/>
        </a:p>
      </dgm:t>
    </dgm:pt>
    <dgm:pt modelId="{B76FA6F3-ED42-413A-922B-DFD09BBB7403}" type="parTrans" cxnId="{FF82F151-4625-45A6-B7D5-A41088BEDEF3}">
      <dgm:prSet/>
      <dgm:spPr/>
      <dgm:t>
        <a:bodyPr/>
        <a:lstStyle/>
        <a:p>
          <a:endParaRPr lang="es-PE"/>
        </a:p>
      </dgm:t>
    </dgm:pt>
    <dgm:pt modelId="{27D83D69-3ABE-4C45-960E-2B0E75898782}" type="sibTrans" cxnId="{FF82F151-4625-45A6-B7D5-A41088BEDEF3}">
      <dgm:prSet/>
      <dgm:spPr/>
      <dgm:t>
        <a:bodyPr/>
        <a:lstStyle/>
        <a:p>
          <a:endParaRPr lang="es-PE"/>
        </a:p>
      </dgm:t>
    </dgm:pt>
    <dgm:pt modelId="{27B56157-C544-41A2-8445-248E73B4AF91}" type="pres">
      <dgm:prSet presAssocID="{259DAC98-7513-4967-BAAE-385A03530E31}" presName="linear" presStyleCnt="0">
        <dgm:presLayoutVars>
          <dgm:animLvl val="lvl"/>
          <dgm:resizeHandles val="exact"/>
        </dgm:presLayoutVars>
      </dgm:prSet>
      <dgm:spPr/>
      <dgm:t>
        <a:bodyPr/>
        <a:lstStyle/>
        <a:p>
          <a:endParaRPr lang="es-PE"/>
        </a:p>
      </dgm:t>
    </dgm:pt>
    <dgm:pt modelId="{E14DD8C1-766F-494E-A09E-79F97FD907CB}" type="pres">
      <dgm:prSet presAssocID="{BD84D947-60EE-4006-A01F-79D48A282F79}" presName="parentText" presStyleLbl="node1" presStyleIdx="0" presStyleCnt="1">
        <dgm:presLayoutVars>
          <dgm:chMax val="0"/>
          <dgm:bulletEnabled val="1"/>
        </dgm:presLayoutVars>
      </dgm:prSet>
      <dgm:spPr/>
      <dgm:t>
        <a:bodyPr/>
        <a:lstStyle/>
        <a:p>
          <a:endParaRPr lang="es-PE"/>
        </a:p>
      </dgm:t>
    </dgm:pt>
  </dgm:ptLst>
  <dgm:cxnLst>
    <dgm:cxn modelId="{E7F563FA-E003-42B3-B33C-04E498C4A1B3}" type="presOf" srcId="{259DAC98-7513-4967-BAAE-385A03530E31}" destId="{27B56157-C544-41A2-8445-248E73B4AF91}" srcOrd="0" destOrd="0" presId="urn:microsoft.com/office/officeart/2005/8/layout/vList2"/>
    <dgm:cxn modelId="{B3C08A2B-ECD5-4B82-91C4-4D7877D51279}" type="presOf" srcId="{BD84D947-60EE-4006-A01F-79D48A282F79}" destId="{E14DD8C1-766F-494E-A09E-79F97FD907CB}" srcOrd="0" destOrd="0" presId="urn:microsoft.com/office/officeart/2005/8/layout/vList2"/>
    <dgm:cxn modelId="{FF82F151-4625-45A6-B7D5-A41088BEDEF3}" srcId="{259DAC98-7513-4967-BAAE-385A03530E31}" destId="{BD84D947-60EE-4006-A01F-79D48A282F79}" srcOrd="0" destOrd="0" parTransId="{B76FA6F3-ED42-413A-922B-DFD09BBB7403}" sibTransId="{27D83D69-3ABE-4C45-960E-2B0E75898782}"/>
    <dgm:cxn modelId="{B179A526-31F0-4B55-8C90-0B6838B6E01F}" type="presParOf" srcId="{27B56157-C544-41A2-8445-248E73B4AF91}" destId="{E14DD8C1-766F-494E-A09E-79F97FD907C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59CB0-AA38-463C-B887-6D4CD22A9D1D}" type="doc">
      <dgm:prSet loTypeId="urn:microsoft.com/office/officeart/2005/8/layout/arrow2" loCatId="process" qsTypeId="urn:microsoft.com/office/officeart/2005/8/quickstyle/simple4" qsCatId="simple" csTypeId="urn:microsoft.com/office/officeart/2005/8/colors/accent2_4" csCatId="accent2" phldr="1"/>
      <dgm:spPr/>
      <dgm:t>
        <a:bodyPr/>
        <a:lstStyle/>
        <a:p>
          <a:endParaRPr lang="es-PE"/>
        </a:p>
      </dgm:t>
    </dgm:pt>
    <dgm:pt modelId="{304A4FA5-6C57-4E50-B014-BA147D22F731}">
      <dgm:prSet custT="1"/>
      <dgm:spPr>
        <a:xfrm>
          <a:off x="1124663" y="3511686"/>
          <a:ext cx="1114293" cy="1096825"/>
        </a:xfrm>
        <a:noFill/>
        <a:ln>
          <a:noFill/>
        </a:ln>
        <a:effectLst/>
      </dgm:spPr>
      <dgm:t>
        <a:bodyPr/>
        <a:lstStyle/>
        <a:p>
          <a:pPr rtl="0"/>
          <a:r>
            <a:rPr lang="es-ES_tradnl" sz="1600" dirty="0">
              <a:solidFill>
                <a:sysClr val="windowText" lastClr="000000">
                  <a:hueOff val="0"/>
                  <a:satOff val="0"/>
                  <a:lumOff val="0"/>
                  <a:alphaOff val="0"/>
                </a:sysClr>
              </a:solidFill>
              <a:latin typeface="Arial"/>
              <a:ea typeface="+mn-ea"/>
              <a:cs typeface="+mn-cs"/>
            </a:rPr>
            <a:t>“Gusto en conocerlo”</a:t>
          </a:r>
        </a:p>
      </dgm:t>
    </dgm:pt>
    <dgm:pt modelId="{7701FC01-EB78-4A4D-B11A-E6414AA846CC}" type="parTrans" cxnId="{A31F1D3E-D7F5-43B7-8DC4-F41F770136AC}">
      <dgm:prSet/>
      <dgm:spPr/>
      <dgm:t>
        <a:bodyPr/>
        <a:lstStyle/>
        <a:p>
          <a:endParaRPr lang="es-PE"/>
        </a:p>
      </dgm:t>
    </dgm:pt>
    <dgm:pt modelId="{9A82597F-B920-4B34-B5F7-92C5654556F1}" type="sibTrans" cxnId="{A31F1D3E-D7F5-43B7-8DC4-F41F770136AC}">
      <dgm:prSet/>
      <dgm:spPr/>
      <dgm:t>
        <a:bodyPr/>
        <a:lstStyle/>
        <a:p>
          <a:endParaRPr lang="es-PE"/>
        </a:p>
      </dgm:t>
    </dgm:pt>
    <dgm:pt modelId="{5B855449-DC24-43C9-87FC-BE9242C68C34}">
      <dgm:prSet/>
      <dgm:spPr>
        <a:xfrm>
          <a:off x="2086676" y="2677545"/>
          <a:ext cx="1224020" cy="1930966"/>
        </a:xfrm>
        <a:noFill/>
        <a:ln>
          <a:noFill/>
        </a:ln>
        <a:effectLst/>
      </dgm:spPr>
      <dgm:t>
        <a:bodyPr/>
        <a:lstStyle/>
        <a:p>
          <a:pPr rtl="0"/>
          <a:r>
            <a:rPr lang="es-ES_tradnl" dirty="0">
              <a:solidFill>
                <a:sysClr val="windowText" lastClr="000000">
                  <a:hueOff val="0"/>
                  <a:satOff val="0"/>
                  <a:lumOff val="0"/>
                  <a:alphaOff val="0"/>
                </a:sysClr>
              </a:solidFill>
              <a:latin typeface="Arial"/>
              <a:ea typeface="+mn-ea"/>
              <a:cs typeface="+mn-cs"/>
            </a:rPr>
            <a:t>¿Por qué estamos aquí’</a:t>
          </a:r>
        </a:p>
      </dgm:t>
    </dgm:pt>
    <dgm:pt modelId="{250CF6DA-3737-45C4-AC0C-A43343F66E3D}" type="parTrans" cxnId="{CCD25830-A3B3-4459-A54C-A5D7AF1D0B97}">
      <dgm:prSet/>
      <dgm:spPr/>
      <dgm:t>
        <a:bodyPr/>
        <a:lstStyle/>
        <a:p>
          <a:endParaRPr lang="es-PE"/>
        </a:p>
      </dgm:t>
    </dgm:pt>
    <dgm:pt modelId="{CC9CD1F8-619C-4C3B-A029-6A5612E97758}" type="sibTrans" cxnId="{CCD25830-A3B3-4459-A54C-A5D7AF1D0B97}">
      <dgm:prSet/>
      <dgm:spPr/>
      <dgm:t>
        <a:bodyPr/>
        <a:lstStyle/>
        <a:p>
          <a:endParaRPr lang="es-PE"/>
        </a:p>
      </dgm:t>
    </dgm:pt>
    <dgm:pt modelId="{A13993AB-86E7-4499-88CD-A60F8168EF8B}">
      <dgm:prSet/>
      <dgm:spPr>
        <a:xfrm>
          <a:off x="3310697" y="2018528"/>
          <a:ext cx="1423108" cy="2589983"/>
        </a:xfrm>
        <a:noFill/>
        <a:ln>
          <a:noFill/>
        </a:ln>
        <a:effectLst/>
      </dgm:spPr>
      <dgm:t>
        <a:bodyPr/>
        <a:lstStyle/>
        <a:p>
          <a:pPr rtl="0"/>
          <a:r>
            <a:rPr lang="es-ES_tradnl" dirty="0">
              <a:solidFill>
                <a:sysClr val="windowText" lastClr="000000">
                  <a:hueOff val="0"/>
                  <a:satOff val="0"/>
                  <a:lumOff val="0"/>
                  <a:alphaOff val="0"/>
                </a:sysClr>
              </a:solidFill>
              <a:latin typeface="Arial"/>
              <a:ea typeface="+mn-ea"/>
              <a:cs typeface="+mn-cs"/>
            </a:rPr>
            <a:t>Lucha por el poder</a:t>
          </a:r>
        </a:p>
      </dgm:t>
    </dgm:pt>
    <dgm:pt modelId="{84630F1C-A43B-43B3-9C7E-A6804A38D90E}" type="parTrans" cxnId="{FFC12D3B-AE9B-4DCA-8B82-7FE3EB58FB7A}">
      <dgm:prSet/>
      <dgm:spPr/>
      <dgm:t>
        <a:bodyPr/>
        <a:lstStyle/>
        <a:p>
          <a:endParaRPr lang="es-PE"/>
        </a:p>
      </dgm:t>
    </dgm:pt>
    <dgm:pt modelId="{3FC6E6C0-F4D1-4706-80FE-DE46F69DF7E3}" type="sibTrans" cxnId="{FFC12D3B-AE9B-4DCA-8B82-7FE3EB58FB7A}">
      <dgm:prSet/>
      <dgm:spPr/>
      <dgm:t>
        <a:bodyPr/>
        <a:lstStyle/>
        <a:p>
          <a:endParaRPr lang="es-PE"/>
        </a:p>
      </dgm:t>
    </dgm:pt>
    <dgm:pt modelId="{F140C91E-843C-482F-A168-C4736EF52C68}">
      <dgm:prSet/>
      <dgm:spPr>
        <a:xfrm>
          <a:off x="4733805" y="1520808"/>
          <a:ext cx="1474723" cy="3087703"/>
        </a:xfrm>
        <a:noFill/>
        <a:ln>
          <a:noFill/>
        </a:ln>
        <a:effectLst/>
      </dgm:spPr>
      <dgm:t>
        <a:bodyPr/>
        <a:lstStyle/>
        <a:p>
          <a:pPr rtl="0"/>
          <a:r>
            <a:rPr lang="es-ES_tradnl" dirty="0">
              <a:solidFill>
                <a:sysClr val="windowText" lastClr="000000">
                  <a:hueOff val="0"/>
                  <a:satOff val="0"/>
                  <a:lumOff val="0"/>
                  <a:alphaOff val="0"/>
                </a:sysClr>
              </a:solidFill>
              <a:latin typeface="Arial"/>
              <a:ea typeface="+mn-ea"/>
              <a:cs typeface="+mn-cs"/>
            </a:rPr>
            <a:t>Constructiva</a:t>
          </a:r>
        </a:p>
      </dgm:t>
    </dgm:pt>
    <dgm:pt modelId="{A527F035-ECB4-4D9B-9C0E-982DC218E96A}" type="parTrans" cxnId="{2BF6E54D-B22D-4642-A657-B5D87872E53D}">
      <dgm:prSet/>
      <dgm:spPr/>
      <dgm:t>
        <a:bodyPr/>
        <a:lstStyle/>
        <a:p>
          <a:endParaRPr lang="es-PE"/>
        </a:p>
      </dgm:t>
    </dgm:pt>
    <dgm:pt modelId="{099ABB69-FBD8-42A9-AAC1-058E3DF7A0DC}" type="sibTrans" cxnId="{2BF6E54D-B22D-4642-A657-B5D87872E53D}">
      <dgm:prSet/>
      <dgm:spPr/>
      <dgm:t>
        <a:bodyPr/>
        <a:lstStyle/>
        <a:p>
          <a:endParaRPr lang="es-PE"/>
        </a:p>
      </dgm:t>
    </dgm:pt>
    <dgm:pt modelId="{24A13649-5F41-4A77-A08E-AA84D3AD4344}">
      <dgm:prSet/>
      <dgm:spPr>
        <a:xfrm>
          <a:off x="6208529" y="1216647"/>
          <a:ext cx="1474723" cy="3391864"/>
        </a:xfrm>
        <a:noFill/>
        <a:ln>
          <a:noFill/>
        </a:ln>
        <a:effectLst/>
      </dgm:spPr>
      <dgm:t>
        <a:bodyPr/>
        <a:lstStyle/>
        <a:p>
          <a:pPr rtl="0"/>
          <a:r>
            <a:rPr lang="es-ES_tradnl" dirty="0" err="1">
              <a:solidFill>
                <a:sysClr val="windowText" lastClr="000000">
                  <a:hueOff val="0"/>
                  <a:satOff val="0"/>
                  <a:lumOff val="0"/>
                  <a:alphaOff val="0"/>
                </a:sysClr>
              </a:solidFill>
              <a:latin typeface="Arial"/>
              <a:ea typeface="+mn-ea"/>
              <a:cs typeface="+mn-cs"/>
            </a:rPr>
            <a:t>Sinergía</a:t>
          </a:r>
          <a:endParaRPr lang="es-ES_tradnl" dirty="0">
            <a:solidFill>
              <a:sysClr val="windowText" lastClr="000000">
                <a:hueOff val="0"/>
                <a:satOff val="0"/>
                <a:lumOff val="0"/>
                <a:alphaOff val="0"/>
              </a:sysClr>
            </a:solidFill>
            <a:latin typeface="Arial"/>
            <a:ea typeface="+mn-ea"/>
            <a:cs typeface="+mn-cs"/>
          </a:endParaRPr>
        </a:p>
      </dgm:t>
    </dgm:pt>
    <dgm:pt modelId="{30E4DAE4-CABE-4D36-A018-EE6987FEF29A}" type="parTrans" cxnId="{81D1A7F5-1DF2-4E13-ACDB-0A8263A87727}">
      <dgm:prSet/>
      <dgm:spPr/>
      <dgm:t>
        <a:bodyPr/>
        <a:lstStyle/>
        <a:p>
          <a:endParaRPr lang="es-PE"/>
        </a:p>
      </dgm:t>
    </dgm:pt>
    <dgm:pt modelId="{36A986E9-9F34-49A8-8B81-7D146CA946E9}" type="sibTrans" cxnId="{81D1A7F5-1DF2-4E13-ACDB-0A8263A87727}">
      <dgm:prSet/>
      <dgm:spPr/>
      <dgm:t>
        <a:bodyPr/>
        <a:lstStyle/>
        <a:p>
          <a:endParaRPr lang="es-PE"/>
        </a:p>
      </dgm:t>
    </dgm:pt>
    <dgm:pt modelId="{DCD84EC8-7E71-493C-B45D-627BC8ECC45B}" type="pres">
      <dgm:prSet presAssocID="{98C59CB0-AA38-463C-B887-6D4CD22A9D1D}" presName="arrowDiagram" presStyleCnt="0">
        <dgm:presLayoutVars>
          <dgm:chMax val="5"/>
          <dgm:dir/>
          <dgm:resizeHandles val="exact"/>
        </dgm:presLayoutVars>
      </dgm:prSet>
      <dgm:spPr/>
      <dgm:t>
        <a:bodyPr/>
        <a:lstStyle/>
        <a:p>
          <a:endParaRPr lang="es-PE"/>
        </a:p>
      </dgm:t>
    </dgm:pt>
    <dgm:pt modelId="{9EA11C54-306F-4600-A362-DFBDD356387A}" type="pres">
      <dgm:prSet presAssocID="{98C59CB0-AA38-463C-B887-6D4CD22A9D1D}" presName="arrow" presStyleLbl="bgShp" presStyleIdx="0" presStyleCnt="1" custLinFactNeighborX="1801" custLinFactNeighborY="-6780"/>
      <dgm:spPr>
        <a:xfrm>
          <a:off x="442433" y="0"/>
          <a:ext cx="7373619" cy="4608512"/>
        </a:xfrm>
        <a:prstGeom prst="swooshArrow">
          <a:avLst>
            <a:gd name="adj1" fmla="val 25000"/>
            <a:gd name="adj2" fmla="val 25000"/>
          </a:avLst>
        </a:prstGeom>
        <a:solidFill>
          <a:srgbClr val="CCB400">
            <a:tint val="55000"/>
            <a:hueOff val="0"/>
            <a:satOff val="0"/>
            <a:lumOff val="0"/>
            <a:alphaOff val="0"/>
          </a:srgbClr>
        </a:solidFill>
        <a:ln>
          <a:noFill/>
        </a:ln>
        <a:effectLst>
          <a:outerShdw blurRad="50800" dist="38100" dir="14700000" algn="t" rotWithShape="0">
            <a:srgbClr val="000000">
              <a:alpha val="60000"/>
            </a:srgbClr>
          </a:outerShdw>
        </a:effectLst>
      </dgm:spPr>
    </dgm:pt>
    <dgm:pt modelId="{E21D4E84-B823-4FBC-8E36-928A262EF5D6}" type="pres">
      <dgm:prSet presAssocID="{98C59CB0-AA38-463C-B887-6D4CD22A9D1D}" presName="arrowDiagram5" presStyleCnt="0"/>
      <dgm:spPr/>
    </dgm:pt>
    <dgm:pt modelId="{ADD62CE7-2E3D-46B4-91A6-33B349028797}" type="pres">
      <dgm:prSet presAssocID="{304A4FA5-6C57-4E50-B014-BA147D22F731}" presName="bullet5a" presStyleLbl="node1" presStyleIdx="0" presStyleCnt="5"/>
      <dgm:spPr>
        <a:xfrm>
          <a:off x="1035935" y="3426889"/>
          <a:ext cx="169593" cy="169593"/>
        </a:xfrm>
        <a:prstGeom prst="ellipse">
          <a:avLst/>
        </a:prstGeom>
        <a:gradFill rotWithShape="0">
          <a:gsLst>
            <a:gs pos="0">
              <a:srgbClr val="CCB400">
                <a:shade val="50000"/>
                <a:hueOff val="0"/>
                <a:satOff val="0"/>
                <a:lumOff val="0"/>
                <a:alphaOff val="0"/>
                <a:tint val="60000"/>
                <a:satMod val="160000"/>
              </a:srgbClr>
            </a:gs>
            <a:gs pos="46000">
              <a:srgbClr val="CCB400">
                <a:shade val="50000"/>
                <a:hueOff val="0"/>
                <a:satOff val="0"/>
                <a:lumOff val="0"/>
                <a:alphaOff val="0"/>
                <a:tint val="86000"/>
                <a:satMod val="160000"/>
              </a:srgbClr>
            </a:gs>
            <a:gs pos="100000">
              <a:srgbClr val="CCB400">
                <a:shade val="50000"/>
                <a:hueOff val="0"/>
                <a:satOff val="0"/>
                <a:lumOff val="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gm:spPr>
    </dgm:pt>
    <dgm:pt modelId="{8E378384-2B40-4003-A46F-4F02CF574952}" type="pres">
      <dgm:prSet presAssocID="{304A4FA5-6C57-4E50-B014-BA147D22F731}" presName="textBox5a" presStyleLbl="revTx" presStyleIdx="0" presStyleCnt="5" custScaleX="115358" custLinFactNeighborX="8086">
        <dgm:presLayoutVars>
          <dgm:bulletEnabled val="1"/>
        </dgm:presLayoutVars>
      </dgm:prSet>
      <dgm:spPr>
        <a:prstGeom prst="rect">
          <a:avLst/>
        </a:prstGeom>
      </dgm:spPr>
      <dgm:t>
        <a:bodyPr/>
        <a:lstStyle/>
        <a:p>
          <a:endParaRPr lang="es-PE"/>
        </a:p>
      </dgm:t>
    </dgm:pt>
    <dgm:pt modelId="{586A14C0-3A65-4F7B-B9BE-738716E9416D}" type="pres">
      <dgm:prSet presAssocID="{5B855449-DC24-43C9-87FC-BE9242C68C34}" presName="bullet5b" presStyleLbl="node1" presStyleIdx="1" presStyleCnt="5"/>
      <dgm:spPr>
        <a:xfrm>
          <a:off x="1953951" y="2544820"/>
          <a:ext cx="265450" cy="265450"/>
        </a:xfrm>
        <a:prstGeom prst="ellipse">
          <a:avLst/>
        </a:prstGeom>
        <a:gradFill rotWithShape="0">
          <a:gsLst>
            <a:gs pos="0">
              <a:srgbClr val="CCB400">
                <a:shade val="50000"/>
                <a:hueOff val="-148789"/>
                <a:satOff val="-21015"/>
                <a:lumOff val="21980"/>
                <a:alphaOff val="0"/>
                <a:tint val="60000"/>
                <a:satMod val="160000"/>
              </a:srgbClr>
            </a:gs>
            <a:gs pos="46000">
              <a:srgbClr val="CCB400">
                <a:shade val="50000"/>
                <a:hueOff val="-148789"/>
                <a:satOff val="-21015"/>
                <a:lumOff val="21980"/>
                <a:alphaOff val="0"/>
                <a:tint val="86000"/>
                <a:satMod val="160000"/>
              </a:srgbClr>
            </a:gs>
            <a:gs pos="100000">
              <a:srgbClr val="CCB400">
                <a:shade val="50000"/>
                <a:hueOff val="-148789"/>
                <a:satOff val="-21015"/>
                <a:lumOff val="2198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gm:spPr>
    </dgm:pt>
    <dgm:pt modelId="{7ADAE1EB-96DC-4E2A-A82C-17853A2383AB}" type="pres">
      <dgm:prSet presAssocID="{5B855449-DC24-43C9-87FC-BE9242C68C34}" presName="textBox5b" presStyleLbl="revTx" presStyleIdx="1" presStyleCnt="5">
        <dgm:presLayoutVars>
          <dgm:bulletEnabled val="1"/>
        </dgm:presLayoutVars>
      </dgm:prSet>
      <dgm:spPr>
        <a:prstGeom prst="rect">
          <a:avLst/>
        </a:prstGeom>
      </dgm:spPr>
      <dgm:t>
        <a:bodyPr/>
        <a:lstStyle/>
        <a:p>
          <a:endParaRPr lang="es-PE"/>
        </a:p>
      </dgm:t>
    </dgm:pt>
    <dgm:pt modelId="{3CED9D51-BD99-4F34-994D-ACAE552BCB82}" type="pres">
      <dgm:prSet presAssocID="{A13993AB-86E7-4499-88CD-A60F8168EF8B}" presName="bullet5c" presStyleLbl="node1" presStyleIdx="2" presStyleCnt="5"/>
      <dgm:spPr>
        <a:xfrm>
          <a:off x="3133730" y="1841561"/>
          <a:ext cx="353933" cy="353933"/>
        </a:xfrm>
        <a:prstGeom prst="ellipse">
          <a:avLst/>
        </a:prstGeom>
        <a:gradFill rotWithShape="0">
          <a:gsLst>
            <a:gs pos="0">
              <a:srgbClr val="CCB400">
                <a:shade val="50000"/>
                <a:hueOff val="-297578"/>
                <a:satOff val="-42030"/>
                <a:lumOff val="43959"/>
                <a:alphaOff val="0"/>
                <a:tint val="60000"/>
                <a:satMod val="160000"/>
              </a:srgbClr>
            </a:gs>
            <a:gs pos="46000">
              <a:srgbClr val="CCB400">
                <a:shade val="50000"/>
                <a:hueOff val="-297578"/>
                <a:satOff val="-42030"/>
                <a:lumOff val="43959"/>
                <a:alphaOff val="0"/>
                <a:tint val="86000"/>
                <a:satMod val="160000"/>
              </a:srgbClr>
            </a:gs>
            <a:gs pos="100000">
              <a:srgbClr val="CCB400">
                <a:shade val="50000"/>
                <a:hueOff val="-297578"/>
                <a:satOff val="-42030"/>
                <a:lumOff val="43959"/>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gm:spPr>
    </dgm:pt>
    <dgm:pt modelId="{B4C55C0B-9359-4003-A032-9EC0B754D6E1}" type="pres">
      <dgm:prSet presAssocID="{A13993AB-86E7-4499-88CD-A60F8168EF8B}" presName="textBox5c" presStyleLbl="revTx" presStyleIdx="2" presStyleCnt="5">
        <dgm:presLayoutVars>
          <dgm:bulletEnabled val="1"/>
        </dgm:presLayoutVars>
      </dgm:prSet>
      <dgm:spPr>
        <a:prstGeom prst="rect">
          <a:avLst/>
        </a:prstGeom>
      </dgm:spPr>
      <dgm:t>
        <a:bodyPr/>
        <a:lstStyle/>
        <a:p>
          <a:endParaRPr lang="es-PE"/>
        </a:p>
      </dgm:t>
    </dgm:pt>
    <dgm:pt modelId="{3E372346-E9DE-460A-B138-BAB1EF5110F8}" type="pres">
      <dgm:prSet presAssocID="{F140C91E-843C-482F-A168-C4736EF52C68}" presName="bullet5d" presStyleLbl="node1" presStyleIdx="3" presStyleCnt="5"/>
      <dgm:spPr>
        <a:xfrm>
          <a:off x="4505223" y="1292226"/>
          <a:ext cx="457164" cy="457164"/>
        </a:xfrm>
        <a:prstGeom prst="ellipse">
          <a:avLst/>
        </a:prstGeom>
        <a:gradFill rotWithShape="0">
          <a:gsLst>
            <a:gs pos="0">
              <a:srgbClr val="CCB400">
                <a:shade val="50000"/>
                <a:hueOff val="-297578"/>
                <a:satOff val="-42030"/>
                <a:lumOff val="43959"/>
                <a:alphaOff val="0"/>
                <a:tint val="60000"/>
                <a:satMod val="160000"/>
              </a:srgbClr>
            </a:gs>
            <a:gs pos="46000">
              <a:srgbClr val="CCB400">
                <a:shade val="50000"/>
                <a:hueOff val="-297578"/>
                <a:satOff val="-42030"/>
                <a:lumOff val="43959"/>
                <a:alphaOff val="0"/>
                <a:tint val="86000"/>
                <a:satMod val="160000"/>
              </a:srgbClr>
            </a:gs>
            <a:gs pos="100000">
              <a:srgbClr val="CCB400">
                <a:shade val="50000"/>
                <a:hueOff val="-297578"/>
                <a:satOff val="-42030"/>
                <a:lumOff val="43959"/>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gm:spPr>
    </dgm:pt>
    <dgm:pt modelId="{A800EE7E-E88A-4FCD-A793-5775A2AB3200}" type="pres">
      <dgm:prSet presAssocID="{F140C91E-843C-482F-A168-C4736EF52C68}" presName="textBox5d" presStyleLbl="revTx" presStyleIdx="3" presStyleCnt="5">
        <dgm:presLayoutVars>
          <dgm:bulletEnabled val="1"/>
        </dgm:presLayoutVars>
      </dgm:prSet>
      <dgm:spPr>
        <a:prstGeom prst="rect">
          <a:avLst/>
        </a:prstGeom>
      </dgm:spPr>
      <dgm:t>
        <a:bodyPr/>
        <a:lstStyle/>
        <a:p>
          <a:endParaRPr lang="es-PE"/>
        </a:p>
      </dgm:t>
    </dgm:pt>
    <dgm:pt modelId="{6429E872-458C-4257-B184-17DC5F3EF26F}" type="pres">
      <dgm:prSet presAssocID="{24A13649-5F41-4A77-A08E-AA84D3AD4344}" presName="bullet5e" presStyleLbl="node1" presStyleIdx="4" presStyleCnt="5"/>
      <dgm:spPr>
        <a:xfrm>
          <a:off x="5917271" y="925389"/>
          <a:ext cx="582515" cy="582515"/>
        </a:xfrm>
        <a:prstGeom prst="ellipse">
          <a:avLst/>
        </a:prstGeom>
        <a:gradFill rotWithShape="0">
          <a:gsLst>
            <a:gs pos="0">
              <a:srgbClr val="CCB400">
                <a:shade val="50000"/>
                <a:hueOff val="-148789"/>
                <a:satOff val="-21015"/>
                <a:lumOff val="21980"/>
                <a:alphaOff val="0"/>
                <a:tint val="60000"/>
                <a:satMod val="160000"/>
              </a:srgbClr>
            </a:gs>
            <a:gs pos="46000">
              <a:srgbClr val="CCB400">
                <a:shade val="50000"/>
                <a:hueOff val="-148789"/>
                <a:satOff val="-21015"/>
                <a:lumOff val="21980"/>
                <a:alphaOff val="0"/>
                <a:tint val="86000"/>
                <a:satMod val="160000"/>
              </a:srgbClr>
            </a:gs>
            <a:gs pos="100000">
              <a:srgbClr val="CCB400">
                <a:shade val="50000"/>
                <a:hueOff val="-148789"/>
                <a:satOff val="-21015"/>
                <a:lumOff val="2198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gm:spPr>
    </dgm:pt>
    <dgm:pt modelId="{50634239-8460-4378-9841-9065767550C9}" type="pres">
      <dgm:prSet presAssocID="{24A13649-5F41-4A77-A08E-AA84D3AD4344}" presName="textBox5e" presStyleLbl="revTx" presStyleIdx="4" presStyleCnt="5">
        <dgm:presLayoutVars>
          <dgm:bulletEnabled val="1"/>
        </dgm:presLayoutVars>
      </dgm:prSet>
      <dgm:spPr>
        <a:prstGeom prst="rect">
          <a:avLst/>
        </a:prstGeom>
      </dgm:spPr>
      <dgm:t>
        <a:bodyPr/>
        <a:lstStyle/>
        <a:p>
          <a:endParaRPr lang="es-PE"/>
        </a:p>
      </dgm:t>
    </dgm:pt>
  </dgm:ptLst>
  <dgm:cxnLst>
    <dgm:cxn modelId="{2BF6E54D-B22D-4642-A657-B5D87872E53D}" srcId="{98C59CB0-AA38-463C-B887-6D4CD22A9D1D}" destId="{F140C91E-843C-482F-A168-C4736EF52C68}" srcOrd="3" destOrd="0" parTransId="{A527F035-ECB4-4D9B-9C0E-982DC218E96A}" sibTransId="{099ABB69-FBD8-42A9-AAC1-058E3DF7A0DC}"/>
    <dgm:cxn modelId="{B47585AF-0196-401D-A49A-0A4BEA779901}" type="presOf" srcId="{F140C91E-843C-482F-A168-C4736EF52C68}" destId="{A800EE7E-E88A-4FCD-A793-5775A2AB3200}" srcOrd="0" destOrd="0" presId="urn:microsoft.com/office/officeart/2005/8/layout/arrow2"/>
    <dgm:cxn modelId="{81D1A7F5-1DF2-4E13-ACDB-0A8263A87727}" srcId="{98C59CB0-AA38-463C-B887-6D4CD22A9D1D}" destId="{24A13649-5F41-4A77-A08E-AA84D3AD4344}" srcOrd="4" destOrd="0" parTransId="{30E4DAE4-CABE-4D36-A018-EE6987FEF29A}" sibTransId="{36A986E9-9F34-49A8-8B81-7D146CA946E9}"/>
    <dgm:cxn modelId="{7B43641F-C3B0-4DFE-A07F-FA53531E86AF}" type="presOf" srcId="{5B855449-DC24-43C9-87FC-BE9242C68C34}" destId="{7ADAE1EB-96DC-4E2A-A82C-17853A2383AB}" srcOrd="0" destOrd="0" presId="urn:microsoft.com/office/officeart/2005/8/layout/arrow2"/>
    <dgm:cxn modelId="{B094074F-F70F-43BD-847A-E0709A5F8C1C}" type="presOf" srcId="{A13993AB-86E7-4499-88CD-A60F8168EF8B}" destId="{B4C55C0B-9359-4003-A032-9EC0B754D6E1}" srcOrd="0" destOrd="0" presId="urn:microsoft.com/office/officeart/2005/8/layout/arrow2"/>
    <dgm:cxn modelId="{CCD25830-A3B3-4459-A54C-A5D7AF1D0B97}" srcId="{98C59CB0-AA38-463C-B887-6D4CD22A9D1D}" destId="{5B855449-DC24-43C9-87FC-BE9242C68C34}" srcOrd="1" destOrd="0" parTransId="{250CF6DA-3737-45C4-AC0C-A43343F66E3D}" sibTransId="{CC9CD1F8-619C-4C3B-A029-6A5612E97758}"/>
    <dgm:cxn modelId="{A31F1D3E-D7F5-43B7-8DC4-F41F770136AC}" srcId="{98C59CB0-AA38-463C-B887-6D4CD22A9D1D}" destId="{304A4FA5-6C57-4E50-B014-BA147D22F731}" srcOrd="0" destOrd="0" parTransId="{7701FC01-EB78-4A4D-B11A-E6414AA846CC}" sibTransId="{9A82597F-B920-4B34-B5F7-92C5654556F1}"/>
    <dgm:cxn modelId="{9DCEECCE-4E5A-41E8-AF53-0FBF68983531}" type="presOf" srcId="{98C59CB0-AA38-463C-B887-6D4CD22A9D1D}" destId="{DCD84EC8-7E71-493C-B45D-627BC8ECC45B}" srcOrd="0" destOrd="0" presId="urn:microsoft.com/office/officeart/2005/8/layout/arrow2"/>
    <dgm:cxn modelId="{FFC12D3B-AE9B-4DCA-8B82-7FE3EB58FB7A}" srcId="{98C59CB0-AA38-463C-B887-6D4CD22A9D1D}" destId="{A13993AB-86E7-4499-88CD-A60F8168EF8B}" srcOrd="2" destOrd="0" parTransId="{84630F1C-A43B-43B3-9C7E-A6804A38D90E}" sibTransId="{3FC6E6C0-F4D1-4706-80FE-DE46F69DF7E3}"/>
    <dgm:cxn modelId="{07A72996-B12F-49AC-82F0-7F12FBE9299B}" type="presOf" srcId="{304A4FA5-6C57-4E50-B014-BA147D22F731}" destId="{8E378384-2B40-4003-A46F-4F02CF574952}" srcOrd="0" destOrd="0" presId="urn:microsoft.com/office/officeart/2005/8/layout/arrow2"/>
    <dgm:cxn modelId="{7FA23A60-4C61-48EA-BC94-1F2C92D5795D}" type="presOf" srcId="{24A13649-5F41-4A77-A08E-AA84D3AD4344}" destId="{50634239-8460-4378-9841-9065767550C9}" srcOrd="0" destOrd="0" presId="urn:microsoft.com/office/officeart/2005/8/layout/arrow2"/>
    <dgm:cxn modelId="{713DCC70-CF50-4026-9BC7-99638F61688C}" type="presParOf" srcId="{DCD84EC8-7E71-493C-B45D-627BC8ECC45B}" destId="{9EA11C54-306F-4600-A362-DFBDD356387A}" srcOrd="0" destOrd="0" presId="urn:microsoft.com/office/officeart/2005/8/layout/arrow2"/>
    <dgm:cxn modelId="{358E2695-331E-4674-A7C9-CBF96F0BC0F6}" type="presParOf" srcId="{DCD84EC8-7E71-493C-B45D-627BC8ECC45B}" destId="{E21D4E84-B823-4FBC-8E36-928A262EF5D6}" srcOrd="1" destOrd="0" presId="urn:microsoft.com/office/officeart/2005/8/layout/arrow2"/>
    <dgm:cxn modelId="{11B5313F-FA11-4D2B-BC72-2EEE62F1BB8F}" type="presParOf" srcId="{E21D4E84-B823-4FBC-8E36-928A262EF5D6}" destId="{ADD62CE7-2E3D-46B4-91A6-33B349028797}" srcOrd="0" destOrd="0" presId="urn:microsoft.com/office/officeart/2005/8/layout/arrow2"/>
    <dgm:cxn modelId="{BA8E6C6A-0EF3-4213-838C-D57BE7272B0B}" type="presParOf" srcId="{E21D4E84-B823-4FBC-8E36-928A262EF5D6}" destId="{8E378384-2B40-4003-A46F-4F02CF574952}" srcOrd="1" destOrd="0" presId="urn:microsoft.com/office/officeart/2005/8/layout/arrow2"/>
    <dgm:cxn modelId="{688157DD-5C78-4CAD-89B1-A0861E1B4E83}" type="presParOf" srcId="{E21D4E84-B823-4FBC-8E36-928A262EF5D6}" destId="{586A14C0-3A65-4F7B-B9BE-738716E9416D}" srcOrd="2" destOrd="0" presId="urn:microsoft.com/office/officeart/2005/8/layout/arrow2"/>
    <dgm:cxn modelId="{12F0D63D-E89B-4AEB-8496-71D914F1FB19}" type="presParOf" srcId="{E21D4E84-B823-4FBC-8E36-928A262EF5D6}" destId="{7ADAE1EB-96DC-4E2A-A82C-17853A2383AB}" srcOrd="3" destOrd="0" presId="urn:microsoft.com/office/officeart/2005/8/layout/arrow2"/>
    <dgm:cxn modelId="{D527D295-DEA7-4A97-BC56-7E83EF61BF4C}" type="presParOf" srcId="{E21D4E84-B823-4FBC-8E36-928A262EF5D6}" destId="{3CED9D51-BD99-4F34-994D-ACAE552BCB82}" srcOrd="4" destOrd="0" presId="urn:microsoft.com/office/officeart/2005/8/layout/arrow2"/>
    <dgm:cxn modelId="{9654DC26-CABF-4A2F-9CFF-F4E9A4B5A708}" type="presParOf" srcId="{E21D4E84-B823-4FBC-8E36-928A262EF5D6}" destId="{B4C55C0B-9359-4003-A032-9EC0B754D6E1}" srcOrd="5" destOrd="0" presId="urn:microsoft.com/office/officeart/2005/8/layout/arrow2"/>
    <dgm:cxn modelId="{B7BE1630-610C-4A3E-9DE9-AC1FF3999E9E}" type="presParOf" srcId="{E21D4E84-B823-4FBC-8E36-928A262EF5D6}" destId="{3E372346-E9DE-460A-B138-BAB1EF5110F8}" srcOrd="6" destOrd="0" presId="urn:microsoft.com/office/officeart/2005/8/layout/arrow2"/>
    <dgm:cxn modelId="{F1B40863-3E8B-4644-9790-3807920BA8BE}" type="presParOf" srcId="{E21D4E84-B823-4FBC-8E36-928A262EF5D6}" destId="{A800EE7E-E88A-4FCD-A793-5775A2AB3200}" srcOrd="7" destOrd="0" presId="urn:microsoft.com/office/officeart/2005/8/layout/arrow2"/>
    <dgm:cxn modelId="{52FE073F-D673-465C-945B-9F7AE5489971}" type="presParOf" srcId="{E21D4E84-B823-4FBC-8E36-928A262EF5D6}" destId="{6429E872-458C-4257-B184-17DC5F3EF26F}" srcOrd="8" destOrd="0" presId="urn:microsoft.com/office/officeart/2005/8/layout/arrow2"/>
    <dgm:cxn modelId="{F4BA128A-AED5-4BE0-B1D2-BDC1CA8D07B7}" type="presParOf" srcId="{E21D4E84-B823-4FBC-8E36-928A262EF5D6}" destId="{50634239-8460-4378-9841-9065767550C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13F808-0525-45D1-9170-66C8785F762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E"/>
        </a:p>
      </dgm:t>
    </dgm:pt>
    <dgm:pt modelId="{ECE57FCF-6730-4077-81E6-C30666019B63}">
      <dgm:prSet/>
      <dgm:spPr/>
      <dgm:t>
        <a:bodyPr/>
        <a:lstStyle/>
        <a:p>
          <a:pPr rtl="0"/>
          <a:r>
            <a:rPr lang="es-ES_tradnl" dirty="0"/>
            <a:t>Los individuos intentan conocerse, </a:t>
          </a:r>
          <a:endParaRPr lang="es-PE" dirty="0"/>
        </a:p>
      </dgm:t>
    </dgm:pt>
    <dgm:pt modelId="{D3490544-9E1D-4287-A5F3-23EBF2FBA6A8}" type="parTrans" cxnId="{2A721CD2-2268-4135-87A6-3E116FAD8EC8}">
      <dgm:prSet/>
      <dgm:spPr/>
      <dgm:t>
        <a:bodyPr/>
        <a:lstStyle/>
        <a:p>
          <a:endParaRPr lang="es-PE"/>
        </a:p>
      </dgm:t>
    </dgm:pt>
    <dgm:pt modelId="{C037D0A2-E36D-4BB7-BF32-A7BBD99F1490}" type="sibTrans" cxnId="{2A721CD2-2268-4135-87A6-3E116FAD8EC8}">
      <dgm:prSet/>
      <dgm:spPr/>
      <dgm:t>
        <a:bodyPr/>
        <a:lstStyle/>
        <a:p>
          <a:endParaRPr lang="es-PE"/>
        </a:p>
      </dgm:t>
    </dgm:pt>
    <dgm:pt modelId="{3F4BD571-6B21-4EE4-8055-E57B79DA967B}">
      <dgm:prSet/>
      <dgm:spPr/>
      <dgm:t>
        <a:bodyPr/>
        <a:lstStyle/>
        <a:p>
          <a:pPr rtl="0"/>
          <a:r>
            <a:rPr lang="es-ES_tradnl" dirty="0"/>
            <a:t>Los sujetos dan información personal con cautela.</a:t>
          </a:r>
          <a:endParaRPr lang="es-PE" dirty="0"/>
        </a:p>
      </dgm:t>
    </dgm:pt>
    <dgm:pt modelId="{07BE45B9-90EF-451A-BA60-5EFC9AD5CD3C}" type="parTrans" cxnId="{8CAB470A-1A78-4253-8B00-2988452771A1}">
      <dgm:prSet/>
      <dgm:spPr/>
      <dgm:t>
        <a:bodyPr/>
        <a:lstStyle/>
        <a:p>
          <a:endParaRPr lang="es-PE"/>
        </a:p>
      </dgm:t>
    </dgm:pt>
    <dgm:pt modelId="{4EE47677-DBA2-4F1F-9AAB-01869914593A}" type="sibTrans" cxnId="{8CAB470A-1A78-4253-8B00-2988452771A1}">
      <dgm:prSet/>
      <dgm:spPr/>
      <dgm:t>
        <a:bodyPr/>
        <a:lstStyle/>
        <a:p>
          <a:endParaRPr lang="es-PE"/>
        </a:p>
      </dgm:t>
    </dgm:pt>
    <dgm:pt modelId="{A1CBF6DA-ADAB-49AF-8196-081E39B95D51}">
      <dgm:prSet/>
      <dgm:spPr/>
      <dgm:t>
        <a:bodyPr/>
        <a:lstStyle/>
        <a:p>
          <a:pPr rtl="0"/>
          <a:r>
            <a:rPr lang="es-ES_tradnl" dirty="0"/>
            <a:t>Cada individuo debe abandonar su zona de confort.</a:t>
          </a:r>
          <a:endParaRPr lang="es-PE" dirty="0"/>
        </a:p>
      </dgm:t>
    </dgm:pt>
    <dgm:pt modelId="{484B1590-93D2-482D-B91A-18C608074D1B}" type="parTrans" cxnId="{C8594949-1F05-4C0D-A6D0-374AAFFF4C8C}">
      <dgm:prSet/>
      <dgm:spPr/>
      <dgm:t>
        <a:bodyPr/>
        <a:lstStyle/>
        <a:p>
          <a:endParaRPr lang="es-PE"/>
        </a:p>
      </dgm:t>
    </dgm:pt>
    <dgm:pt modelId="{52AF8AA4-6CF2-43F2-A166-57A6DD0096D2}" type="sibTrans" cxnId="{C8594949-1F05-4C0D-A6D0-374AAFFF4C8C}">
      <dgm:prSet/>
      <dgm:spPr/>
      <dgm:t>
        <a:bodyPr/>
        <a:lstStyle/>
        <a:p>
          <a:endParaRPr lang="es-PE"/>
        </a:p>
      </dgm:t>
    </dgm:pt>
    <dgm:pt modelId="{29335DF6-46B7-4967-BB72-A7A867DD5CD6}" type="pres">
      <dgm:prSet presAssocID="{3213F808-0525-45D1-9170-66C8785F7625}" presName="Name0" presStyleCnt="0">
        <dgm:presLayoutVars>
          <dgm:dir/>
          <dgm:animLvl val="lvl"/>
          <dgm:resizeHandles/>
        </dgm:presLayoutVars>
      </dgm:prSet>
      <dgm:spPr/>
      <dgm:t>
        <a:bodyPr/>
        <a:lstStyle/>
        <a:p>
          <a:endParaRPr lang="es-PE"/>
        </a:p>
      </dgm:t>
    </dgm:pt>
    <dgm:pt modelId="{55E5810F-8F63-408C-B922-80F15A731844}" type="pres">
      <dgm:prSet presAssocID="{ECE57FCF-6730-4077-81E6-C30666019B63}" presName="linNode" presStyleCnt="0"/>
      <dgm:spPr/>
    </dgm:pt>
    <dgm:pt modelId="{A1558A3B-2215-4952-9F98-791AC77CF22E}" type="pres">
      <dgm:prSet presAssocID="{ECE57FCF-6730-4077-81E6-C30666019B63}" presName="parentShp" presStyleLbl="node1" presStyleIdx="0" presStyleCnt="3" custScaleX="245430">
        <dgm:presLayoutVars>
          <dgm:bulletEnabled val="1"/>
        </dgm:presLayoutVars>
      </dgm:prSet>
      <dgm:spPr/>
      <dgm:t>
        <a:bodyPr/>
        <a:lstStyle/>
        <a:p>
          <a:endParaRPr lang="es-PE"/>
        </a:p>
      </dgm:t>
    </dgm:pt>
    <dgm:pt modelId="{CDB48B35-3328-427B-A71D-8E5AB09E87A6}" type="pres">
      <dgm:prSet presAssocID="{ECE57FCF-6730-4077-81E6-C30666019B63}" presName="childShp" presStyleLbl="bgAccFollowNode1" presStyleIdx="0" presStyleCnt="3">
        <dgm:presLayoutVars>
          <dgm:bulletEnabled val="1"/>
        </dgm:presLayoutVars>
      </dgm:prSet>
      <dgm:spPr/>
    </dgm:pt>
    <dgm:pt modelId="{1735F293-73D2-48A4-9A17-1AD11CFB5404}" type="pres">
      <dgm:prSet presAssocID="{C037D0A2-E36D-4BB7-BF32-A7BBD99F1490}" presName="spacing" presStyleCnt="0"/>
      <dgm:spPr/>
    </dgm:pt>
    <dgm:pt modelId="{843FECB8-E659-4F6A-B366-908F2CA4F876}" type="pres">
      <dgm:prSet presAssocID="{3F4BD571-6B21-4EE4-8055-E57B79DA967B}" presName="linNode" presStyleCnt="0"/>
      <dgm:spPr/>
    </dgm:pt>
    <dgm:pt modelId="{7562B7FC-1B0A-44B1-96F9-35C13233C08D}" type="pres">
      <dgm:prSet presAssocID="{3F4BD571-6B21-4EE4-8055-E57B79DA967B}" presName="parentShp" presStyleLbl="node1" presStyleIdx="1" presStyleCnt="3" custScaleX="245430">
        <dgm:presLayoutVars>
          <dgm:bulletEnabled val="1"/>
        </dgm:presLayoutVars>
      </dgm:prSet>
      <dgm:spPr/>
      <dgm:t>
        <a:bodyPr/>
        <a:lstStyle/>
        <a:p>
          <a:endParaRPr lang="es-PE"/>
        </a:p>
      </dgm:t>
    </dgm:pt>
    <dgm:pt modelId="{29B89C1B-F9B1-4E45-A9C7-7DCBA1B728D4}" type="pres">
      <dgm:prSet presAssocID="{3F4BD571-6B21-4EE4-8055-E57B79DA967B}" presName="childShp" presStyleLbl="bgAccFollowNode1" presStyleIdx="1" presStyleCnt="3">
        <dgm:presLayoutVars>
          <dgm:bulletEnabled val="1"/>
        </dgm:presLayoutVars>
      </dgm:prSet>
      <dgm:spPr/>
    </dgm:pt>
    <dgm:pt modelId="{D9D57319-6182-4C38-9653-209369BCA383}" type="pres">
      <dgm:prSet presAssocID="{4EE47677-DBA2-4F1F-9AAB-01869914593A}" presName="spacing" presStyleCnt="0"/>
      <dgm:spPr/>
    </dgm:pt>
    <dgm:pt modelId="{2B9909B2-9527-4763-BBB4-900EC70311FB}" type="pres">
      <dgm:prSet presAssocID="{A1CBF6DA-ADAB-49AF-8196-081E39B95D51}" presName="linNode" presStyleCnt="0"/>
      <dgm:spPr/>
    </dgm:pt>
    <dgm:pt modelId="{B3A70163-5C82-4C19-88E3-F35BAEBAAA98}" type="pres">
      <dgm:prSet presAssocID="{A1CBF6DA-ADAB-49AF-8196-081E39B95D51}" presName="parentShp" presStyleLbl="node1" presStyleIdx="2" presStyleCnt="3" custScaleX="234067">
        <dgm:presLayoutVars>
          <dgm:bulletEnabled val="1"/>
        </dgm:presLayoutVars>
      </dgm:prSet>
      <dgm:spPr/>
      <dgm:t>
        <a:bodyPr/>
        <a:lstStyle/>
        <a:p>
          <a:endParaRPr lang="es-PE"/>
        </a:p>
      </dgm:t>
    </dgm:pt>
    <dgm:pt modelId="{1C75B9B2-135C-4673-B4DA-264FCCC598E6}" type="pres">
      <dgm:prSet presAssocID="{A1CBF6DA-ADAB-49AF-8196-081E39B95D51}" presName="childShp" presStyleLbl="bgAccFollowNode1" presStyleIdx="2" presStyleCnt="3">
        <dgm:presLayoutVars>
          <dgm:bulletEnabled val="1"/>
        </dgm:presLayoutVars>
      </dgm:prSet>
      <dgm:spPr/>
    </dgm:pt>
  </dgm:ptLst>
  <dgm:cxnLst>
    <dgm:cxn modelId="{FD1979C6-76E4-412C-8017-E93B39E6B278}" type="presOf" srcId="{ECE57FCF-6730-4077-81E6-C30666019B63}" destId="{A1558A3B-2215-4952-9F98-791AC77CF22E}" srcOrd="0" destOrd="0" presId="urn:microsoft.com/office/officeart/2005/8/layout/vList6"/>
    <dgm:cxn modelId="{C8594949-1F05-4C0D-A6D0-374AAFFF4C8C}" srcId="{3213F808-0525-45D1-9170-66C8785F7625}" destId="{A1CBF6DA-ADAB-49AF-8196-081E39B95D51}" srcOrd="2" destOrd="0" parTransId="{484B1590-93D2-482D-B91A-18C608074D1B}" sibTransId="{52AF8AA4-6CF2-43F2-A166-57A6DD0096D2}"/>
    <dgm:cxn modelId="{2A721CD2-2268-4135-87A6-3E116FAD8EC8}" srcId="{3213F808-0525-45D1-9170-66C8785F7625}" destId="{ECE57FCF-6730-4077-81E6-C30666019B63}" srcOrd="0" destOrd="0" parTransId="{D3490544-9E1D-4287-A5F3-23EBF2FBA6A8}" sibTransId="{C037D0A2-E36D-4BB7-BF32-A7BBD99F1490}"/>
    <dgm:cxn modelId="{31B11F6E-7161-4897-86E8-E322D1DFEFBA}" type="presOf" srcId="{A1CBF6DA-ADAB-49AF-8196-081E39B95D51}" destId="{B3A70163-5C82-4C19-88E3-F35BAEBAAA98}" srcOrd="0" destOrd="0" presId="urn:microsoft.com/office/officeart/2005/8/layout/vList6"/>
    <dgm:cxn modelId="{8C3B9A8A-6C50-4566-B405-C60B4C838629}" type="presOf" srcId="{3213F808-0525-45D1-9170-66C8785F7625}" destId="{29335DF6-46B7-4967-BB72-A7A867DD5CD6}" srcOrd="0" destOrd="0" presId="urn:microsoft.com/office/officeart/2005/8/layout/vList6"/>
    <dgm:cxn modelId="{8CAB470A-1A78-4253-8B00-2988452771A1}" srcId="{3213F808-0525-45D1-9170-66C8785F7625}" destId="{3F4BD571-6B21-4EE4-8055-E57B79DA967B}" srcOrd="1" destOrd="0" parTransId="{07BE45B9-90EF-451A-BA60-5EFC9AD5CD3C}" sibTransId="{4EE47677-DBA2-4F1F-9AAB-01869914593A}"/>
    <dgm:cxn modelId="{A31F8D7F-8EEC-4FB1-889B-F688EFABC99B}" type="presOf" srcId="{3F4BD571-6B21-4EE4-8055-E57B79DA967B}" destId="{7562B7FC-1B0A-44B1-96F9-35C13233C08D}" srcOrd="0" destOrd="0" presId="urn:microsoft.com/office/officeart/2005/8/layout/vList6"/>
    <dgm:cxn modelId="{BB59B01A-2DF4-4025-8A8C-B2406202120F}" type="presParOf" srcId="{29335DF6-46B7-4967-BB72-A7A867DD5CD6}" destId="{55E5810F-8F63-408C-B922-80F15A731844}" srcOrd="0" destOrd="0" presId="urn:microsoft.com/office/officeart/2005/8/layout/vList6"/>
    <dgm:cxn modelId="{AEC72A55-5B84-4A06-A1EF-CA2A1FE5CCE6}" type="presParOf" srcId="{55E5810F-8F63-408C-B922-80F15A731844}" destId="{A1558A3B-2215-4952-9F98-791AC77CF22E}" srcOrd="0" destOrd="0" presId="urn:microsoft.com/office/officeart/2005/8/layout/vList6"/>
    <dgm:cxn modelId="{71E3DB68-9D88-44EA-8FE4-26F37966E5C9}" type="presParOf" srcId="{55E5810F-8F63-408C-B922-80F15A731844}" destId="{CDB48B35-3328-427B-A71D-8E5AB09E87A6}" srcOrd="1" destOrd="0" presId="urn:microsoft.com/office/officeart/2005/8/layout/vList6"/>
    <dgm:cxn modelId="{E3E4C136-D83A-4808-9B42-6723B36E9C52}" type="presParOf" srcId="{29335DF6-46B7-4967-BB72-A7A867DD5CD6}" destId="{1735F293-73D2-48A4-9A17-1AD11CFB5404}" srcOrd="1" destOrd="0" presId="urn:microsoft.com/office/officeart/2005/8/layout/vList6"/>
    <dgm:cxn modelId="{4EE484B0-F8B7-48EC-9F12-D07EA5689FC7}" type="presParOf" srcId="{29335DF6-46B7-4967-BB72-A7A867DD5CD6}" destId="{843FECB8-E659-4F6A-B366-908F2CA4F876}" srcOrd="2" destOrd="0" presId="urn:microsoft.com/office/officeart/2005/8/layout/vList6"/>
    <dgm:cxn modelId="{7AB89562-1142-4290-94CF-EE0A4D9FA299}" type="presParOf" srcId="{843FECB8-E659-4F6A-B366-908F2CA4F876}" destId="{7562B7FC-1B0A-44B1-96F9-35C13233C08D}" srcOrd="0" destOrd="0" presId="urn:microsoft.com/office/officeart/2005/8/layout/vList6"/>
    <dgm:cxn modelId="{D05A9D07-7C6F-4588-AAD3-6A73F3AAE97F}" type="presParOf" srcId="{843FECB8-E659-4F6A-B366-908F2CA4F876}" destId="{29B89C1B-F9B1-4E45-A9C7-7DCBA1B728D4}" srcOrd="1" destOrd="0" presId="urn:microsoft.com/office/officeart/2005/8/layout/vList6"/>
    <dgm:cxn modelId="{C5BDF523-37FC-4B14-87EA-DFD21FAA3FF7}" type="presParOf" srcId="{29335DF6-46B7-4967-BB72-A7A867DD5CD6}" destId="{D9D57319-6182-4C38-9653-209369BCA383}" srcOrd="3" destOrd="0" presId="urn:microsoft.com/office/officeart/2005/8/layout/vList6"/>
    <dgm:cxn modelId="{ACA79156-87AB-45B5-BB2A-62BE1D6FA841}" type="presParOf" srcId="{29335DF6-46B7-4967-BB72-A7A867DD5CD6}" destId="{2B9909B2-9527-4763-BBB4-900EC70311FB}" srcOrd="4" destOrd="0" presId="urn:microsoft.com/office/officeart/2005/8/layout/vList6"/>
    <dgm:cxn modelId="{474485D5-4563-4AB4-A4C2-02DE5E4AAAC5}" type="presParOf" srcId="{2B9909B2-9527-4763-BBB4-900EC70311FB}" destId="{B3A70163-5C82-4C19-88E3-F35BAEBAAA98}" srcOrd="0" destOrd="0" presId="urn:microsoft.com/office/officeart/2005/8/layout/vList6"/>
    <dgm:cxn modelId="{833596F1-CBA7-4EA3-8812-A9A7DD139EDD}" type="presParOf" srcId="{2B9909B2-9527-4763-BBB4-900EC70311FB}" destId="{1C75B9B2-135C-4673-B4DA-264FCCC598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33293-F85A-48BF-8872-A89839A1324E}" type="doc">
      <dgm:prSet loTypeId="urn:microsoft.com/office/officeart/2005/8/layout/vList6" loCatId="list" qsTypeId="urn:microsoft.com/office/officeart/2005/8/quickstyle/3d4" qsCatId="3D" csTypeId="urn:microsoft.com/office/officeart/2005/8/colors/accent1_2" csCatId="accent1" phldr="1"/>
      <dgm:spPr/>
      <dgm:t>
        <a:bodyPr/>
        <a:lstStyle/>
        <a:p>
          <a:endParaRPr lang="es-PE"/>
        </a:p>
      </dgm:t>
    </dgm:pt>
    <dgm:pt modelId="{E08FAABA-7EED-4BFD-A583-CD13305E90AC}">
      <dgm:prSet/>
      <dgm:spPr/>
      <dgm:t>
        <a:bodyPr/>
        <a:lstStyle/>
        <a:p>
          <a:pPr rtl="0"/>
          <a:r>
            <a:rPr lang="es-ES_tradnl" dirty="0"/>
            <a:t>Se quiere conocer las metas y objetivos</a:t>
          </a:r>
          <a:endParaRPr lang="es-PE" dirty="0"/>
        </a:p>
      </dgm:t>
    </dgm:pt>
    <dgm:pt modelId="{F0EC3861-B776-4B56-AACB-C4C447AD1050}" type="parTrans" cxnId="{43955340-E828-4070-8F0F-7BB5C778A467}">
      <dgm:prSet/>
      <dgm:spPr/>
      <dgm:t>
        <a:bodyPr/>
        <a:lstStyle/>
        <a:p>
          <a:endParaRPr lang="es-PE"/>
        </a:p>
      </dgm:t>
    </dgm:pt>
    <dgm:pt modelId="{57D260D7-C6E8-4E6B-8806-8C2384C2CC02}" type="sibTrans" cxnId="{43955340-E828-4070-8F0F-7BB5C778A467}">
      <dgm:prSet/>
      <dgm:spPr/>
      <dgm:t>
        <a:bodyPr/>
        <a:lstStyle/>
        <a:p>
          <a:endParaRPr lang="es-PE"/>
        </a:p>
      </dgm:t>
    </dgm:pt>
    <dgm:pt modelId="{01E66FF9-7120-4CD0-9C69-97CF939CA88A}">
      <dgm:prSet/>
      <dgm:spPr/>
      <dgm:t>
        <a:bodyPr/>
        <a:lstStyle/>
        <a:p>
          <a:pPr rtl="0"/>
          <a:r>
            <a:rPr lang="es-ES_tradnl" dirty="0"/>
            <a:t>Aparecen la agendas ocultas </a:t>
          </a:r>
          <a:endParaRPr lang="es-PE" dirty="0"/>
        </a:p>
      </dgm:t>
    </dgm:pt>
    <dgm:pt modelId="{3D7CFAC7-D5AF-4FA1-862F-FE2BC322F5B1}" type="parTrans" cxnId="{444E7AB2-ACAB-4779-B085-98E70D24B7B0}">
      <dgm:prSet/>
      <dgm:spPr/>
      <dgm:t>
        <a:bodyPr/>
        <a:lstStyle/>
        <a:p>
          <a:endParaRPr lang="es-PE"/>
        </a:p>
      </dgm:t>
    </dgm:pt>
    <dgm:pt modelId="{410E9E17-5CE1-43A6-8815-DE4AF4DE619F}" type="sibTrans" cxnId="{444E7AB2-ACAB-4779-B085-98E70D24B7B0}">
      <dgm:prSet/>
      <dgm:spPr/>
      <dgm:t>
        <a:bodyPr/>
        <a:lstStyle/>
        <a:p>
          <a:endParaRPr lang="es-PE"/>
        </a:p>
      </dgm:t>
    </dgm:pt>
    <dgm:pt modelId="{A442A4E8-A2DC-42BA-8C8D-40860D30CF8E}">
      <dgm:prSet/>
      <dgm:spPr/>
      <dgm:t>
        <a:bodyPr/>
        <a:lstStyle/>
        <a:p>
          <a:pPr rtl="0"/>
          <a:r>
            <a:rPr lang="es-ES_tradnl" dirty="0"/>
            <a:t>Se fortalecen las “islas” de opinión.</a:t>
          </a:r>
          <a:endParaRPr lang="es-PE" dirty="0"/>
        </a:p>
      </dgm:t>
    </dgm:pt>
    <dgm:pt modelId="{C216CF09-6CB1-4BDB-86F2-86BAD5183109}" type="parTrans" cxnId="{F2D7B26A-5C30-42F8-AA97-2DC70019355E}">
      <dgm:prSet/>
      <dgm:spPr/>
      <dgm:t>
        <a:bodyPr/>
        <a:lstStyle/>
        <a:p>
          <a:endParaRPr lang="es-PE"/>
        </a:p>
      </dgm:t>
    </dgm:pt>
    <dgm:pt modelId="{CF436DBC-FC4A-4838-9415-479C64643708}" type="sibTrans" cxnId="{F2D7B26A-5C30-42F8-AA97-2DC70019355E}">
      <dgm:prSet/>
      <dgm:spPr/>
      <dgm:t>
        <a:bodyPr/>
        <a:lstStyle/>
        <a:p>
          <a:endParaRPr lang="es-PE"/>
        </a:p>
      </dgm:t>
    </dgm:pt>
    <dgm:pt modelId="{7F3F44FC-1780-42EB-B6F1-9F107465E849}">
      <dgm:prSet/>
      <dgm:spPr/>
      <dgm:t>
        <a:bodyPr/>
        <a:lstStyle/>
        <a:p>
          <a:pPr rtl="0"/>
          <a:r>
            <a:rPr lang="es-ES_tradnl" dirty="0"/>
            <a:t>Se corren riesgos </a:t>
          </a:r>
          <a:endParaRPr lang="es-PE" dirty="0"/>
        </a:p>
      </dgm:t>
    </dgm:pt>
    <dgm:pt modelId="{564C158B-9E3A-4250-B7B5-403A6B0D1C6D}" type="parTrans" cxnId="{F516D6EC-38BF-4971-8A07-F70A1C9859C3}">
      <dgm:prSet/>
      <dgm:spPr/>
      <dgm:t>
        <a:bodyPr/>
        <a:lstStyle/>
        <a:p>
          <a:endParaRPr lang="es-PE"/>
        </a:p>
      </dgm:t>
    </dgm:pt>
    <dgm:pt modelId="{7C3B4EE1-9DD3-4D8D-B654-158A17E6EC97}" type="sibTrans" cxnId="{F516D6EC-38BF-4971-8A07-F70A1C9859C3}">
      <dgm:prSet/>
      <dgm:spPr/>
      <dgm:t>
        <a:bodyPr/>
        <a:lstStyle/>
        <a:p>
          <a:endParaRPr lang="es-PE"/>
        </a:p>
      </dgm:t>
    </dgm:pt>
    <dgm:pt modelId="{4D90CA68-363A-4EB9-B34F-66C130975EB2}" type="pres">
      <dgm:prSet presAssocID="{03E33293-F85A-48BF-8872-A89839A1324E}" presName="Name0" presStyleCnt="0">
        <dgm:presLayoutVars>
          <dgm:dir/>
          <dgm:animLvl val="lvl"/>
          <dgm:resizeHandles/>
        </dgm:presLayoutVars>
      </dgm:prSet>
      <dgm:spPr/>
      <dgm:t>
        <a:bodyPr/>
        <a:lstStyle/>
        <a:p>
          <a:endParaRPr lang="es-PE"/>
        </a:p>
      </dgm:t>
    </dgm:pt>
    <dgm:pt modelId="{B82F2363-87EF-4EC9-87E7-43F12F24C3F3}" type="pres">
      <dgm:prSet presAssocID="{E08FAABA-7EED-4BFD-A583-CD13305E90AC}" presName="linNode" presStyleCnt="0"/>
      <dgm:spPr/>
    </dgm:pt>
    <dgm:pt modelId="{2642D282-5614-4F01-ADCF-BE8367EAE09B}" type="pres">
      <dgm:prSet presAssocID="{E08FAABA-7EED-4BFD-A583-CD13305E90AC}" presName="parentShp" presStyleLbl="node1" presStyleIdx="0" presStyleCnt="4" custScaleX="85148">
        <dgm:presLayoutVars>
          <dgm:bulletEnabled val="1"/>
        </dgm:presLayoutVars>
      </dgm:prSet>
      <dgm:spPr/>
      <dgm:t>
        <a:bodyPr/>
        <a:lstStyle/>
        <a:p>
          <a:endParaRPr lang="es-PE"/>
        </a:p>
      </dgm:t>
    </dgm:pt>
    <dgm:pt modelId="{553B5EFD-2392-43EB-9A12-043E4E200A34}" type="pres">
      <dgm:prSet presAssocID="{E08FAABA-7EED-4BFD-A583-CD13305E90AC}" presName="childShp" presStyleLbl="bgAccFollowNode1" presStyleIdx="0" presStyleCnt="4">
        <dgm:presLayoutVars>
          <dgm:bulletEnabled val="1"/>
        </dgm:presLayoutVars>
      </dgm:prSet>
      <dgm:spPr/>
    </dgm:pt>
    <dgm:pt modelId="{3705B380-DB54-4E22-8278-EE0718D17CD7}" type="pres">
      <dgm:prSet presAssocID="{57D260D7-C6E8-4E6B-8806-8C2384C2CC02}" presName="spacing" presStyleCnt="0"/>
      <dgm:spPr/>
    </dgm:pt>
    <dgm:pt modelId="{E4941221-9CEB-49B3-AA5D-5A90FE771892}" type="pres">
      <dgm:prSet presAssocID="{01E66FF9-7120-4CD0-9C69-97CF939CA88A}" presName="linNode" presStyleCnt="0"/>
      <dgm:spPr/>
    </dgm:pt>
    <dgm:pt modelId="{E9BE4247-91A2-4ACF-A0D3-2D03D25B581C}" type="pres">
      <dgm:prSet presAssocID="{01E66FF9-7120-4CD0-9C69-97CF939CA88A}" presName="parentShp" presStyleLbl="node1" presStyleIdx="1" presStyleCnt="4" custScaleX="85148">
        <dgm:presLayoutVars>
          <dgm:bulletEnabled val="1"/>
        </dgm:presLayoutVars>
      </dgm:prSet>
      <dgm:spPr/>
      <dgm:t>
        <a:bodyPr/>
        <a:lstStyle/>
        <a:p>
          <a:endParaRPr lang="es-PE"/>
        </a:p>
      </dgm:t>
    </dgm:pt>
    <dgm:pt modelId="{DCEE8BD7-2553-4250-9A5B-987FE3F46392}" type="pres">
      <dgm:prSet presAssocID="{01E66FF9-7120-4CD0-9C69-97CF939CA88A}" presName="childShp" presStyleLbl="bgAccFollowNode1" presStyleIdx="1" presStyleCnt="4">
        <dgm:presLayoutVars>
          <dgm:bulletEnabled val="1"/>
        </dgm:presLayoutVars>
      </dgm:prSet>
      <dgm:spPr/>
    </dgm:pt>
    <dgm:pt modelId="{3113A2FC-62C5-41A4-BA98-E616B7528FC7}" type="pres">
      <dgm:prSet presAssocID="{410E9E17-5CE1-43A6-8815-DE4AF4DE619F}" presName="spacing" presStyleCnt="0"/>
      <dgm:spPr/>
    </dgm:pt>
    <dgm:pt modelId="{B441C9D2-9068-4DD2-AD1D-DBAFEF654D0F}" type="pres">
      <dgm:prSet presAssocID="{A442A4E8-A2DC-42BA-8C8D-40860D30CF8E}" presName="linNode" presStyleCnt="0"/>
      <dgm:spPr/>
    </dgm:pt>
    <dgm:pt modelId="{CFD80CC1-0445-430B-805A-6CBEF4997F5B}" type="pres">
      <dgm:prSet presAssocID="{A442A4E8-A2DC-42BA-8C8D-40860D30CF8E}" presName="parentShp" presStyleLbl="node1" presStyleIdx="2" presStyleCnt="4" custScaleX="85148">
        <dgm:presLayoutVars>
          <dgm:bulletEnabled val="1"/>
        </dgm:presLayoutVars>
      </dgm:prSet>
      <dgm:spPr/>
      <dgm:t>
        <a:bodyPr/>
        <a:lstStyle/>
        <a:p>
          <a:endParaRPr lang="es-PE"/>
        </a:p>
      </dgm:t>
    </dgm:pt>
    <dgm:pt modelId="{E654FAB9-E157-4F05-957D-FC8088BC0C47}" type="pres">
      <dgm:prSet presAssocID="{A442A4E8-A2DC-42BA-8C8D-40860D30CF8E}" presName="childShp" presStyleLbl="bgAccFollowNode1" presStyleIdx="2" presStyleCnt="4">
        <dgm:presLayoutVars>
          <dgm:bulletEnabled val="1"/>
        </dgm:presLayoutVars>
      </dgm:prSet>
      <dgm:spPr/>
    </dgm:pt>
    <dgm:pt modelId="{4EF888B3-1D31-48A2-B975-E4964E8320D1}" type="pres">
      <dgm:prSet presAssocID="{CF436DBC-FC4A-4838-9415-479C64643708}" presName="spacing" presStyleCnt="0"/>
      <dgm:spPr/>
    </dgm:pt>
    <dgm:pt modelId="{DA676F57-1BE8-4CF9-82EE-600E5D949560}" type="pres">
      <dgm:prSet presAssocID="{7F3F44FC-1780-42EB-B6F1-9F107465E849}" presName="linNode" presStyleCnt="0"/>
      <dgm:spPr/>
    </dgm:pt>
    <dgm:pt modelId="{9781A370-3DA2-4DF6-BE09-CBFC08ACB9F2}" type="pres">
      <dgm:prSet presAssocID="{7F3F44FC-1780-42EB-B6F1-9F107465E849}" presName="parentShp" presStyleLbl="node1" presStyleIdx="3" presStyleCnt="4" custScaleX="85148">
        <dgm:presLayoutVars>
          <dgm:bulletEnabled val="1"/>
        </dgm:presLayoutVars>
      </dgm:prSet>
      <dgm:spPr/>
      <dgm:t>
        <a:bodyPr/>
        <a:lstStyle/>
        <a:p>
          <a:endParaRPr lang="es-PE"/>
        </a:p>
      </dgm:t>
    </dgm:pt>
    <dgm:pt modelId="{D357430C-0D20-4249-928A-7E2EECB5D30F}" type="pres">
      <dgm:prSet presAssocID="{7F3F44FC-1780-42EB-B6F1-9F107465E849}" presName="childShp" presStyleLbl="bgAccFollowNode1" presStyleIdx="3" presStyleCnt="4">
        <dgm:presLayoutVars>
          <dgm:bulletEnabled val="1"/>
        </dgm:presLayoutVars>
      </dgm:prSet>
      <dgm:spPr/>
    </dgm:pt>
  </dgm:ptLst>
  <dgm:cxnLst>
    <dgm:cxn modelId="{F516D6EC-38BF-4971-8A07-F70A1C9859C3}" srcId="{03E33293-F85A-48BF-8872-A89839A1324E}" destId="{7F3F44FC-1780-42EB-B6F1-9F107465E849}" srcOrd="3" destOrd="0" parTransId="{564C158B-9E3A-4250-B7B5-403A6B0D1C6D}" sibTransId="{7C3B4EE1-9DD3-4D8D-B654-158A17E6EC97}"/>
    <dgm:cxn modelId="{43955340-E828-4070-8F0F-7BB5C778A467}" srcId="{03E33293-F85A-48BF-8872-A89839A1324E}" destId="{E08FAABA-7EED-4BFD-A583-CD13305E90AC}" srcOrd="0" destOrd="0" parTransId="{F0EC3861-B776-4B56-AACB-C4C447AD1050}" sibTransId="{57D260D7-C6E8-4E6B-8806-8C2384C2CC02}"/>
    <dgm:cxn modelId="{444E7AB2-ACAB-4779-B085-98E70D24B7B0}" srcId="{03E33293-F85A-48BF-8872-A89839A1324E}" destId="{01E66FF9-7120-4CD0-9C69-97CF939CA88A}" srcOrd="1" destOrd="0" parTransId="{3D7CFAC7-D5AF-4FA1-862F-FE2BC322F5B1}" sibTransId="{410E9E17-5CE1-43A6-8815-DE4AF4DE619F}"/>
    <dgm:cxn modelId="{F2D7B26A-5C30-42F8-AA97-2DC70019355E}" srcId="{03E33293-F85A-48BF-8872-A89839A1324E}" destId="{A442A4E8-A2DC-42BA-8C8D-40860D30CF8E}" srcOrd="2" destOrd="0" parTransId="{C216CF09-6CB1-4BDB-86F2-86BAD5183109}" sibTransId="{CF436DBC-FC4A-4838-9415-479C64643708}"/>
    <dgm:cxn modelId="{BF4032DA-9759-43E2-8C98-CC856B3C1B47}" type="presOf" srcId="{01E66FF9-7120-4CD0-9C69-97CF939CA88A}" destId="{E9BE4247-91A2-4ACF-A0D3-2D03D25B581C}" srcOrd="0" destOrd="0" presId="urn:microsoft.com/office/officeart/2005/8/layout/vList6"/>
    <dgm:cxn modelId="{9E549EE4-3136-46D3-827B-81EAB5F1A037}" type="presOf" srcId="{7F3F44FC-1780-42EB-B6F1-9F107465E849}" destId="{9781A370-3DA2-4DF6-BE09-CBFC08ACB9F2}" srcOrd="0" destOrd="0" presId="urn:microsoft.com/office/officeart/2005/8/layout/vList6"/>
    <dgm:cxn modelId="{F7BA1B69-F355-43DB-A5CC-DDBA09A9C3B5}" type="presOf" srcId="{03E33293-F85A-48BF-8872-A89839A1324E}" destId="{4D90CA68-363A-4EB9-B34F-66C130975EB2}" srcOrd="0" destOrd="0" presId="urn:microsoft.com/office/officeart/2005/8/layout/vList6"/>
    <dgm:cxn modelId="{C924A9F1-10E3-40A0-8937-8713ED5BDE49}" type="presOf" srcId="{A442A4E8-A2DC-42BA-8C8D-40860D30CF8E}" destId="{CFD80CC1-0445-430B-805A-6CBEF4997F5B}" srcOrd="0" destOrd="0" presId="urn:microsoft.com/office/officeart/2005/8/layout/vList6"/>
    <dgm:cxn modelId="{05637860-2EB7-47C8-A012-E1C019F850DF}" type="presOf" srcId="{E08FAABA-7EED-4BFD-A583-CD13305E90AC}" destId="{2642D282-5614-4F01-ADCF-BE8367EAE09B}" srcOrd="0" destOrd="0" presId="urn:microsoft.com/office/officeart/2005/8/layout/vList6"/>
    <dgm:cxn modelId="{2AA9083B-BD7F-4C03-BF72-48F51079829E}" type="presParOf" srcId="{4D90CA68-363A-4EB9-B34F-66C130975EB2}" destId="{B82F2363-87EF-4EC9-87E7-43F12F24C3F3}" srcOrd="0" destOrd="0" presId="urn:microsoft.com/office/officeart/2005/8/layout/vList6"/>
    <dgm:cxn modelId="{ECF295A7-72B2-435A-A5C8-74A35B45DD9F}" type="presParOf" srcId="{B82F2363-87EF-4EC9-87E7-43F12F24C3F3}" destId="{2642D282-5614-4F01-ADCF-BE8367EAE09B}" srcOrd="0" destOrd="0" presId="urn:microsoft.com/office/officeart/2005/8/layout/vList6"/>
    <dgm:cxn modelId="{20CF4886-AF16-455A-8A2B-9E1B37FBBCF8}" type="presParOf" srcId="{B82F2363-87EF-4EC9-87E7-43F12F24C3F3}" destId="{553B5EFD-2392-43EB-9A12-043E4E200A34}" srcOrd="1" destOrd="0" presId="urn:microsoft.com/office/officeart/2005/8/layout/vList6"/>
    <dgm:cxn modelId="{69F88BE3-330C-40A2-83B4-DA00A0111A92}" type="presParOf" srcId="{4D90CA68-363A-4EB9-B34F-66C130975EB2}" destId="{3705B380-DB54-4E22-8278-EE0718D17CD7}" srcOrd="1" destOrd="0" presId="urn:microsoft.com/office/officeart/2005/8/layout/vList6"/>
    <dgm:cxn modelId="{709ECF38-502B-48AF-A275-82F0AF7595CC}" type="presParOf" srcId="{4D90CA68-363A-4EB9-B34F-66C130975EB2}" destId="{E4941221-9CEB-49B3-AA5D-5A90FE771892}" srcOrd="2" destOrd="0" presId="urn:microsoft.com/office/officeart/2005/8/layout/vList6"/>
    <dgm:cxn modelId="{5BB87B37-5FC6-48CB-BF25-89695B174717}" type="presParOf" srcId="{E4941221-9CEB-49B3-AA5D-5A90FE771892}" destId="{E9BE4247-91A2-4ACF-A0D3-2D03D25B581C}" srcOrd="0" destOrd="0" presId="urn:microsoft.com/office/officeart/2005/8/layout/vList6"/>
    <dgm:cxn modelId="{191BB5BA-9719-4F1F-AFB0-C21D508311E2}" type="presParOf" srcId="{E4941221-9CEB-49B3-AA5D-5A90FE771892}" destId="{DCEE8BD7-2553-4250-9A5B-987FE3F46392}" srcOrd="1" destOrd="0" presId="urn:microsoft.com/office/officeart/2005/8/layout/vList6"/>
    <dgm:cxn modelId="{81D9710F-AD70-4249-8FCE-668FD62E7BB6}" type="presParOf" srcId="{4D90CA68-363A-4EB9-B34F-66C130975EB2}" destId="{3113A2FC-62C5-41A4-BA98-E616B7528FC7}" srcOrd="3" destOrd="0" presId="urn:microsoft.com/office/officeart/2005/8/layout/vList6"/>
    <dgm:cxn modelId="{4B73377E-4EB4-4FA1-A66C-AE4030D33BBA}" type="presParOf" srcId="{4D90CA68-363A-4EB9-B34F-66C130975EB2}" destId="{B441C9D2-9068-4DD2-AD1D-DBAFEF654D0F}" srcOrd="4" destOrd="0" presId="urn:microsoft.com/office/officeart/2005/8/layout/vList6"/>
    <dgm:cxn modelId="{DDEC01D9-C9A9-46E7-83FB-D917E0683DDC}" type="presParOf" srcId="{B441C9D2-9068-4DD2-AD1D-DBAFEF654D0F}" destId="{CFD80CC1-0445-430B-805A-6CBEF4997F5B}" srcOrd="0" destOrd="0" presId="urn:microsoft.com/office/officeart/2005/8/layout/vList6"/>
    <dgm:cxn modelId="{71ABDC7D-BADA-43A2-A5D6-FF3B6168CC36}" type="presParOf" srcId="{B441C9D2-9068-4DD2-AD1D-DBAFEF654D0F}" destId="{E654FAB9-E157-4F05-957D-FC8088BC0C47}" srcOrd="1" destOrd="0" presId="urn:microsoft.com/office/officeart/2005/8/layout/vList6"/>
    <dgm:cxn modelId="{51E7B589-7317-4DF2-AE07-C28E0B1B8D53}" type="presParOf" srcId="{4D90CA68-363A-4EB9-B34F-66C130975EB2}" destId="{4EF888B3-1D31-48A2-B975-E4964E8320D1}" srcOrd="5" destOrd="0" presId="urn:microsoft.com/office/officeart/2005/8/layout/vList6"/>
    <dgm:cxn modelId="{B41881BF-D6E0-4DC6-8CB9-8EEFD293D21A}" type="presParOf" srcId="{4D90CA68-363A-4EB9-B34F-66C130975EB2}" destId="{DA676F57-1BE8-4CF9-82EE-600E5D949560}" srcOrd="6" destOrd="0" presId="urn:microsoft.com/office/officeart/2005/8/layout/vList6"/>
    <dgm:cxn modelId="{E488C023-BD46-451F-AAD5-BA556D5DE454}" type="presParOf" srcId="{DA676F57-1BE8-4CF9-82EE-600E5D949560}" destId="{9781A370-3DA2-4DF6-BE09-CBFC08ACB9F2}" srcOrd="0" destOrd="0" presId="urn:microsoft.com/office/officeart/2005/8/layout/vList6"/>
    <dgm:cxn modelId="{E1D7F33F-84FA-4DD4-8B16-37ED0C27AB9A}" type="presParOf" srcId="{DA676F57-1BE8-4CF9-82EE-600E5D949560}" destId="{D357430C-0D20-4249-928A-7E2EECB5D30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D8C577-299A-45EA-8899-9A380C680677}"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PE"/>
        </a:p>
      </dgm:t>
    </dgm:pt>
    <dgm:pt modelId="{F216AA9E-F265-45F6-96B4-401180EED60B}">
      <dgm:prSet custT="1"/>
      <dgm:spPr/>
      <dgm:t>
        <a:bodyPr/>
        <a:lstStyle/>
        <a:p>
          <a:pPr rtl="0"/>
          <a:r>
            <a:rPr lang="es-ES_tradnl" sz="3200" dirty="0"/>
            <a:t>Surge la competencia por tomar el control del grupo</a:t>
          </a:r>
          <a:endParaRPr lang="es-PE" sz="3200" dirty="0"/>
        </a:p>
      </dgm:t>
    </dgm:pt>
    <dgm:pt modelId="{D16F64A4-8157-4D21-89CF-01716E671EA2}" type="parTrans" cxnId="{C1C2A6FC-3866-4DF2-B36B-45C77F5E4436}">
      <dgm:prSet/>
      <dgm:spPr/>
      <dgm:t>
        <a:bodyPr/>
        <a:lstStyle/>
        <a:p>
          <a:endParaRPr lang="es-PE"/>
        </a:p>
      </dgm:t>
    </dgm:pt>
    <dgm:pt modelId="{E12A2AE4-D959-425A-B821-032F425B78E4}" type="sibTrans" cxnId="{C1C2A6FC-3866-4DF2-B36B-45C77F5E4436}">
      <dgm:prSet/>
      <dgm:spPr/>
      <dgm:t>
        <a:bodyPr/>
        <a:lstStyle/>
        <a:p>
          <a:endParaRPr lang="es-PE"/>
        </a:p>
      </dgm:t>
    </dgm:pt>
    <dgm:pt modelId="{DA6ECAEF-6512-459E-AE57-92BDDAD9775F}">
      <dgm:prSet custT="1"/>
      <dgm:spPr/>
      <dgm:t>
        <a:bodyPr/>
        <a:lstStyle/>
        <a:p>
          <a:pPr rtl="0"/>
          <a:r>
            <a:rPr lang="es-ES_tradnl" sz="3200" dirty="0"/>
            <a:t>Se manifiestan las fortalezas y debilidades individuales. </a:t>
          </a:r>
          <a:endParaRPr lang="es-PE" sz="3200" dirty="0"/>
        </a:p>
      </dgm:t>
    </dgm:pt>
    <dgm:pt modelId="{5DF1FD79-5B4B-4CBA-ABFB-18EBCBA70166}" type="parTrans" cxnId="{693B7FEB-A456-4A69-9167-9A6E21F5123F}">
      <dgm:prSet/>
      <dgm:spPr/>
      <dgm:t>
        <a:bodyPr/>
        <a:lstStyle/>
        <a:p>
          <a:endParaRPr lang="es-PE"/>
        </a:p>
      </dgm:t>
    </dgm:pt>
    <dgm:pt modelId="{3FE0090D-FC09-48CA-9DD5-C3C273B3A337}" type="sibTrans" cxnId="{693B7FEB-A456-4A69-9167-9A6E21F5123F}">
      <dgm:prSet/>
      <dgm:spPr/>
      <dgm:t>
        <a:bodyPr/>
        <a:lstStyle/>
        <a:p>
          <a:endParaRPr lang="es-PE"/>
        </a:p>
      </dgm:t>
    </dgm:pt>
    <dgm:pt modelId="{0BE85CCE-7377-45FB-9921-D44E9DDBBC80}">
      <dgm:prSet custT="1"/>
      <dgm:spPr/>
      <dgm:t>
        <a:bodyPr/>
        <a:lstStyle/>
        <a:p>
          <a:pPr rtl="0"/>
          <a:r>
            <a:rPr lang="es-ES_tradnl" sz="3200" dirty="0"/>
            <a:t>Sugerencias creativas no son escuchadas.</a:t>
          </a:r>
          <a:endParaRPr lang="es-PE" sz="3200" dirty="0"/>
        </a:p>
      </dgm:t>
    </dgm:pt>
    <dgm:pt modelId="{6DCD8B96-7F60-458E-8C57-86958E78096D}" type="parTrans" cxnId="{15701B18-687F-4545-8FE3-CF779CF03525}">
      <dgm:prSet/>
      <dgm:spPr/>
      <dgm:t>
        <a:bodyPr/>
        <a:lstStyle/>
        <a:p>
          <a:endParaRPr lang="es-PE"/>
        </a:p>
      </dgm:t>
    </dgm:pt>
    <dgm:pt modelId="{0C62ACCD-D0B9-4180-B0E5-058ECFD3CDBC}" type="sibTrans" cxnId="{15701B18-687F-4545-8FE3-CF779CF03525}">
      <dgm:prSet/>
      <dgm:spPr/>
      <dgm:t>
        <a:bodyPr/>
        <a:lstStyle/>
        <a:p>
          <a:endParaRPr lang="es-PE"/>
        </a:p>
      </dgm:t>
    </dgm:pt>
    <dgm:pt modelId="{E7FBE07C-4B83-4C5E-B207-CBF5AC4C3EC4}" type="pres">
      <dgm:prSet presAssocID="{B3D8C577-299A-45EA-8899-9A380C680677}" presName="linear" presStyleCnt="0">
        <dgm:presLayoutVars>
          <dgm:dir/>
          <dgm:resizeHandles val="exact"/>
        </dgm:presLayoutVars>
      </dgm:prSet>
      <dgm:spPr/>
      <dgm:t>
        <a:bodyPr/>
        <a:lstStyle/>
        <a:p>
          <a:endParaRPr lang="es-PE"/>
        </a:p>
      </dgm:t>
    </dgm:pt>
    <dgm:pt modelId="{398D4649-BBCE-4FF1-AC2B-F77BD5F65EB3}" type="pres">
      <dgm:prSet presAssocID="{F216AA9E-F265-45F6-96B4-401180EED60B}" presName="comp" presStyleCnt="0"/>
      <dgm:spPr/>
    </dgm:pt>
    <dgm:pt modelId="{2B00581E-F50E-4C49-AC55-0D895B1126B0}" type="pres">
      <dgm:prSet presAssocID="{F216AA9E-F265-45F6-96B4-401180EED60B}" presName="box" presStyleLbl="node1" presStyleIdx="0" presStyleCnt="3"/>
      <dgm:spPr/>
      <dgm:t>
        <a:bodyPr/>
        <a:lstStyle/>
        <a:p>
          <a:endParaRPr lang="es-PE"/>
        </a:p>
      </dgm:t>
    </dgm:pt>
    <dgm:pt modelId="{6476275F-B334-4423-851D-EBD729C54921}" type="pres">
      <dgm:prSet presAssocID="{F216AA9E-F265-45F6-96B4-401180EED60B}" presName="img" presStyleLbl="fgImgPlace1" presStyleIdx="0" presStyleCnt="3" custScaleX="108987" custLinFactNeighborX="833" custLinFactNeighborY="-2720"/>
      <dgm:spPr>
        <a:blipFill rotWithShape="0">
          <a:blip xmlns:r="http://schemas.openxmlformats.org/officeDocument/2006/relationships" r:embed="rId1"/>
          <a:stretch>
            <a:fillRect/>
          </a:stretch>
        </a:blipFill>
      </dgm:spPr>
    </dgm:pt>
    <dgm:pt modelId="{193497E2-9998-4C45-8546-F3DD2A241DDB}" type="pres">
      <dgm:prSet presAssocID="{F216AA9E-F265-45F6-96B4-401180EED60B}" presName="text" presStyleLbl="node1" presStyleIdx="0" presStyleCnt="3">
        <dgm:presLayoutVars>
          <dgm:bulletEnabled val="1"/>
        </dgm:presLayoutVars>
      </dgm:prSet>
      <dgm:spPr/>
      <dgm:t>
        <a:bodyPr/>
        <a:lstStyle/>
        <a:p>
          <a:endParaRPr lang="es-PE"/>
        </a:p>
      </dgm:t>
    </dgm:pt>
    <dgm:pt modelId="{CE41B368-DEC1-4B35-8F3E-C5D59F3ABD8B}" type="pres">
      <dgm:prSet presAssocID="{E12A2AE4-D959-425A-B821-032F425B78E4}" presName="spacer" presStyleCnt="0"/>
      <dgm:spPr/>
    </dgm:pt>
    <dgm:pt modelId="{E80D6D44-53C9-4502-A114-295E189D99E0}" type="pres">
      <dgm:prSet presAssocID="{DA6ECAEF-6512-459E-AE57-92BDDAD9775F}" presName="comp" presStyleCnt="0"/>
      <dgm:spPr/>
    </dgm:pt>
    <dgm:pt modelId="{FC04A046-A1CC-483A-9D77-C43CB47E24E9}" type="pres">
      <dgm:prSet presAssocID="{DA6ECAEF-6512-459E-AE57-92BDDAD9775F}" presName="box" presStyleLbl="node1" presStyleIdx="1" presStyleCnt="3"/>
      <dgm:spPr/>
      <dgm:t>
        <a:bodyPr/>
        <a:lstStyle/>
        <a:p>
          <a:endParaRPr lang="es-PE"/>
        </a:p>
      </dgm:t>
    </dgm:pt>
    <dgm:pt modelId="{2F8846B1-ED3B-4933-8278-20C984BF2E37}" type="pres">
      <dgm:prSet presAssocID="{DA6ECAEF-6512-459E-AE57-92BDDAD9775F}" presName="img" presStyleLbl="fgImgPlace1" presStyleIdx="1" presStyleCnt="3"/>
      <dgm:spPr>
        <a:blipFill rotWithShape="0">
          <a:blip xmlns:r="http://schemas.openxmlformats.org/officeDocument/2006/relationships" r:embed="rId2"/>
          <a:stretch>
            <a:fillRect/>
          </a:stretch>
        </a:blipFill>
      </dgm:spPr>
    </dgm:pt>
    <dgm:pt modelId="{2AD22994-637B-4AB5-8F96-3786F0423405}" type="pres">
      <dgm:prSet presAssocID="{DA6ECAEF-6512-459E-AE57-92BDDAD9775F}" presName="text" presStyleLbl="node1" presStyleIdx="1" presStyleCnt="3">
        <dgm:presLayoutVars>
          <dgm:bulletEnabled val="1"/>
        </dgm:presLayoutVars>
      </dgm:prSet>
      <dgm:spPr/>
      <dgm:t>
        <a:bodyPr/>
        <a:lstStyle/>
        <a:p>
          <a:endParaRPr lang="es-PE"/>
        </a:p>
      </dgm:t>
    </dgm:pt>
    <dgm:pt modelId="{E9D8E031-8482-4EFF-8C24-972DEDEDC954}" type="pres">
      <dgm:prSet presAssocID="{3FE0090D-FC09-48CA-9DD5-C3C273B3A337}" presName="spacer" presStyleCnt="0"/>
      <dgm:spPr/>
    </dgm:pt>
    <dgm:pt modelId="{E80B3F87-0279-4AC1-8E78-E56A9109D60C}" type="pres">
      <dgm:prSet presAssocID="{0BE85CCE-7377-45FB-9921-D44E9DDBBC80}" presName="comp" presStyleCnt="0"/>
      <dgm:spPr/>
    </dgm:pt>
    <dgm:pt modelId="{A78AFDE8-101F-4578-8878-11CF286F1301}" type="pres">
      <dgm:prSet presAssocID="{0BE85CCE-7377-45FB-9921-D44E9DDBBC80}" presName="box" presStyleLbl="node1" presStyleIdx="2" presStyleCnt="3"/>
      <dgm:spPr/>
      <dgm:t>
        <a:bodyPr/>
        <a:lstStyle/>
        <a:p>
          <a:endParaRPr lang="es-PE"/>
        </a:p>
      </dgm:t>
    </dgm:pt>
    <dgm:pt modelId="{1F0F2815-7EEF-4C8F-852A-0A9BEECFA0B3}" type="pres">
      <dgm:prSet presAssocID="{0BE85CCE-7377-45FB-9921-D44E9DDBBC80}" presName="img" presStyleLbl="fgImgPlace1" presStyleIdx="2" presStyleCnt="3"/>
      <dgm:spPr>
        <a:blipFill rotWithShape="0">
          <a:blip xmlns:r="http://schemas.openxmlformats.org/officeDocument/2006/relationships" r:embed="rId3"/>
          <a:stretch>
            <a:fillRect/>
          </a:stretch>
        </a:blipFill>
      </dgm:spPr>
    </dgm:pt>
    <dgm:pt modelId="{21073909-ED24-4657-870A-FB4D2D855731}" type="pres">
      <dgm:prSet presAssocID="{0BE85CCE-7377-45FB-9921-D44E9DDBBC80}" presName="text" presStyleLbl="node1" presStyleIdx="2" presStyleCnt="3">
        <dgm:presLayoutVars>
          <dgm:bulletEnabled val="1"/>
        </dgm:presLayoutVars>
      </dgm:prSet>
      <dgm:spPr/>
      <dgm:t>
        <a:bodyPr/>
        <a:lstStyle/>
        <a:p>
          <a:endParaRPr lang="es-PE"/>
        </a:p>
      </dgm:t>
    </dgm:pt>
  </dgm:ptLst>
  <dgm:cxnLst>
    <dgm:cxn modelId="{39C2EA3E-EBCD-4959-A501-C9D65AD3426A}" type="presOf" srcId="{0BE85CCE-7377-45FB-9921-D44E9DDBBC80}" destId="{21073909-ED24-4657-870A-FB4D2D855731}" srcOrd="1" destOrd="0" presId="urn:microsoft.com/office/officeart/2005/8/layout/vList4"/>
    <dgm:cxn modelId="{D16715BD-EEF5-4197-AF67-D430AD169B35}" type="presOf" srcId="{F216AA9E-F265-45F6-96B4-401180EED60B}" destId="{2B00581E-F50E-4C49-AC55-0D895B1126B0}" srcOrd="0" destOrd="0" presId="urn:microsoft.com/office/officeart/2005/8/layout/vList4"/>
    <dgm:cxn modelId="{C1C2A6FC-3866-4DF2-B36B-45C77F5E4436}" srcId="{B3D8C577-299A-45EA-8899-9A380C680677}" destId="{F216AA9E-F265-45F6-96B4-401180EED60B}" srcOrd="0" destOrd="0" parTransId="{D16F64A4-8157-4D21-89CF-01716E671EA2}" sibTransId="{E12A2AE4-D959-425A-B821-032F425B78E4}"/>
    <dgm:cxn modelId="{FE53E037-695A-4D14-96B2-A52BDB5E5BDA}" type="presOf" srcId="{B3D8C577-299A-45EA-8899-9A380C680677}" destId="{E7FBE07C-4B83-4C5E-B207-CBF5AC4C3EC4}" srcOrd="0" destOrd="0" presId="urn:microsoft.com/office/officeart/2005/8/layout/vList4"/>
    <dgm:cxn modelId="{693B7FEB-A456-4A69-9167-9A6E21F5123F}" srcId="{B3D8C577-299A-45EA-8899-9A380C680677}" destId="{DA6ECAEF-6512-459E-AE57-92BDDAD9775F}" srcOrd="1" destOrd="0" parTransId="{5DF1FD79-5B4B-4CBA-ABFB-18EBCBA70166}" sibTransId="{3FE0090D-FC09-48CA-9DD5-C3C273B3A337}"/>
    <dgm:cxn modelId="{C7CF86A0-CDC2-4AED-A2CE-2865D8B37C9A}" type="presOf" srcId="{DA6ECAEF-6512-459E-AE57-92BDDAD9775F}" destId="{FC04A046-A1CC-483A-9D77-C43CB47E24E9}" srcOrd="0" destOrd="0" presId="urn:microsoft.com/office/officeart/2005/8/layout/vList4"/>
    <dgm:cxn modelId="{5B4C327E-1A03-4312-B40C-A0AE43A32C7F}" type="presOf" srcId="{F216AA9E-F265-45F6-96B4-401180EED60B}" destId="{193497E2-9998-4C45-8546-F3DD2A241DDB}" srcOrd="1" destOrd="0" presId="urn:microsoft.com/office/officeart/2005/8/layout/vList4"/>
    <dgm:cxn modelId="{15701B18-687F-4545-8FE3-CF779CF03525}" srcId="{B3D8C577-299A-45EA-8899-9A380C680677}" destId="{0BE85CCE-7377-45FB-9921-D44E9DDBBC80}" srcOrd="2" destOrd="0" parTransId="{6DCD8B96-7F60-458E-8C57-86958E78096D}" sibTransId="{0C62ACCD-D0B9-4180-B0E5-058ECFD3CDBC}"/>
    <dgm:cxn modelId="{2A980826-C230-4DED-8A42-109AEDEFEC2B}" type="presOf" srcId="{DA6ECAEF-6512-459E-AE57-92BDDAD9775F}" destId="{2AD22994-637B-4AB5-8F96-3786F0423405}" srcOrd="1" destOrd="0" presId="urn:microsoft.com/office/officeart/2005/8/layout/vList4"/>
    <dgm:cxn modelId="{E28A6349-C18C-4008-AB95-7E9DB843EAE1}" type="presOf" srcId="{0BE85CCE-7377-45FB-9921-D44E9DDBBC80}" destId="{A78AFDE8-101F-4578-8878-11CF286F1301}" srcOrd="0" destOrd="0" presId="urn:microsoft.com/office/officeart/2005/8/layout/vList4"/>
    <dgm:cxn modelId="{4C80E48F-812E-4B6C-A760-D5E6FFA739C4}" type="presParOf" srcId="{E7FBE07C-4B83-4C5E-B207-CBF5AC4C3EC4}" destId="{398D4649-BBCE-4FF1-AC2B-F77BD5F65EB3}" srcOrd="0" destOrd="0" presId="urn:microsoft.com/office/officeart/2005/8/layout/vList4"/>
    <dgm:cxn modelId="{224C4A3D-4C9E-4BF8-8501-9669F5EA9A17}" type="presParOf" srcId="{398D4649-BBCE-4FF1-AC2B-F77BD5F65EB3}" destId="{2B00581E-F50E-4C49-AC55-0D895B1126B0}" srcOrd="0" destOrd="0" presId="urn:microsoft.com/office/officeart/2005/8/layout/vList4"/>
    <dgm:cxn modelId="{459829C1-9D6D-4132-9D1E-26F7710A41BA}" type="presParOf" srcId="{398D4649-BBCE-4FF1-AC2B-F77BD5F65EB3}" destId="{6476275F-B334-4423-851D-EBD729C54921}" srcOrd="1" destOrd="0" presId="urn:microsoft.com/office/officeart/2005/8/layout/vList4"/>
    <dgm:cxn modelId="{490F2CC4-DC15-40CF-8EC3-92B58D2748E8}" type="presParOf" srcId="{398D4649-BBCE-4FF1-AC2B-F77BD5F65EB3}" destId="{193497E2-9998-4C45-8546-F3DD2A241DDB}" srcOrd="2" destOrd="0" presId="urn:microsoft.com/office/officeart/2005/8/layout/vList4"/>
    <dgm:cxn modelId="{CD420849-FCA9-41B6-9CF1-C9D13178FAEC}" type="presParOf" srcId="{E7FBE07C-4B83-4C5E-B207-CBF5AC4C3EC4}" destId="{CE41B368-DEC1-4B35-8F3E-C5D59F3ABD8B}" srcOrd="1" destOrd="0" presId="urn:microsoft.com/office/officeart/2005/8/layout/vList4"/>
    <dgm:cxn modelId="{D0FB4662-CDC5-4C1F-99BE-AEBF853C4F46}" type="presParOf" srcId="{E7FBE07C-4B83-4C5E-B207-CBF5AC4C3EC4}" destId="{E80D6D44-53C9-4502-A114-295E189D99E0}" srcOrd="2" destOrd="0" presId="urn:microsoft.com/office/officeart/2005/8/layout/vList4"/>
    <dgm:cxn modelId="{5EF97406-EC7C-417F-971B-661DF5DD2D09}" type="presParOf" srcId="{E80D6D44-53C9-4502-A114-295E189D99E0}" destId="{FC04A046-A1CC-483A-9D77-C43CB47E24E9}" srcOrd="0" destOrd="0" presId="urn:microsoft.com/office/officeart/2005/8/layout/vList4"/>
    <dgm:cxn modelId="{F140C98C-F1C9-45CC-A6A4-407FD7833DE3}" type="presParOf" srcId="{E80D6D44-53C9-4502-A114-295E189D99E0}" destId="{2F8846B1-ED3B-4933-8278-20C984BF2E37}" srcOrd="1" destOrd="0" presId="urn:microsoft.com/office/officeart/2005/8/layout/vList4"/>
    <dgm:cxn modelId="{485DDCA6-C116-42B0-BD57-6AA015065CE4}" type="presParOf" srcId="{E80D6D44-53C9-4502-A114-295E189D99E0}" destId="{2AD22994-637B-4AB5-8F96-3786F0423405}" srcOrd="2" destOrd="0" presId="urn:microsoft.com/office/officeart/2005/8/layout/vList4"/>
    <dgm:cxn modelId="{60627F65-0EBF-42E1-8728-81C01BA8D9B4}" type="presParOf" srcId="{E7FBE07C-4B83-4C5E-B207-CBF5AC4C3EC4}" destId="{E9D8E031-8482-4EFF-8C24-972DEDEDC954}" srcOrd="3" destOrd="0" presId="urn:microsoft.com/office/officeart/2005/8/layout/vList4"/>
    <dgm:cxn modelId="{8A70542F-8279-4C57-8138-8BB5E5A6570C}" type="presParOf" srcId="{E7FBE07C-4B83-4C5E-B207-CBF5AC4C3EC4}" destId="{E80B3F87-0279-4AC1-8E78-E56A9109D60C}" srcOrd="4" destOrd="0" presId="urn:microsoft.com/office/officeart/2005/8/layout/vList4"/>
    <dgm:cxn modelId="{3E0C0D69-344C-47A8-A139-F69C1C2D5AB6}" type="presParOf" srcId="{E80B3F87-0279-4AC1-8E78-E56A9109D60C}" destId="{A78AFDE8-101F-4578-8878-11CF286F1301}" srcOrd="0" destOrd="0" presId="urn:microsoft.com/office/officeart/2005/8/layout/vList4"/>
    <dgm:cxn modelId="{60D7F0C4-A9C1-4476-9CA0-0B3494F8057E}" type="presParOf" srcId="{E80B3F87-0279-4AC1-8E78-E56A9109D60C}" destId="{1F0F2815-7EEF-4C8F-852A-0A9BEECFA0B3}" srcOrd="1" destOrd="0" presId="urn:microsoft.com/office/officeart/2005/8/layout/vList4"/>
    <dgm:cxn modelId="{4CCFDCB9-C897-4443-9C34-F0DE5EF59564}" type="presParOf" srcId="{E80B3F87-0279-4AC1-8E78-E56A9109D60C}" destId="{21073909-ED24-4657-870A-FB4D2D85573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DF3FE1-C593-49B1-9D21-78C167352F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347A4F38-E2F2-41C0-B01C-C9B98C6C9D17}">
      <dgm:prSet/>
      <dgm:spPr/>
      <dgm:t>
        <a:bodyPr/>
        <a:lstStyle/>
        <a:p>
          <a:pPr rtl="0"/>
          <a:r>
            <a:rPr lang="es-ES_tradnl" dirty="0"/>
            <a:t>Se escuchan mutuamente.</a:t>
          </a:r>
          <a:endParaRPr lang="es-PE" dirty="0"/>
        </a:p>
      </dgm:t>
    </dgm:pt>
    <dgm:pt modelId="{3C845194-8FD1-4163-B174-6098F8B5D322}" type="parTrans" cxnId="{57068ECB-77D1-4EBB-9871-B3FB061796A3}">
      <dgm:prSet/>
      <dgm:spPr/>
      <dgm:t>
        <a:bodyPr/>
        <a:lstStyle/>
        <a:p>
          <a:endParaRPr lang="es-PE"/>
        </a:p>
      </dgm:t>
    </dgm:pt>
    <dgm:pt modelId="{3547FB83-3750-4625-B224-6CF2CA7C472F}" type="sibTrans" cxnId="{57068ECB-77D1-4EBB-9871-B3FB061796A3}">
      <dgm:prSet/>
      <dgm:spPr/>
      <dgm:t>
        <a:bodyPr/>
        <a:lstStyle/>
        <a:p>
          <a:endParaRPr lang="es-PE"/>
        </a:p>
      </dgm:t>
    </dgm:pt>
    <dgm:pt modelId="{293413CA-EE0C-4B41-AE85-D1EB9EB916E6}">
      <dgm:prSet/>
      <dgm:spPr/>
      <dgm:t>
        <a:bodyPr/>
        <a:lstStyle/>
        <a:p>
          <a:pPr rtl="0"/>
          <a:r>
            <a:rPr lang="es-ES_tradnl" dirty="0"/>
            <a:t>Las “islas· de opinión se disuelven.</a:t>
          </a:r>
          <a:endParaRPr lang="es-PE" dirty="0"/>
        </a:p>
      </dgm:t>
    </dgm:pt>
    <dgm:pt modelId="{A47C7426-4715-4DFA-89DF-2DDCD6006656}" type="parTrans" cxnId="{A2DE8F5C-FF0D-41E2-9842-FF6AA002D277}">
      <dgm:prSet/>
      <dgm:spPr/>
      <dgm:t>
        <a:bodyPr/>
        <a:lstStyle/>
        <a:p>
          <a:endParaRPr lang="es-PE"/>
        </a:p>
      </dgm:t>
    </dgm:pt>
    <dgm:pt modelId="{CD3FCC55-0990-4326-98DF-F56077DC7A7F}" type="sibTrans" cxnId="{A2DE8F5C-FF0D-41E2-9842-FF6AA002D277}">
      <dgm:prSet/>
      <dgm:spPr/>
      <dgm:t>
        <a:bodyPr/>
        <a:lstStyle/>
        <a:p>
          <a:endParaRPr lang="es-PE"/>
        </a:p>
      </dgm:t>
    </dgm:pt>
    <dgm:pt modelId="{6D50668A-7C66-4E38-985F-3DE356715182}">
      <dgm:prSet/>
      <dgm:spPr/>
      <dgm:t>
        <a:bodyPr/>
        <a:lstStyle/>
        <a:p>
          <a:pPr rtl="0"/>
          <a:r>
            <a:rPr lang="es-ES_tradnl" dirty="0"/>
            <a:t>Proceso de toma de decisiones por consenso.</a:t>
          </a:r>
          <a:endParaRPr lang="es-PE" dirty="0"/>
        </a:p>
      </dgm:t>
    </dgm:pt>
    <dgm:pt modelId="{E2553103-CFFB-49EC-9E33-CE08CDC19A32}" type="parTrans" cxnId="{6F0D3C8C-3847-459E-97D7-24BD62CA89CB}">
      <dgm:prSet/>
      <dgm:spPr/>
      <dgm:t>
        <a:bodyPr/>
        <a:lstStyle/>
        <a:p>
          <a:endParaRPr lang="es-PE"/>
        </a:p>
      </dgm:t>
    </dgm:pt>
    <dgm:pt modelId="{8218216B-F8C1-43C6-B39E-3EA46E5EEC84}" type="sibTrans" cxnId="{6F0D3C8C-3847-459E-97D7-24BD62CA89CB}">
      <dgm:prSet/>
      <dgm:spPr/>
      <dgm:t>
        <a:bodyPr/>
        <a:lstStyle/>
        <a:p>
          <a:endParaRPr lang="es-PE"/>
        </a:p>
      </dgm:t>
    </dgm:pt>
    <dgm:pt modelId="{00206C24-1E68-48AD-8FD5-3DC9E051BB61}">
      <dgm:prSet/>
      <dgm:spPr/>
      <dgm:t>
        <a:bodyPr/>
        <a:lstStyle/>
        <a:p>
          <a:pPr rtl="0"/>
          <a:r>
            <a:rPr lang="es-ES_tradnl" dirty="0"/>
            <a:t>Liderazgo horizontal</a:t>
          </a:r>
          <a:endParaRPr lang="es-PE" dirty="0"/>
        </a:p>
      </dgm:t>
    </dgm:pt>
    <dgm:pt modelId="{70468D5A-687B-4B32-B630-4155A11C7293}" type="parTrans" cxnId="{F2914A61-D5BA-4D46-86CC-E557B5D1AFA1}">
      <dgm:prSet/>
      <dgm:spPr/>
      <dgm:t>
        <a:bodyPr/>
        <a:lstStyle/>
        <a:p>
          <a:endParaRPr lang="es-PE"/>
        </a:p>
      </dgm:t>
    </dgm:pt>
    <dgm:pt modelId="{6EE168D0-D7C5-425B-9528-33D4C04B94FD}" type="sibTrans" cxnId="{F2914A61-D5BA-4D46-86CC-E557B5D1AFA1}">
      <dgm:prSet/>
      <dgm:spPr/>
      <dgm:t>
        <a:bodyPr/>
        <a:lstStyle/>
        <a:p>
          <a:endParaRPr lang="es-PE"/>
        </a:p>
      </dgm:t>
    </dgm:pt>
    <dgm:pt modelId="{23F1DE85-F84C-4971-9331-1D7445DBDB2A}" type="pres">
      <dgm:prSet presAssocID="{2BDF3FE1-C593-49B1-9D21-78C167352FEC}" presName="linear" presStyleCnt="0">
        <dgm:presLayoutVars>
          <dgm:dir/>
          <dgm:animLvl val="lvl"/>
          <dgm:resizeHandles val="exact"/>
        </dgm:presLayoutVars>
      </dgm:prSet>
      <dgm:spPr/>
      <dgm:t>
        <a:bodyPr/>
        <a:lstStyle/>
        <a:p>
          <a:endParaRPr lang="es-PE"/>
        </a:p>
      </dgm:t>
    </dgm:pt>
    <dgm:pt modelId="{3DD46592-721C-484B-96F2-DDD2A174B56D}" type="pres">
      <dgm:prSet presAssocID="{347A4F38-E2F2-41C0-B01C-C9B98C6C9D17}" presName="parentLin" presStyleCnt="0"/>
      <dgm:spPr/>
    </dgm:pt>
    <dgm:pt modelId="{FAFCA09E-7A4F-489E-B44F-E4FB571DB65D}" type="pres">
      <dgm:prSet presAssocID="{347A4F38-E2F2-41C0-B01C-C9B98C6C9D17}" presName="parentLeftMargin" presStyleLbl="node1" presStyleIdx="0" presStyleCnt="4"/>
      <dgm:spPr/>
      <dgm:t>
        <a:bodyPr/>
        <a:lstStyle/>
        <a:p>
          <a:endParaRPr lang="es-PE"/>
        </a:p>
      </dgm:t>
    </dgm:pt>
    <dgm:pt modelId="{D3CF9BDE-D016-4E83-A9A6-B4137218EBB0}" type="pres">
      <dgm:prSet presAssocID="{347A4F38-E2F2-41C0-B01C-C9B98C6C9D17}" presName="parentText" presStyleLbl="node1" presStyleIdx="0" presStyleCnt="4" custScaleX="83517" custLinFactNeighborX="-42308">
        <dgm:presLayoutVars>
          <dgm:chMax val="0"/>
          <dgm:bulletEnabled val="1"/>
        </dgm:presLayoutVars>
      </dgm:prSet>
      <dgm:spPr/>
      <dgm:t>
        <a:bodyPr/>
        <a:lstStyle/>
        <a:p>
          <a:endParaRPr lang="es-PE"/>
        </a:p>
      </dgm:t>
    </dgm:pt>
    <dgm:pt modelId="{7F3E9C50-3710-4860-88BB-66F4131FBC6F}" type="pres">
      <dgm:prSet presAssocID="{347A4F38-E2F2-41C0-B01C-C9B98C6C9D17}" presName="negativeSpace" presStyleCnt="0"/>
      <dgm:spPr/>
    </dgm:pt>
    <dgm:pt modelId="{379CBEDD-5B87-4958-8AF5-1CFCF4B05C55}" type="pres">
      <dgm:prSet presAssocID="{347A4F38-E2F2-41C0-B01C-C9B98C6C9D17}" presName="childText" presStyleLbl="conFgAcc1" presStyleIdx="0" presStyleCnt="4">
        <dgm:presLayoutVars>
          <dgm:bulletEnabled val="1"/>
        </dgm:presLayoutVars>
      </dgm:prSet>
      <dgm:spPr/>
    </dgm:pt>
    <dgm:pt modelId="{CB988BE3-F745-40F4-9DCF-C76CDEA59EE8}" type="pres">
      <dgm:prSet presAssocID="{3547FB83-3750-4625-B224-6CF2CA7C472F}" presName="spaceBetweenRectangles" presStyleCnt="0"/>
      <dgm:spPr/>
    </dgm:pt>
    <dgm:pt modelId="{19C04CF4-1544-4EA4-9545-2845308C64BA}" type="pres">
      <dgm:prSet presAssocID="{293413CA-EE0C-4B41-AE85-D1EB9EB916E6}" presName="parentLin" presStyleCnt="0"/>
      <dgm:spPr/>
    </dgm:pt>
    <dgm:pt modelId="{0F298EBC-F5E4-4688-A669-2AB5FDD945E7}" type="pres">
      <dgm:prSet presAssocID="{293413CA-EE0C-4B41-AE85-D1EB9EB916E6}" presName="parentLeftMargin" presStyleLbl="node1" presStyleIdx="0" presStyleCnt="4"/>
      <dgm:spPr/>
      <dgm:t>
        <a:bodyPr/>
        <a:lstStyle/>
        <a:p>
          <a:endParaRPr lang="es-PE"/>
        </a:p>
      </dgm:t>
    </dgm:pt>
    <dgm:pt modelId="{C937F00A-5A7D-42BD-A0DF-3FD9EA334510}" type="pres">
      <dgm:prSet presAssocID="{293413CA-EE0C-4B41-AE85-D1EB9EB916E6}" presName="parentText" presStyleLbl="node1" presStyleIdx="1" presStyleCnt="4" custScaleX="83517" custLinFactNeighborX="-42308">
        <dgm:presLayoutVars>
          <dgm:chMax val="0"/>
          <dgm:bulletEnabled val="1"/>
        </dgm:presLayoutVars>
      </dgm:prSet>
      <dgm:spPr/>
      <dgm:t>
        <a:bodyPr/>
        <a:lstStyle/>
        <a:p>
          <a:endParaRPr lang="es-PE"/>
        </a:p>
      </dgm:t>
    </dgm:pt>
    <dgm:pt modelId="{67066922-6B96-411D-BA9B-7F8DD78B7975}" type="pres">
      <dgm:prSet presAssocID="{293413CA-EE0C-4B41-AE85-D1EB9EB916E6}" presName="negativeSpace" presStyleCnt="0"/>
      <dgm:spPr/>
    </dgm:pt>
    <dgm:pt modelId="{443C1C88-B59B-45FB-B224-3A83D44C149D}" type="pres">
      <dgm:prSet presAssocID="{293413CA-EE0C-4B41-AE85-D1EB9EB916E6}" presName="childText" presStyleLbl="conFgAcc1" presStyleIdx="1" presStyleCnt="4">
        <dgm:presLayoutVars>
          <dgm:bulletEnabled val="1"/>
        </dgm:presLayoutVars>
      </dgm:prSet>
      <dgm:spPr/>
    </dgm:pt>
    <dgm:pt modelId="{6E1946AB-02EB-41CC-9362-214E670DD768}" type="pres">
      <dgm:prSet presAssocID="{CD3FCC55-0990-4326-98DF-F56077DC7A7F}" presName="spaceBetweenRectangles" presStyleCnt="0"/>
      <dgm:spPr/>
    </dgm:pt>
    <dgm:pt modelId="{CE353A85-00C2-4E58-9DD6-3EC2D6F5F397}" type="pres">
      <dgm:prSet presAssocID="{6D50668A-7C66-4E38-985F-3DE356715182}" presName="parentLin" presStyleCnt="0"/>
      <dgm:spPr/>
    </dgm:pt>
    <dgm:pt modelId="{80CC2DF6-625B-4502-87C2-A1C0BBD284C8}" type="pres">
      <dgm:prSet presAssocID="{6D50668A-7C66-4E38-985F-3DE356715182}" presName="parentLeftMargin" presStyleLbl="node1" presStyleIdx="1" presStyleCnt="4"/>
      <dgm:spPr/>
      <dgm:t>
        <a:bodyPr/>
        <a:lstStyle/>
        <a:p>
          <a:endParaRPr lang="es-PE"/>
        </a:p>
      </dgm:t>
    </dgm:pt>
    <dgm:pt modelId="{5E425B7B-BB77-43AA-8E44-D68FDB66167D}" type="pres">
      <dgm:prSet presAssocID="{6D50668A-7C66-4E38-985F-3DE356715182}" presName="parentText" presStyleLbl="node1" presStyleIdx="2" presStyleCnt="4" custScaleX="83517" custLinFactNeighborX="-42308">
        <dgm:presLayoutVars>
          <dgm:chMax val="0"/>
          <dgm:bulletEnabled val="1"/>
        </dgm:presLayoutVars>
      </dgm:prSet>
      <dgm:spPr/>
      <dgm:t>
        <a:bodyPr/>
        <a:lstStyle/>
        <a:p>
          <a:endParaRPr lang="es-PE"/>
        </a:p>
      </dgm:t>
    </dgm:pt>
    <dgm:pt modelId="{F9A6F9B3-D3C1-4712-9BFB-470DCD6924C7}" type="pres">
      <dgm:prSet presAssocID="{6D50668A-7C66-4E38-985F-3DE356715182}" presName="negativeSpace" presStyleCnt="0"/>
      <dgm:spPr/>
    </dgm:pt>
    <dgm:pt modelId="{C3A4DA5F-8C9F-4377-BB68-0A8533AC1E16}" type="pres">
      <dgm:prSet presAssocID="{6D50668A-7C66-4E38-985F-3DE356715182}" presName="childText" presStyleLbl="conFgAcc1" presStyleIdx="2" presStyleCnt="4">
        <dgm:presLayoutVars>
          <dgm:bulletEnabled val="1"/>
        </dgm:presLayoutVars>
      </dgm:prSet>
      <dgm:spPr/>
    </dgm:pt>
    <dgm:pt modelId="{4C03A800-D1FB-4F1E-B57C-01675C8B499D}" type="pres">
      <dgm:prSet presAssocID="{8218216B-F8C1-43C6-B39E-3EA46E5EEC84}" presName="spaceBetweenRectangles" presStyleCnt="0"/>
      <dgm:spPr/>
    </dgm:pt>
    <dgm:pt modelId="{0480F97F-043E-4E2D-AF60-1B92E628C6FF}" type="pres">
      <dgm:prSet presAssocID="{00206C24-1E68-48AD-8FD5-3DC9E051BB61}" presName="parentLin" presStyleCnt="0"/>
      <dgm:spPr/>
    </dgm:pt>
    <dgm:pt modelId="{A19825DA-A01C-437D-8264-043F38DE2A4C}" type="pres">
      <dgm:prSet presAssocID="{00206C24-1E68-48AD-8FD5-3DC9E051BB61}" presName="parentLeftMargin" presStyleLbl="node1" presStyleIdx="2" presStyleCnt="4"/>
      <dgm:spPr/>
      <dgm:t>
        <a:bodyPr/>
        <a:lstStyle/>
        <a:p>
          <a:endParaRPr lang="es-PE"/>
        </a:p>
      </dgm:t>
    </dgm:pt>
    <dgm:pt modelId="{33AF1E48-C1B2-4EA8-B4BA-3400640B7913}" type="pres">
      <dgm:prSet presAssocID="{00206C24-1E68-48AD-8FD5-3DC9E051BB61}" presName="parentText" presStyleLbl="node1" presStyleIdx="3" presStyleCnt="4" custScaleX="83517" custLinFactNeighborX="-42308">
        <dgm:presLayoutVars>
          <dgm:chMax val="0"/>
          <dgm:bulletEnabled val="1"/>
        </dgm:presLayoutVars>
      </dgm:prSet>
      <dgm:spPr/>
      <dgm:t>
        <a:bodyPr/>
        <a:lstStyle/>
        <a:p>
          <a:endParaRPr lang="es-PE"/>
        </a:p>
      </dgm:t>
    </dgm:pt>
    <dgm:pt modelId="{510920F3-02C7-49F7-8DE3-EF2C29F028E5}" type="pres">
      <dgm:prSet presAssocID="{00206C24-1E68-48AD-8FD5-3DC9E051BB61}" presName="negativeSpace" presStyleCnt="0"/>
      <dgm:spPr/>
    </dgm:pt>
    <dgm:pt modelId="{B0B32690-7FA0-420F-A9EA-D06075B743B3}" type="pres">
      <dgm:prSet presAssocID="{00206C24-1E68-48AD-8FD5-3DC9E051BB61}" presName="childText" presStyleLbl="conFgAcc1" presStyleIdx="3" presStyleCnt="4">
        <dgm:presLayoutVars>
          <dgm:bulletEnabled val="1"/>
        </dgm:presLayoutVars>
      </dgm:prSet>
      <dgm:spPr/>
    </dgm:pt>
  </dgm:ptLst>
  <dgm:cxnLst>
    <dgm:cxn modelId="{A2DE8F5C-FF0D-41E2-9842-FF6AA002D277}" srcId="{2BDF3FE1-C593-49B1-9D21-78C167352FEC}" destId="{293413CA-EE0C-4B41-AE85-D1EB9EB916E6}" srcOrd="1" destOrd="0" parTransId="{A47C7426-4715-4DFA-89DF-2DDCD6006656}" sibTransId="{CD3FCC55-0990-4326-98DF-F56077DC7A7F}"/>
    <dgm:cxn modelId="{6F0D3C8C-3847-459E-97D7-24BD62CA89CB}" srcId="{2BDF3FE1-C593-49B1-9D21-78C167352FEC}" destId="{6D50668A-7C66-4E38-985F-3DE356715182}" srcOrd="2" destOrd="0" parTransId="{E2553103-CFFB-49EC-9E33-CE08CDC19A32}" sibTransId="{8218216B-F8C1-43C6-B39E-3EA46E5EEC84}"/>
    <dgm:cxn modelId="{1B89B01C-E7F1-4957-8149-61E0E843743D}" type="presOf" srcId="{347A4F38-E2F2-41C0-B01C-C9B98C6C9D17}" destId="{FAFCA09E-7A4F-489E-B44F-E4FB571DB65D}" srcOrd="0" destOrd="0" presId="urn:microsoft.com/office/officeart/2005/8/layout/list1"/>
    <dgm:cxn modelId="{AC4A3FE4-887C-4D64-9B5F-92D046F15E76}" type="presOf" srcId="{293413CA-EE0C-4B41-AE85-D1EB9EB916E6}" destId="{C937F00A-5A7D-42BD-A0DF-3FD9EA334510}" srcOrd="1" destOrd="0" presId="urn:microsoft.com/office/officeart/2005/8/layout/list1"/>
    <dgm:cxn modelId="{F2914A61-D5BA-4D46-86CC-E557B5D1AFA1}" srcId="{2BDF3FE1-C593-49B1-9D21-78C167352FEC}" destId="{00206C24-1E68-48AD-8FD5-3DC9E051BB61}" srcOrd="3" destOrd="0" parTransId="{70468D5A-687B-4B32-B630-4155A11C7293}" sibTransId="{6EE168D0-D7C5-425B-9528-33D4C04B94FD}"/>
    <dgm:cxn modelId="{894FA7BB-B7C4-4980-9CC4-255EC53890B1}" type="presOf" srcId="{347A4F38-E2F2-41C0-B01C-C9B98C6C9D17}" destId="{D3CF9BDE-D016-4E83-A9A6-B4137218EBB0}" srcOrd="1" destOrd="0" presId="urn:microsoft.com/office/officeart/2005/8/layout/list1"/>
    <dgm:cxn modelId="{7A03D828-F413-4BAB-9B3E-2DD8F28B9082}" type="presOf" srcId="{293413CA-EE0C-4B41-AE85-D1EB9EB916E6}" destId="{0F298EBC-F5E4-4688-A669-2AB5FDD945E7}" srcOrd="0" destOrd="0" presId="urn:microsoft.com/office/officeart/2005/8/layout/list1"/>
    <dgm:cxn modelId="{57068ECB-77D1-4EBB-9871-B3FB061796A3}" srcId="{2BDF3FE1-C593-49B1-9D21-78C167352FEC}" destId="{347A4F38-E2F2-41C0-B01C-C9B98C6C9D17}" srcOrd="0" destOrd="0" parTransId="{3C845194-8FD1-4163-B174-6098F8B5D322}" sibTransId="{3547FB83-3750-4625-B224-6CF2CA7C472F}"/>
    <dgm:cxn modelId="{E09935BE-69FA-4882-8D7E-CC8CEB5491D3}" type="presOf" srcId="{00206C24-1E68-48AD-8FD5-3DC9E051BB61}" destId="{33AF1E48-C1B2-4EA8-B4BA-3400640B7913}" srcOrd="1" destOrd="0" presId="urn:microsoft.com/office/officeart/2005/8/layout/list1"/>
    <dgm:cxn modelId="{12A0BEFC-39E3-46CD-AFAF-90D08F4E8A2C}" type="presOf" srcId="{6D50668A-7C66-4E38-985F-3DE356715182}" destId="{5E425B7B-BB77-43AA-8E44-D68FDB66167D}" srcOrd="1" destOrd="0" presId="urn:microsoft.com/office/officeart/2005/8/layout/list1"/>
    <dgm:cxn modelId="{BD4D4902-E89C-4D3A-BB11-9EF1743E27F7}" type="presOf" srcId="{2BDF3FE1-C593-49B1-9D21-78C167352FEC}" destId="{23F1DE85-F84C-4971-9331-1D7445DBDB2A}" srcOrd="0" destOrd="0" presId="urn:microsoft.com/office/officeart/2005/8/layout/list1"/>
    <dgm:cxn modelId="{2844B3B0-E59F-4820-B74D-79258EA68909}" type="presOf" srcId="{6D50668A-7C66-4E38-985F-3DE356715182}" destId="{80CC2DF6-625B-4502-87C2-A1C0BBD284C8}" srcOrd="0" destOrd="0" presId="urn:microsoft.com/office/officeart/2005/8/layout/list1"/>
    <dgm:cxn modelId="{0E8B6D13-3541-44DB-A0C5-084124EB2778}" type="presOf" srcId="{00206C24-1E68-48AD-8FD5-3DC9E051BB61}" destId="{A19825DA-A01C-437D-8264-043F38DE2A4C}" srcOrd="0" destOrd="0" presId="urn:microsoft.com/office/officeart/2005/8/layout/list1"/>
    <dgm:cxn modelId="{676240CA-4CFA-4C9B-A480-39F0174B82F9}" type="presParOf" srcId="{23F1DE85-F84C-4971-9331-1D7445DBDB2A}" destId="{3DD46592-721C-484B-96F2-DDD2A174B56D}" srcOrd="0" destOrd="0" presId="urn:microsoft.com/office/officeart/2005/8/layout/list1"/>
    <dgm:cxn modelId="{73A06C3F-CBDB-42FA-9B1B-10458F491AE1}" type="presParOf" srcId="{3DD46592-721C-484B-96F2-DDD2A174B56D}" destId="{FAFCA09E-7A4F-489E-B44F-E4FB571DB65D}" srcOrd="0" destOrd="0" presId="urn:microsoft.com/office/officeart/2005/8/layout/list1"/>
    <dgm:cxn modelId="{0C3C96B3-CC7B-4826-863F-01B0D6947249}" type="presParOf" srcId="{3DD46592-721C-484B-96F2-DDD2A174B56D}" destId="{D3CF9BDE-D016-4E83-A9A6-B4137218EBB0}" srcOrd="1" destOrd="0" presId="urn:microsoft.com/office/officeart/2005/8/layout/list1"/>
    <dgm:cxn modelId="{806C66AB-20F8-41FD-8759-F28A563A58AA}" type="presParOf" srcId="{23F1DE85-F84C-4971-9331-1D7445DBDB2A}" destId="{7F3E9C50-3710-4860-88BB-66F4131FBC6F}" srcOrd="1" destOrd="0" presId="urn:microsoft.com/office/officeart/2005/8/layout/list1"/>
    <dgm:cxn modelId="{B145C82F-A662-43BF-A4B4-CFCA68481536}" type="presParOf" srcId="{23F1DE85-F84C-4971-9331-1D7445DBDB2A}" destId="{379CBEDD-5B87-4958-8AF5-1CFCF4B05C55}" srcOrd="2" destOrd="0" presId="urn:microsoft.com/office/officeart/2005/8/layout/list1"/>
    <dgm:cxn modelId="{4AE4DF0F-1E66-47BD-96D9-0842D5BE4BDB}" type="presParOf" srcId="{23F1DE85-F84C-4971-9331-1D7445DBDB2A}" destId="{CB988BE3-F745-40F4-9DCF-C76CDEA59EE8}" srcOrd="3" destOrd="0" presId="urn:microsoft.com/office/officeart/2005/8/layout/list1"/>
    <dgm:cxn modelId="{CC39AB66-DF7C-4EE0-A2FF-28D266ACA893}" type="presParOf" srcId="{23F1DE85-F84C-4971-9331-1D7445DBDB2A}" destId="{19C04CF4-1544-4EA4-9545-2845308C64BA}" srcOrd="4" destOrd="0" presId="urn:microsoft.com/office/officeart/2005/8/layout/list1"/>
    <dgm:cxn modelId="{3ACEB669-9A8E-4811-9010-D14BB1DF3D2F}" type="presParOf" srcId="{19C04CF4-1544-4EA4-9545-2845308C64BA}" destId="{0F298EBC-F5E4-4688-A669-2AB5FDD945E7}" srcOrd="0" destOrd="0" presId="urn:microsoft.com/office/officeart/2005/8/layout/list1"/>
    <dgm:cxn modelId="{48E8D771-93DA-4CB5-AEA5-AF321279D9E2}" type="presParOf" srcId="{19C04CF4-1544-4EA4-9545-2845308C64BA}" destId="{C937F00A-5A7D-42BD-A0DF-3FD9EA334510}" srcOrd="1" destOrd="0" presId="urn:microsoft.com/office/officeart/2005/8/layout/list1"/>
    <dgm:cxn modelId="{4F5D21AE-FD13-4FF3-A7F2-C534921FA8E3}" type="presParOf" srcId="{23F1DE85-F84C-4971-9331-1D7445DBDB2A}" destId="{67066922-6B96-411D-BA9B-7F8DD78B7975}" srcOrd="5" destOrd="0" presId="urn:microsoft.com/office/officeart/2005/8/layout/list1"/>
    <dgm:cxn modelId="{CEED486C-B9CF-474C-90A8-A3A67A7D4CA9}" type="presParOf" srcId="{23F1DE85-F84C-4971-9331-1D7445DBDB2A}" destId="{443C1C88-B59B-45FB-B224-3A83D44C149D}" srcOrd="6" destOrd="0" presId="urn:microsoft.com/office/officeart/2005/8/layout/list1"/>
    <dgm:cxn modelId="{A7D5CC1A-DC88-4E14-826F-73DB25131A5F}" type="presParOf" srcId="{23F1DE85-F84C-4971-9331-1D7445DBDB2A}" destId="{6E1946AB-02EB-41CC-9362-214E670DD768}" srcOrd="7" destOrd="0" presId="urn:microsoft.com/office/officeart/2005/8/layout/list1"/>
    <dgm:cxn modelId="{450698E6-5A0B-4D74-BD7F-8D5286271710}" type="presParOf" srcId="{23F1DE85-F84C-4971-9331-1D7445DBDB2A}" destId="{CE353A85-00C2-4E58-9DD6-3EC2D6F5F397}" srcOrd="8" destOrd="0" presId="urn:microsoft.com/office/officeart/2005/8/layout/list1"/>
    <dgm:cxn modelId="{0D0F3803-BDD8-4EC5-8A6C-637DFE799DA9}" type="presParOf" srcId="{CE353A85-00C2-4E58-9DD6-3EC2D6F5F397}" destId="{80CC2DF6-625B-4502-87C2-A1C0BBD284C8}" srcOrd="0" destOrd="0" presId="urn:microsoft.com/office/officeart/2005/8/layout/list1"/>
    <dgm:cxn modelId="{AE5993EB-C080-40AE-9695-9D6D281CAA41}" type="presParOf" srcId="{CE353A85-00C2-4E58-9DD6-3EC2D6F5F397}" destId="{5E425B7B-BB77-43AA-8E44-D68FDB66167D}" srcOrd="1" destOrd="0" presId="urn:microsoft.com/office/officeart/2005/8/layout/list1"/>
    <dgm:cxn modelId="{B0B28742-E080-4EF2-BD54-7A55FB570929}" type="presParOf" srcId="{23F1DE85-F84C-4971-9331-1D7445DBDB2A}" destId="{F9A6F9B3-D3C1-4712-9BFB-470DCD6924C7}" srcOrd="9" destOrd="0" presId="urn:microsoft.com/office/officeart/2005/8/layout/list1"/>
    <dgm:cxn modelId="{08578864-1CBA-4EFE-8357-38AE8DF3FAB7}" type="presParOf" srcId="{23F1DE85-F84C-4971-9331-1D7445DBDB2A}" destId="{C3A4DA5F-8C9F-4377-BB68-0A8533AC1E16}" srcOrd="10" destOrd="0" presId="urn:microsoft.com/office/officeart/2005/8/layout/list1"/>
    <dgm:cxn modelId="{B7CE5DC7-9826-4016-A302-B5493583A1ED}" type="presParOf" srcId="{23F1DE85-F84C-4971-9331-1D7445DBDB2A}" destId="{4C03A800-D1FB-4F1E-B57C-01675C8B499D}" srcOrd="11" destOrd="0" presId="urn:microsoft.com/office/officeart/2005/8/layout/list1"/>
    <dgm:cxn modelId="{50B074CC-DDA7-4815-A977-F18C29D08E2E}" type="presParOf" srcId="{23F1DE85-F84C-4971-9331-1D7445DBDB2A}" destId="{0480F97F-043E-4E2D-AF60-1B92E628C6FF}" srcOrd="12" destOrd="0" presId="urn:microsoft.com/office/officeart/2005/8/layout/list1"/>
    <dgm:cxn modelId="{B6D60A2E-E026-47E0-89A5-5AEEADDA9C62}" type="presParOf" srcId="{0480F97F-043E-4E2D-AF60-1B92E628C6FF}" destId="{A19825DA-A01C-437D-8264-043F38DE2A4C}" srcOrd="0" destOrd="0" presId="urn:microsoft.com/office/officeart/2005/8/layout/list1"/>
    <dgm:cxn modelId="{29DF775F-7C56-4AD9-BB16-A1A8FCD86854}" type="presParOf" srcId="{0480F97F-043E-4E2D-AF60-1B92E628C6FF}" destId="{33AF1E48-C1B2-4EA8-B4BA-3400640B7913}" srcOrd="1" destOrd="0" presId="urn:microsoft.com/office/officeart/2005/8/layout/list1"/>
    <dgm:cxn modelId="{221FF227-C842-4336-AA70-743A36FD8408}" type="presParOf" srcId="{23F1DE85-F84C-4971-9331-1D7445DBDB2A}" destId="{510920F3-02C7-49F7-8DE3-EF2C29F028E5}" srcOrd="13" destOrd="0" presId="urn:microsoft.com/office/officeart/2005/8/layout/list1"/>
    <dgm:cxn modelId="{C1E2E24D-90AF-4D23-A854-9126635F4928}" type="presParOf" srcId="{23F1DE85-F84C-4971-9331-1D7445DBDB2A}" destId="{B0B32690-7FA0-420F-A9EA-D06075B743B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5C33EA-7453-4672-9B31-711C78BDA8FE}" type="doc">
      <dgm:prSet loTypeId="urn:microsoft.com/office/officeart/2005/8/layout/cycle6" loCatId="relationship" qsTypeId="urn:microsoft.com/office/officeart/2005/8/quickstyle/3d3" qsCatId="3D" csTypeId="urn:microsoft.com/office/officeart/2005/8/colors/accent2_5" csCatId="accent2" phldr="1"/>
      <dgm:spPr/>
      <dgm:t>
        <a:bodyPr/>
        <a:lstStyle/>
        <a:p>
          <a:endParaRPr lang="es-PE"/>
        </a:p>
      </dgm:t>
    </dgm:pt>
    <dgm:pt modelId="{CF3C7896-083B-4748-AB9A-474011683A47}">
      <dgm:prSet/>
      <dgm:spPr/>
      <dgm:t>
        <a:bodyPr/>
        <a:lstStyle/>
        <a:p>
          <a:pPr rtl="0"/>
          <a:r>
            <a:rPr lang="es-ES_tradnl" dirty="0"/>
            <a:t>El equipo alcanza, empatía, cohesión, se acepta mutuamente.</a:t>
          </a:r>
          <a:endParaRPr lang="es-PE" dirty="0"/>
        </a:p>
      </dgm:t>
    </dgm:pt>
    <dgm:pt modelId="{B9D34810-E87A-4B0E-B99C-1AFF5A6EC4A8}" type="parTrans" cxnId="{C11D1D76-AB8A-41DD-9572-7731A9DDF382}">
      <dgm:prSet/>
      <dgm:spPr/>
      <dgm:t>
        <a:bodyPr/>
        <a:lstStyle/>
        <a:p>
          <a:endParaRPr lang="es-PE"/>
        </a:p>
      </dgm:t>
    </dgm:pt>
    <dgm:pt modelId="{6F99DE05-C9D1-4D9F-AA0F-445DAB5CB15F}" type="sibTrans" cxnId="{C11D1D76-AB8A-41DD-9572-7731A9DDF382}">
      <dgm:prSet/>
      <dgm:spPr/>
      <dgm:t>
        <a:bodyPr/>
        <a:lstStyle/>
        <a:p>
          <a:endParaRPr lang="es-PE"/>
        </a:p>
      </dgm:t>
    </dgm:pt>
    <dgm:pt modelId="{20A238EC-D4FA-48D2-B45F-20F54AF73A9E}">
      <dgm:prSet/>
      <dgm:spPr/>
      <dgm:t>
        <a:bodyPr/>
        <a:lstStyle/>
        <a:p>
          <a:pPr rtl="0"/>
          <a:r>
            <a:rPr lang="es-ES_tradnl" dirty="0"/>
            <a:t>Se crea una zona franca de creatividad, liderazgo y consenso.</a:t>
          </a:r>
          <a:endParaRPr lang="es-PE" dirty="0"/>
        </a:p>
      </dgm:t>
    </dgm:pt>
    <dgm:pt modelId="{86C42F69-4964-43FD-A09E-8E057243B450}" type="parTrans" cxnId="{18308FE8-68CC-467D-9135-D0335A678F02}">
      <dgm:prSet/>
      <dgm:spPr/>
      <dgm:t>
        <a:bodyPr/>
        <a:lstStyle/>
        <a:p>
          <a:endParaRPr lang="es-PE"/>
        </a:p>
      </dgm:t>
    </dgm:pt>
    <dgm:pt modelId="{D480975F-3FD3-43FD-90D7-A7B5021FD276}" type="sibTrans" cxnId="{18308FE8-68CC-467D-9135-D0335A678F02}">
      <dgm:prSet/>
      <dgm:spPr/>
      <dgm:t>
        <a:bodyPr/>
        <a:lstStyle/>
        <a:p>
          <a:endParaRPr lang="es-PE"/>
        </a:p>
      </dgm:t>
    </dgm:pt>
    <dgm:pt modelId="{B9560F47-56C1-4497-8484-D63CAFBFE2C0}">
      <dgm:prSet/>
      <dgm:spPr/>
      <dgm:t>
        <a:bodyPr/>
        <a:lstStyle/>
        <a:p>
          <a:pPr rtl="0"/>
          <a:r>
            <a:rPr lang="es-ES_tradnl" dirty="0"/>
            <a:t>El equipo es productivo y constructivo.</a:t>
          </a:r>
          <a:endParaRPr lang="es-PE" dirty="0"/>
        </a:p>
      </dgm:t>
    </dgm:pt>
    <dgm:pt modelId="{EB1D1948-E269-43AA-98D8-B56E3E8976E1}" type="parTrans" cxnId="{FBDE4278-74E6-4455-8C56-F05E5AE7ACC7}">
      <dgm:prSet/>
      <dgm:spPr/>
      <dgm:t>
        <a:bodyPr/>
        <a:lstStyle/>
        <a:p>
          <a:endParaRPr lang="es-PE"/>
        </a:p>
      </dgm:t>
    </dgm:pt>
    <dgm:pt modelId="{2BA7FD84-259B-46E9-80E0-251723EF602D}" type="sibTrans" cxnId="{FBDE4278-74E6-4455-8C56-F05E5AE7ACC7}">
      <dgm:prSet/>
      <dgm:spPr/>
      <dgm:t>
        <a:bodyPr/>
        <a:lstStyle/>
        <a:p>
          <a:endParaRPr lang="es-PE"/>
        </a:p>
      </dgm:t>
    </dgm:pt>
    <dgm:pt modelId="{883CCA96-397B-4AFD-B7FB-540D04E0E37A}" type="pres">
      <dgm:prSet presAssocID="{8B5C33EA-7453-4672-9B31-711C78BDA8FE}" presName="cycle" presStyleCnt="0">
        <dgm:presLayoutVars>
          <dgm:dir/>
          <dgm:resizeHandles val="exact"/>
        </dgm:presLayoutVars>
      </dgm:prSet>
      <dgm:spPr/>
      <dgm:t>
        <a:bodyPr/>
        <a:lstStyle/>
        <a:p>
          <a:endParaRPr lang="es-PE"/>
        </a:p>
      </dgm:t>
    </dgm:pt>
    <dgm:pt modelId="{C93193C4-E763-4D3C-BE10-82D8A8D3F650}" type="pres">
      <dgm:prSet presAssocID="{CF3C7896-083B-4748-AB9A-474011683A47}" presName="node" presStyleLbl="node1" presStyleIdx="0" presStyleCnt="3" custScaleX="95303" custScaleY="68943" custRadScaleRad="87393" custRadScaleInc="-3055">
        <dgm:presLayoutVars>
          <dgm:bulletEnabled val="1"/>
        </dgm:presLayoutVars>
      </dgm:prSet>
      <dgm:spPr/>
      <dgm:t>
        <a:bodyPr/>
        <a:lstStyle/>
        <a:p>
          <a:endParaRPr lang="es-PE"/>
        </a:p>
      </dgm:t>
    </dgm:pt>
    <dgm:pt modelId="{BDC6E055-05B3-4755-973A-DC4D399A0E04}" type="pres">
      <dgm:prSet presAssocID="{CF3C7896-083B-4748-AB9A-474011683A47}" presName="spNode" presStyleCnt="0"/>
      <dgm:spPr/>
    </dgm:pt>
    <dgm:pt modelId="{160F78E4-743D-473D-A2CD-5DC92CB695A3}" type="pres">
      <dgm:prSet presAssocID="{6F99DE05-C9D1-4D9F-AA0F-445DAB5CB15F}" presName="sibTrans" presStyleLbl="sibTrans1D1" presStyleIdx="0" presStyleCnt="3"/>
      <dgm:spPr/>
      <dgm:t>
        <a:bodyPr/>
        <a:lstStyle/>
        <a:p>
          <a:endParaRPr lang="es-PE"/>
        </a:p>
      </dgm:t>
    </dgm:pt>
    <dgm:pt modelId="{62F23D36-824D-40F4-9C8E-439CA487F019}" type="pres">
      <dgm:prSet presAssocID="{20A238EC-D4FA-48D2-B45F-20F54AF73A9E}" presName="node" presStyleLbl="node1" presStyleIdx="1" presStyleCnt="3" custScaleX="95303" custScaleY="68943">
        <dgm:presLayoutVars>
          <dgm:bulletEnabled val="1"/>
        </dgm:presLayoutVars>
      </dgm:prSet>
      <dgm:spPr/>
      <dgm:t>
        <a:bodyPr/>
        <a:lstStyle/>
        <a:p>
          <a:endParaRPr lang="es-PE"/>
        </a:p>
      </dgm:t>
    </dgm:pt>
    <dgm:pt modelId="{94EB7B4E-BDC7-4BE2-A85E-4750070E1C6D}" type="pres">
      <dgm:prSet presAssocID="{20A238EC-D4FA-48D2-B45F-20F54AF73A9E}" presName="spNode" presStyleCnt="0"/>
      <dgm:spPr/>
    </dgm:pt>
    <dgm:pt modelId="{107E299C-2515-489E-9A46-4F0CC276CB66}" type="pres">
      <dgm:prSet presAssocID="{D480975F-3FD3-43FD-90D7-A7B5021FD276}" presName="sibTrans" presStyleLbl="sibTrans1D1" presStyleIdx="1" presStyleCnt="3"/>
      <dgm:spPr/>
      <dgm:t>
        <a:bodyPr/>
        <a:lstStyle/>
        <a:p>
          <a:endParaRPr lang="es-PE"/>
        </a:p>
      </dgm:t>
    </dgm:pt>
    <dgm:pt modelId="{38F4D24B-1138-4A4A-9C9C-0E880950FD61}" type="pres">
      <dgm:prSet presAssocID="{B9560F47-56C1-4497-8484-D63CAFBFE2C0}" presName="node" presStyleLbl="node1" presStyleIdx="2" presStyleCnt="3" custScaleX="95303" custScaleY="68943">
        <dgm:presLayoutVars>
          <dgm:bulletEnabled val="1"/>
        </dgm:presLayoutVars>
      </dgm:prSet>
      <dgm:spPr/>
      <dgm:t>
        <a:bodyPr/>
        <a:lstStyle/>
        <a:p>
          <a:endParaRPr lang="es-PE"/>
        </a:p>
      </dgm:t>
    </dgm:pt>
    <dgm:pt modelId="{28F62567-44DC-4E61-BB0E-C16C93AEAFE0}" type="pres">
      <dgm:prSet presAssocID="{B9560F47-56C1-4497-8484-D63CAFBFE2C0}" presName="spNode" presStyleCnt="0"/>
      <dgm:spPr/>
    </dgm:pt>
    <dgm:pt modelId="{EC94D09B-1522-433D-A66D-23AF4BAE2C11}" type="pres">
      <dgm:prSet presAssocID="{2BA7FD84-259B-46E9-80E0-251723EF602D}" presName="sibTrans" presStyleLbl="sibTrans1D1" presStyleIdx="2" presStyleCnt="3"/>
      <dgm:spPr/>
      <dgm:t>
        <a:bodyPr/>
        <a:lstStyle/>
        <a:p>
          <a:endParaRPr lang="es-PE"/>
        </a:p>
      </dgm:t>
    </dgm:pt>
  </dgm:ptLst>
  <dgm:cxnLst>
    <dgm:cxn modelId="{17E006B0-91E0-4783-9B40-49304EBF15A9}" type="presOf" srcId="{6F99DE05-C9D1-4D9F-AA0F-445DAB5CB15F}" destId="{160F78E4-743D-473D-A2CD-5DC92CB695A3}" srcOrd="0" destOrd="0" presId="urn:microsoft.com/office/officeart/2005/8/layout/cycle6"/>
    <dgm:cxn modelId="{C11D1D76-AB8A-41DD-9572-7731A9DDF382}" srcId="{8B5C33EA-7453-4672-9B31-711C78BDA8FE}" destId="{CF3C7896-083B-4748-AB9A-474011683A47}" srcOrd="0" destOrd="0" parTransId="{B9D34810-E87A-4B0E-B99C-1AFF5A6EC4A8}" sibTransId="{6F99DE05-C9D1-4D9F-AA0F-445DAB5CB15F}"/>
    <dgm:cxn modelId="{B6BE6BF1-ACF5-4C55-AAE7-68CE04C23E1A}" type="presOf" srcId="{B9560F47-56C1-4497-8484-D63CAFBFE2C0}" destId="{38F4D24B-1138-4A4A-9C9C-0E880950FD61}" srcOrd="0" destOrd="0" presId="urn:microsoft.com/office/officeart/2005/8/layout/cycle6"/>
    <dgm:cxn modelId="{FBDE4278-74E6-4455-8C56-F05E5AE7ACC7}" srcId="{8B5C33EA-7453-4672-9B31-711C78BDA8FE}" destId="{B9560F47-56C1-4497-8484-D63CAFBFE2C0}" srcOrd="2" destOrd="0" parTransId="{EB1D1948-E269-43AA-98D8-B56E3E8976E1}" sibTransId="{2BA7FD84-259B-46E9-80E0-251723EF602D}"/>
    <dgm:cxn modelId="{18308FE8-68CC-467D-9135-D0335A678F02}" srcId="{8B5C33EA-7453-4672-9B31-711C78BDA8FE}" destId="{20A238EC-D4FA-48D2-B45F-20F54AF73A9E}" srcOrd="1" destOrd="0" parTransId="{86C42F69-4964-43FD-A09E-8E057243B450}" sibTransId="{D480975F-3FD3-43FD-90D7-A7B5021FD276}"/>
    <dgm:cxn modelId="{455A67ED-F95C-4C67-B697-2B9725608CF3}" type="presOf" srcId="{20A238EC-D4FA-48D2-B45F-20F54AF73A9E}" destId="{62F23D36-824D-40F4-9C8E-439CA487F019}" srcOrd="0" destOrd="0" presId="urn:microsoft.com/office/officeart/2005/8/layout/cycle6"/>
    <dgm:cxn modelId="{4083FCAE-6329-4A2B-B337-E63C216706D5}" type="presOf" srcId="{8B5C33EA-7453-4672-9B31-711C78BDA8FE}" destId="{883CCA96-397B-4AFD-B7FB-540D04E0E37A}" srcOrd="0" destOrd="0" presId="urn:microsoft.com/office/officeart/2005/8/layout/cycle6"/>
    <dgm:cxn modelId="{5E3F9EE6-11B0-4F8A-9180-52FE263DEFC3}" type="presOf" srcId="{2BA7FD84-259B-46E9-80E0-251723EF602D}" destId="{EC94D09B-1522-433D-A66D-23AF4BAE2C11}" srcOrd="0" destOrd="0" presId="urn:microsoft.com/office/officeart/2005/8/layout/cycle6"/>
    <dgm:cxn modelId="{F2F70FC0-2166-413C-82E6-4EC3971DF576}" type="presOf" srcId="{D480975F-3FD3-43FD-90D7-A7B5021FD276}" destId="{107E299C-2515-489E-9A46-4F0CC276CB66}" srcOrd="0" destOrd="0" presId="urn:microsoft.com/office/officeart/2005/8/layout/cycle6"/>
    <dgm:cxn modelId="{B2AFE9D7-8FA1-4A47-8A35-5EA5F9482A80}" type="presOf" srcId="{CF3C7896-083B-4748-AB9A-474011683A47}" destId="{C93193C4-E763-4D3C-BE10-82D8A8D3F650}" srcOrd="0" destOrd="0" presId="urn:microsoft.com/office/officeart/2005/8/layout/cycle6"/>
    <dgm:cxn modelId="{3674CB92-2CDE-46B4-9B08-50A4BF5E2F0E}" type="presParOf" srcId="{883CCA96-397B-4AFD-B7FB-540D04E0E37A}" destId="{C93193C4-E763-4D3C-BE10-82D8A8D3F650}" srcOrd="0" destOrd="0" presId="urn:microsoft.com/office/officeart/2005/8/layout/cycle6"/>
    <dgm:cxn modelId="{6124111E-4063-4F19-BEA3-A5B7D6A0A090}" type="presParOf" srcId="{883CCA96-397B-4AFD-B7FB-540D04E0E37A}" destId="{BDC6E055-05B3-4755-973A-DC4D399A0E04}" srcOrd="1" destOrd="0" presId="urn:microsoft.com/office/officeart/2005/8/layout/cycle6"/>
    <dgm:cxn modelId="{99ECBEE6-20DE-4A69-9486-6E12467D9C38}" type="presParOf" srcId="{883CCA96-397B-4AFD-B7FB-540D04E0E37A}" destId="{160F78E4-743D-473D-A2CD-5DC92CB695A3}" srcOrd="2" destOrd="0" presId="urn:microsoft.com/office/officeart/2005/8/layout/cycle6"/>
    <dgm:cxn modelId="{CBF5198A-DAE0-43DC-92B4-9AF1A22706A4}" type="presParOf" srcId="{883CCA96-397B-4AFD-B7FB-540D04E0E37A}" destId="{62F23D36-824D-40F4-9C8E-439CA487F019}" srcOrd="3" destOrd="0" presId="urn:microsoft.com/office/officeart/2005/8/layout/cycle6"/>
    <dgm:cxn modelId="{560EDD69-B1EF-47B7-98D0-EA92FE0D36B3}" type="presParOf" srcId="{883CCA96-397B-4AFD-B7FB-540D04E0E37A}" destId="{94EB7B4E-BDC7-4BE2-A85E-4750070E1C6D}" srcOrd="4" destOrd="0" presId="urn:microsoft.com/office/officeart/2005/8/layout/cycle6"/>
    <dgm:cxn modelId="{75718AF8-9768-4340-B473-55B32758239F}" type="presParOf" srcId="{883CCA96-397B-4AFD-B7FB-540D04E0E37A}" destId="{107E299C-2515-489E-9A46-4F0CC276CB66}" srcOrd="5" destOrd="0" presId="urn:microsoft.com/office/officeart/2005/8/layout/cycle6"/>
    <dgm:cxn modelId="{E9594D1C-631A-4E11-8FD5-166B883CE069}" type="presParOf" srcId="{883CCA96-397B-4AFD-B7FB-540D04E0E37A}" destId="{38F4D24B-1138-4A4A-9C9C-0E880950FD61}" srcOrd="6" destOrd="0" presId="urn:microsoft.com/office/officeart/2005/8/layout/cycle6"/>
    <dgm:cxn modelId="{98115804-D2DF-45EF-88C7-C47D856FDDA8}" type="presParOf" srcId="{883CCA96-397B-4AFD-B7FB-540D04E0E37A}" destId="{28F62567-44DC-4E61-BB0E-C16C93AEAFE0}" srcOrd="7" destOrd="0" presId="urn:microsoft.com/office/officeart/2005/8/layout/cycle6"/>
    <dgm:cxn modelId="{FE7FF530-2189-4D88-A028-335CAC2B477A}" type="presParOf" srcId="{883CCA96-397B-4AFD-B7FB-540D04E0E37A}" destId="{EC94D09B-1522-433D-A66D-23AF4BAE2C11}"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68CF50-830C-470E-8D7F-12B454BC5E97}" type="doc">
      <dgm:prSet loTypeId="urn:microsoft.com/office/officeart/2005/8/layout/cycle5" loCatId="cycle" qsTypeId="urn:microsoft.com/office/officeart/2005/8/quickstyle/simple4" qsCatId="simple" csTypeId="urn:microsoft.com/office/officeart/2005/8/colors/accent2_5" csCatId="accent2" phldr="1"/>
      <dgm:spPr/>
      <dgm:t>
        <a:bodyPr/>
        <a:lstStyle/>
        <a:p>
          <a:endParaRPr lang="es-AR"/>
        </a:p>
      </dgm:t>
    </dgm:pt>
    <dgm:pt modelId="{79DF8BBD-DA64-4B35-82AF-5A13385744BD}">
      <dgm:prSet phldrT="[Texto]"/>
      <dgm:spPr/>
      <dgm:t>
        <a:bodyPr/>
        <a:lstStyle/>
        <a:p>
          <a:r>
            <a:rPr lang="es-AR" dirty="0">
              <a:latin typeface="Consolas" pitchFamily="49" charset="0"/>
            </a:rPr>
            <a:t>COMPLEMEN-TARIEDAD</a:t>
          </a:r>
        </a:p>
      </dgm:t>
    </dgm:pt>
    <dgm:pt modelId="{626701AD-E392-4CB5-8B80-3CC6BF0DE73B}" type="parTrans" cxnId="{B3327943-F772-40CF-8626-26DE2499A091}">
      <dgm:prSet/>
      <dgm:spPr/>
      <dgm:t>
        <a:bodyPr/>
        <a:lstStyle/>
        <a:p>
          <a:endParaRPr lang="es-AR"/>
        </a:p>
      </dgm:t>
    </dgm:pt>
    <dgm:pt modelId="{057FE8EE-D073-4E8C-9371-E9992C60F8B7}" type="sibTrans" cxnId="{B3327943-F772-40CF-8626-26DE2499A091}">
      <dgm:prSet/>
      <dgm:spPr/>
      <dgm:t>
        <a:bodyPr/>
        <a:lstStyle/>
        <a:p>
          <a:endParaRPr lang="es-AR" sz="1400"/>
        </a:p>
      </dgm:t>
    </dgm:pt>
    <dgm:pt modelId="{0769D249-98AE-4F01-8108-E110EA72DFA3}">
      <dgm:prSet phldrT="[Texto]"/>
      <dgm:spPr/>
      <dgm:t>
        <a:bodyPr/>
        <a:lstStyle/>
        <a:p>
          <a:r>
            <a:rPr lang="es-AR" dirty="0">
              <a:latin typeface="Consolas" pitchFamily="49" charset="0"/>
            </a:rPr>
            <a:t>COMUNICACIÓN</a:t>
          </a:r>
        </a:p>
      </dgm:t>
    </dgm:pt>
    <dgm:pt modelId="{C29F8F78-C18A-460D-9B4A-551A31C92F4C}" type="parTrans" cxnId="{D1D94D5E-7873-472F-A4CB-021F9EA11AF6}">
      <dgm:prSet/>
      <dgm:spPr/>
      <dgm:t>
        <a:bodyPr/>
        <a:lstStyle/>
        <a:p>
          <a:endParaRPr lang="es-AR"/>
        </a:p>
      </dgm:t>
    </dgm:pt>
    <dgm:pt modelId="{32B33406-7573-4509-8D07-E673F5B0C62D}" type="sibTrans" cxnId="{D1D94D5E-7873-472F-A4CB-021F9EA11AF6}">
      <dgm:prSet/>
      <dgm:spPr/>
      <dgm:t>
        <a:bodyPr/>
        <a:lstStyle/>
        <a:p>
          <a:endParaRPr lang="es-AR"/>
        </a:p>
      </dgm:t>
    </dgm:pt>
    <dgm:pt modelId="{BB7D0BEA-915E-47A9-BEDB-A20B2604E9ED}">
      <dgm:prSet phldrT="[Texto]"/>
      <dgm:spPr/>
      <dgm:t>
        <a:bodyPr/>
        <a:lstStyle/>
        <a:p>
          <a:r>
            <a:rPr lang="es-AR" dirty="0">
              <a:latin typeface="Consolas" pitchFamily="49" charset="0"/>
            </a:rPr>
            <a:t>CONFIANZA</a:t>
          </a:r>
        </a:p>
      </dgm:t>
    </dgm:pt>
    <dgm:pt modelId="{1E7CB46C-738B-414E-B943-4E81EF3E6F26}" type="parTrans" cxnId="{18AE9F9F-6EC6-45AF-8CC0-F789A0B675FF}">
      <dgm:prSet/>
      <dgm:spPr/>
      <dgm:t>
        <a:bodyPr/>
        <a:lstStyle/>
        <a:p>
          <a:endParaRPr lang="es-AR"/>
        </a:p>
      </dgm:t>
    </dgm:pt>
    <dgm:pt modelId="{6C6F037E-3183-4935-8770-7DFB2C7C21A9}" type="sibTrans" cxnId="{18AE9F9F-6EC6-45AF-8CC0-F789A0B675FF}">
      <dgm:prSet/>
      <dgm:spPr/>
      <dgm:t>
        <a:bodyPr/>
        <a:lstStyle/>
        <a:p>
          <a:endParaRPr lang="es-AR"/>
        </a:p>
      </dgm:t>
    </dgm:pt>
    <dgm:pt modelId="{44C91E90-2C45-4754-AFA8-B3C83E284DC6}">
      <dgm:prSet phldrT="[Texto]"/>
      <dgm:spPr/>
      <dgm:t>
        <a:bodyPr/>
        <a:lstStyle/>
        <a:p>
          <a:r>
            <a:rPr lang="es-AR" dirty="0">
              <a:latin typeface="Consolas" pitchFamily="49" charset="0"/>
            </a:rPr>
            <a:t>COMPROMISO</a:t>
          </a:r>
        </a:p>
      </dgm:t>
    </dgm:pt>
    <dgm:pt modelId="{1F4370D5-7CE6-41BC-9239-F7930A0525E1}" type="parTrans" cxnId="{8E8C7E09-5038-4E16-9D1C-63B0910B7F29}">
      <dgm:prSet/>
      <dgm:spPr/>
      <dgm:t>
        <a:bodyPr/>
        <a:lstStyle/>
        <a:p>
          <a:endParaRPr lang="es-AR"/>
        </a:p>
      </dgm:t>
    </dgm:pt>
    <dgm:pt modelId="{3CEB2129-E5C2-4397-ACCC-65092719C5C8}" type="sibTrans" cxnId="{8E8C7E09-5038-4E16-9D1C-63B0910B7F29}">
      <dgm:prSet/>
      <dgm:spPr/>
      <dgm:t>
        <a:bodyPr/>
        <a:lstStyle/>
        <a:p>
          <a:endParaRPr lang="es-AR"/>
        </a:p>
      </dgm:t>
    </dgm:pt>
    <dgm:pt modelId="{1683AC41-4B4F-4AE2-B588-3FBE62EA028D}">
      <dgm:prSet phldrT="[Texto]"/>
      <dgm:spPr/>
      <dgm:t>
        <a:bodyPr/>
        <a:lstStyle/>
        <a:p>
          <a:r>
            <a:rPr lang="es-AR" dirty="0">
              <a:latin typeface="Consolas" pitchFamily="49" charset="0"/>
            </a:rPr>
            <a:t>COORDINACIÓN</a:t>
          </a:r>
        </a:p>
      </dgm:t>
    </dgm:pt>
    <dgm:pt modelId="{EB53A39D-C0DA-4665-A89A-381B5BB8B6C0}" type="parTrans" cxnId="{E0D821F0-6A90-4552-A63E-31A97FA28181}">
      <dgm:prSet/>
      <dgm:spPr/>
      <dgm:t>
        <a:bodyPr/>
        <a:lstStyle/>
        <a:p>
          <a:endParaRPr lang="es-AR"/>
        </a:p>
      </dgm:t>
    </dgm:pt>
    <dgm:pt modelId="{10A3E8B5-9DDD-4A18-8600-23F4ED4B778E}" type="sibTrans" cxnId="{E0D821F0-6A90-4552-A63E-31A97FA28181}">
      <dgm:prSet/>
      <dgm:spPr/>
      <dgm:t>
        <a:bodyPr/>
        <a:lstStyle/>
        <a:p>
          <a:endParaRPr lang="es-AR"/>
        </a:p>
      </dgm:t>
    </dgm:pt>
    <dgm:pt modelId="{5CD20C2E-2BC9-47C1-96E4-A59D5032C6B9}" type="pres">
      <dgm:prSet presAssocID="{3B68CF50-830C-470E-8D7F-12B454BC5E97}" presName="cycle" presStyleCnt="0">
        <dgm:presLayoutVars>
          <dgm:dir/>
          <dgm:resizeHandles val="exact"/>
        </dgm:presLayoutVars>
      </dgm:prSet>
      <dgm:spPr/>
      <dgm:t>
        <a:bodyPr/>
        <a:lstStyle/>
        <a:p>
          <a:endParaRPr lang="es-PE"/>
        </a:p>
      </dgm:t>
    </dgm:pt>
    <dgm:pt modelId="{63CD4CB8-5333-4ED7-9E2C-B41BB309523E}" type="pres">
      <dgm:prSet presAssocID="{79DF8BBD-DA64-4B35-82AF-5A13385744BD}" presName="node" presStyleLbl="node1" presStyleIdx="0" presStyleCnt="5" custRadScaleRad="77433" custRadScaleInc="9987">
        <dgm:presLayoutVars>
          <dgm:bulletEnabled val="1"/>
        </dgm:presLayoutVars>
      </dgm:prSet>
      <dgm:spPr/>
      <dgm:t>
        <a:bodyPr/>
        <a:lstStyle/>
        <a:p>
          <a:endParaRPr lang="es-PE"/>
        </a:p>
      </dgm:t>
    </dgm:pt>
    <dgm:pt modelId="{A36674C1-56AF-4444-A660-DA643D26514E}" type="pres">
      <dgm:prSet presAssocID="{79DF8BBD-DA64-4B35-82AF-5A13385744BD}" presName="spNode" presStyleCnt="0"/>
      <dgm:spPr/>
    </dgm:pt>
    <dgm:pt modelId="{31FB82D3-5473-48B6-B4D2-4CA580EF9128}" type="pres">
      <dgm:prSet presAssocID="{057FE8EE-D073-4E8C-9371-E9992C60F8B7}" presName="sibTrans" presStyleLbl="sibTrans1D1" presStyleIdx="0" presStyleCnt="5"/>
      <dgm:spPr/>
      <dgm:t>
        <a:bodyPr/>
        <a:lstStyle/>
        <a:p>
          <a:endParaRPr lang="es-PE"/>
        </a:p>
      </dgm:t>
    </dgm:pt>
    <dgm:pt modelId="{15DE8AE0-9C5B-4E23-8AD8-EA67D8DFE50D}" type="pres">
      <dgm:prSet presAssocID="{0769D249-98AE-4F01-8108-E110EA72DFA3}" presName="node" presStyleLbl="node1" presStyleIdx="1" presStyleCnt="5" custRadScaleRad="94709" custRadScaleInc="45078">
        <dgm:presLayoutVars>
          <dgm:bulletEnabled val="1"/>
        </dgm:presLayoutVars>
      </dgm:prSet>
      <dgm:spPr/>
      <dgm:t>
        <a:bodyPr/>
        <a:lstStyle/>
        <a:p>
          <a:endParaRPr lang="es-PE"/>
        </a:p>
      </dgm:t>
    </dgm:pt>
    <dgm:pt modelId="{7AD91111-A1F8-493D-810E-D6ACD7539C3F}" type="pres">
      <dgm:prSet presAssocID="{0769D249-98AE-4F01-8108-E110EA72DFA3}" presName="spNode" presStyleCnt="0"/>
      <dgm:spPr/>
    </dgm:pt>
    <dgm:pt modelId="{6F8C1269-9E44-4C06-A4F5-6CD1A9206F74}" type="pres">
      <dgm:prSet presAssocID="{32B33406-7573-4509-8D07-E673F5B0C62D}" presName="sibTrans" presStyleLbl="sibTrans1D1" presStyleIdx="1" presStyleCnt="5"/>
      <dgm:spPr/>
      <dgm:t>
        <a:bodyPr/>
        <a:lstStyle/>
        <a:p>
          <a:endParaRPr lang="es-PE"/>
        </a:p>
      </dgm:t>
    </dgm:pt>
    <dgm:pt modelId="{30125C8A-16C1-411B-8182-2EA286EF5840}" type="pres">
      <dgm:prSet presAssocID="{BB7D0BEA-915E-47A9-BEDB-A20B2604E9ED}" presName="node" presStyleLbl="node1" presStyleIdx="2" presStyleCnt="5" custRadScaleRad="104468" custRadScaleInc="-29283">
        <dgm:presLayoutVars>
          <dgm:bulletEnabled val="1"/>
        </dgm:presLayoutVars>
      </dgm:prSet>
      <dgm:spPr/>
      <dgm:t>
        <a:bodyPr/>
        <a:lstStyle/>
        <a:p>
          <a:endParaRPr lang="es-PE"/>
        </a:p>
      </dgm:t>
    </dgm:pt>
    <dgm:pt modelId="{BB8B8CBC-8E85-433A-8620-C92D4F3E25D2}" type="pres">
      <dgm:prSet presAssocID="{BB7D0BEA-915E-47A9-BEDB-A20B2604E9ED}" presName="spNode" presStyleCnt="0"/>
      <dgm:spPr/>
    </dgm:pt>
    <dgm:pt modelId="{C6CAE21E-FBE8-4863-A235-C68FD9E8EA0E}" type="pres">
      <dgm:prSet presAssocID="{6C6F037E-3183-4935-8770-7DFB2C7C21A9}" presName="sibTrans" presStyleLbl="sibTrans1D1" presStyleIdx="2" presStyleCnt="5"/>
      <dgm:spPr/>
      <dgm:t>
        <a:bodyPr/>
        <a:lstStyle/>
        <a:p>
          <a:endParaRPr lang="es-PE"/>
        </a:p>
      </dgm:t>
    </dgm:pt>
    <dgm:pt modelId="{256314C0-846C-4D73-86F9-0421D07FC33A}" type="pres">
      <dgm:prSet presAssocID="{44C91E90-2C45-4754-AFA8-B3C83E284DC6}" presName="node" presStyleLbl="node1" presStyleIdx="3" presStyleCnt="5" custRadScaleRad="97813" custRadScaleInc="-22797">
        <dgm:presLayoutVars>
          <dgm:bulletEnabled val="1"/>
        </dgm:presLayoutVars>
      </dgm:prSet>
      <dgm:spPr/>
      <dgm:t>
        <a:bodyPr/>
        <a:lstStyle/>
        <a:p>
          <a:endParaRPr lang="es-PE"/>
        </a:p>
      </dgm:t>
    </dgm:pt>
    <dgm:pt modelId="{5043CF2A-B63A-4AF7-96A9-B16E0D860180}" type="pres">
      <dgm:prSet presAssocID="{44C91E90-2C45-4754-AFA8-B3C83E284DC6}" presName="spNode" presStyleCnt="0"/>
      <dgm:spPr/>
    </dgm:pt>
    <dgm:pt modelId="{B52EC7E7-9240-4469-B7EA-77AA7E7CADBB}" type="pres">
      <dgm:prSet presAssocID="{3CEB2129-E5C2-4397-ACCC-65092719C5C8}" presName="sibTrans" presStyleLbl="sibTrans1D1" presStyleIdx="3" presStyleCnt="5"/>
      <dgm:spPr/>
      <dgm:t>
        <a:bodyPr/>
        <a:lstStyle/>
        <a:p>
          <a:endParaRPr lang="es-PE"/>
        </a:p>
      </dgm:t>
    </dgm:pt>
    <dgm:pt modelId="{2F6278CB-5FCB-4D80-A814-8F4C848D6703}" type="pres">
      <dgm:prSet presAssocID="{1683AC41-4B4F-4AE2-B588-3FBE62EA028D}" presName="node" presStyleLbl="node1" presStyleIdx="4" presStyleCnt="5" custRadScaleRad="87984" custRadScaleInc="-49666">
        <dgm:presLayoutVars>
          <dgm:bulletEnabled val="1"/>
        </dgm:presLayoutVars>
      </dgm:prSet>
      <dgm:spPr/>
      <dgm:t>
        <a:bodyPr/>
        <a:lstStyle/>
        <a:p>
          <a:endParaRPr lang="es-PE"/>
        </a:p>
      </dgm:t>
    </dgm:pt>
    <dgm:pt modelId="{18679359-F271-4E79-8C93-59536A008363}" type="pres">
      <dgm:prSet presAssocID="{1683AC41-4B4F-4AE2-B588-3FBE62EA028D}" presName="spNode" presStyleCnt="0"/>
      <dgm:spPr/>
    </dgm:pt>
    <dgm:pt modelId="{6E689866-1937-45AF-A37E-80F37D765EEA}" type="pres">
      <dgm:prSet presAssocID="{10A3E8B5-9DDD-4A18-8600-23F4ED4B778E}" presName="sibTrans" presStyleLbl="sibTrans1D1" presStyleIdx="4" presStyleCnt="5"/>
      <dgm:spPr/>
      <dgm:t>
        <a:bodyPr/>
        <a:lstStyle/>
        <a:p>
          <a:endParaRPr lang="es-PE"/>
        </a:p>
      </dgm:t>
    </dgm:pt>
  </dgm:ptLst>
  <dgm:cxnLst>
    <dgm:cxn modelId="{18AE9F9F-6EC6-45AF-8CC0-F789A0B675FF}" srcId="{3B68CF50-830C-470E-8D7F-12B454BC5E97}" destId="{BB7D0BEA-915E-47A9-BEDB-A20B2604E9ED}" srcOrd="2" destOrd="0" parTransId="{1E7CB46C-738B-414E-B943-4E81EF3E6F26}" sibTransId="{6C6F037E-3183-4935-8770-7DFB2C7C21A9}"/>
    <dgm:cxn modelId="{25DFCA47-1CE7-48B9-BCCA-E50C857D97D6}" type="presOf" srcId="{32B33406-7573-4509-8D07-E673F5B0C62D}" destId="{6F8C1269-9E44-4C06-A4F5-6CD1A9206F74}" srcOrd="0" destOrd="0" presId="urn:microsoft.com/office/officeart/2005/8/layout/cycle5"/>
    <dgm:cxn modelId="{2AD957A8-153C-4F03-A743-EC93E5417A5A}" type="presOf" srcId="{6C6F037E-3183-4935-8770-7DFB2C7C21A9}" destId="{C6CAE21E-FBE8-4863-A235-C68FD9E8EA0E}" srcOrd="0" destOrd="0" presId="urn:microsoft.com/office/officeart/2005/8/layout/cycle5"/>
    <dgm:cxn modelId="{96B49A19-23D2-47E5-9F28-A86B0CE0409B}" type="presOf" srcId="{3CEB2129-E5C2-4397-ACCC-65092719C5C8}" destId="{B52EC7E7-9240-4469-B7EA-77AA7E7CADBB}" srcOrd="0" destOrd="0" presId="urn:microsoft.com/office/officeart/2005/8/layout/cycle5"/>
    <dgm:cxn modelId="{B3327943-F772-40CF-8626-26DE2499A091}" srcId="{3B68CF50-830C-470E-8D7F-12B454BC5E97}" destId="{79DF8BBD-DA64-4B35-82AF-5A13385744BD}" srcOrd="0" destOrd="0" parTransId="{626701AD-E392-4CB5-8B80-3CC6BF0DE73B}" sibTransId="{057FE8EE-D073-4E8C-9371-E9992C60F8B7}"/>
    <dgm:cxn modelId="{EE361CAA-E321-419C-8018-541E9726AD18}" type="presOf" srcId="{057FE8EE-D073-4E8C-9371-E9992C60F8B7}" destId="{31FB82D3-5473-48B6-B4D2-4CA580EF9128}" srcOrd="0" destOrd="0" presId="urn:microsoft.com/office/officeart/2005/8/layout/cycle5"/>
    <dgm:cxn modelId="{E0D821F0-6A90-4552-A63E-31A97FA28181}" srcId="{3B68CF50-830C-470E-8D7F-12B454BC5E97}" destId="{1683AC41-4B4F-4AE2-B588-3FBE62EA028D}" srcOrd="4" destOrd="0" parTransId="{EB53A39D-C0DA-4665-A89A-381B5BB8B6C0}" sibTransId="{10A3E8B5-9DDD-4A18-8600-23F4ED4B778E}"/>
    <dgm:cxn modelId="{4A331F85-C22A-4900-97A5-5ECB88C17944}" type="presOf" srcId="{79DF8BBD-DA64-4B35-82AF-5A13385744BD}" destId="{63CD4CB8-5333-4ED7-9E2C-B41BB309523E}" srcOrd="0" destOrd="0" presId="urn:microsoft.com/office/officeart/2005/8/layout/cycle5"/>
    <dgm:cxn modelId="{74957478-67D5-4A8D-BF75-463566F18B7A}" type="presOf" srcId="{3B68CF50-830C-470E-8D7F-12B454BC5E97}" destId="{5CD20C2E-2BC9-47C1-96E4-A59D5032C6B9}" srcOrd="0" destOrd="0" presId="urn:microsoft.com/office/officeart/2005/8/layout/cycle5"/>
    <dgm:cxn modelId="{1AEEF44B-644B-4221-B2C2-27A13724432D}" type="presOf" srcId="{44C91E90-2C45-4754-AFA8-B3C83E284DC6}" destId="{256314C0-846C-4D73-86F9-0421D07FC33A}" srcOrd="0" destOrd="0" presId="urn:microsoft.com/office/officeart/2005/8/layout/cycle5"/>
    <dgm:cxn modelId="{2C5F313A-79FF-41B4-90C9-7E2C5668F57F}" type="presOf" srcId="{0769D249-98AE-4F01-8108-E110EA72DFA3}" destId="{15DE8AE0-9C5B-4E23-8AD8-EA67D8DFE50D}" srcOrd="0" destOrd="0" presId="urn:microsoft.com/office/officeart/2005/8/layout/cycle5"/>
    <dgm:cxn modelId="{AAFFD2EA-A69F-4332-9E94-98713F486D58}" type="presOf" srcId="{BB7D0BEA-915E-47A9-BEDB-A20B2604E9ED}" destId="{30125C8A-16C1-411B-8182-2EA286EF5840}" srcOrd="0" destOrd="0" presId="urn:microsoft.com/office/officeart/2005/8/layout/cycle5"/>
    <dgm:cxn modelId="{A7F47B27-66C0-469D-A6C6-29B4EB5B8A62}" type="presOf" srcId="{1683AC41-4B4F-4AE2-B588-3FBE62EA028D}" destId="{2F6278CB-5FCB-4D80-A814-8F4C848D6703}" srcOrd="0" destOrd="0" presId="urn:microsoft.com/office/officeart/2005/8/layout/cycle5"/>
    <dgm:cxn modelId="{D1D94D5E-7873-472F-A4CB-021F9EA11AF6}" srcId="{3B68CF50-830C-470E-8D7F-12B454BC5E97}" destId="{0769D249-98AE-4F01-8108-E110EA72DFA3}" srcOrd="1" destOrd="0" parTransId="{C29F8F78-C18A-460D-9B4A-551A31C92F4C}" sibTransId="{32B33406-7573-4509-8D07-E673F5B0C62D}"/>
    <dgm:cxn modelId="{8E8C7E09-5038-4E16-9D1C-63B0910B7F29}" srcId="{3B68CF50-830C-470E-8D7F-12B454BC5E97}" destId="{44C91E90-2C45-4754-AFA8-B3C83E284DC6}" srcOrd="3" destOrd="0" parTransId="{1F4370D5-7CE6-41BC-9239-F7930A0525E1}" sibTransId="{3CEB2129-E5C2-4397-ACCC-65092719C5C8}"/>
    <dgm:cxn modelId="{5E32CA8A-E8A7-496E-A71F-86363627DEB9}" type="presOf" srcId="{10A3E8B5-9DDD-4A18-8600-23F4ED4B778E}" destId="{6E689866-1937-45AF-A37E-80F37D765EEA}" srcOrd="0" destOrd="0" presId="urn:microsoft.com/office/officeart/2005/8/layout/cycle5"/>
    <dgm:cxn modelId="{D9790B27-D4FA-40D9-B0BA-858B4DC30C8C}" type="presParOf" srcId="{5CD20C2E-2BC9-47C1-96E4-A59D5032C6B9}" destId="{63CD4CB8-5333-4ED7-9E2C-B41BB309523E}" srcOrd="0" destOrd="0" presId="urn:microsoft.com/office/officeart/2005/8/layout/cycle5"/>
    <dgm:cxn modelId="{904FEDE0-A792-41EE-A0E7-4AF56ED6AF7C}" type="presParOf" srcId="{5CD20C2E-2BC9-47C1-96E4-A59D5032C6B9}" destId="{A36674C1-56AF-4444-A660-DA643D26514E}" srcOrd="1" destOrd="0" presId="urn:microsoft.com/office/officeart/2005/8/layout/cycle5"/>
    <dgm:cxn modelId="{387BFDA1-303E-420B-9763-C4054162B3E7}" type="presParOf" srcId="{5CD20C2E-2BC9-47C1-96E4-A59D5032C6B9}" destId="{31FB82D3-5473-48B6-B4D2-4CA580EF9128}" srcOrd="2" destOrd="0" presId="urn:microsoft.com/office/officeart/2005/8/layout/cycle5"/>
    <dgm:cxn modelId="{D35A54E6-7A2D-48F7-A297-40ED0DBBBFA8}" type="presParOf" srcId="{5CD20C2E-2BC9-47C1-96E4-A59D5032C6B9}" destId="{15DE8AE0-9C5B-4E23-8AD8-EA67D8DFE50D}" srcOrd="3" destOrd="0" presId="urn:microsoft.com/office/officeart/2005/8/layout/cycle5"/>
    <dgm:cxn modelId="{20A73D4D-CCBF-44F5-B98B-DBCD3AC5B20B}" type="presParOf" srcId="{5CD20C2E-2BC9-47C1-96E4-A59D5032C6B9}" destId="{7AD91111-A1F8-493D-810E-D6ACD7539C3F}" srcOrd="4" destOrd="0" presId="urn:microsoft.com/office/officeart/2005/8/layout/cycle5"/>
    <dgm:cxn modelId="{EC2DA2C5-87C5-451F-93A0-9367ED3C6A86}" type="presParOf" srcId="{5CD20C2E-2BC9-47C1-96E4-A59D5032C6B9}" destId="{6F8C1269-9E44-4C06-A4F5-6CD1A9206F74}" srcOrd="5" destOrd="0" presId="urn:microsoft.com/office/officeart/2005/8/layout/cycle5"/>
    <dgm:cxn modelId="{DF945708-FE5A-488B-B4F8-C930B6334093}" type="presParOf" srcId="{5CD20C2E-2BC9-47C1-96E4-A59D5032C6B9}" destId="{30125C8A-16C1-411B-8182-2EA286EF5840}" srcOrd="6" destOrd="0" presId="urn:microsoft.com/office/officeart/2005/8/layout/cycle5"/>
    <dgm:cxn modelId="{36431793-6B6B-494F-854D-A26C5C063CE6}" type="presParOf" srcId="{5CD20C2E-2BC9-47C1-96E4-A59D5032C6B9}" destId="{BB8B8CBC-8E85-433A-8620-C92D4F3E25D2}" srcOrd="7" destOrd="0" presId="urn:microsoft.com/office/officeart/2005/8/layout/cycle5"/>
    <dgm:cxn modelId="{ED581C67-C98E-41FC-9C72-F371CA08BB77}" type="presParOf" srcId="{5CD20C2E-2BC9-47C1-96E4-A59D5032C6B9}" destId="{C6CAE21E-FBE8-4863-A235-C68FD9E8EA0E}" srcOrd="8" destOrd="0" presId="urn:microsoft.com/office/officeart/2005/8/layout/cycle5"/>
    <dgm:cxn modelId="{7320C19F-06F7-42AD-B894-87E3D4CA8827}" type="presParOf" srcId="{5CD20C2E-2BC9-47C1-96E4-A59D5032C6B9}" destId="{256314C0-846C-4D73-86F9-0421D07FC33A}" srcOrd="9" destOrd="0" presId="urn:microsoft.com/office/officeart/2005/8/layout/cycle5"/>
    <dgm:cxn modelId="{C36A67DA-280A-4BC9-B71E-2E9A07979FF9}" type="presParOf" srcId="{5CD20C2E-2BC9-47C1-96E4-A59D5032C6B9}" destId="{5043CF2A-B63A-4AF7-96A9-B16E0D860180}" srcOrd="10" destOrd="0" presId="urn:microsoft.com/office/officeart/2005/8/layout/cycle5"/>
    <dgm:cxn modelId="{E0DD7AC4-605D-484A-939C-363213F75FC0}" type="presParOf" srcId="{5CD20C2E-2BC9-47C1-96E4-A59D5032C6B9}" destId="{B52EC7E7-9240-4469-B7EA-77AA7E7CADBB}" srcOrd="11" destOrd="0" presId="urn:microsoft.com/office/officeart/2005/8/layout/cycle5"/>
    <dgm:cxn modelId="{82EB88D6-EC09-4BF3-8877-133C79EF8BA5}" type="presParOf" srcId="{5CD20C2E-2BC9-47C1-96E4-A59D5032C6B9}" destId="{2F6278CB-5FCB-4D80-A814-8F4C848D6703}" srcOrd="12" destOrd="0" presId="urn:microsoft.com/office/officeart/2005/8/layout/cycle5"/>
    <dgm:cxn modelId="{6877111D-CE7C-459D-8567-B1DA4B008C29}" type="presParOf" srcId="{5CD20C2E-2BC9-47C1-96E4-A59D5032C6B9}" destId="{18679359-F271-4E79-8C93-59536A008363}" srcOrd="13" destOrd="0" presId="urn:microsoft.com/office/officeart/2005/8/layout/cycle5"/>
    <dgm:cxn modelId="{1335D98C-561B-4BD4-B26C-6F32E0FD483F}" type="presParOf" srcId="{5CD20C2E-2BC9-47C1-96E4-A59D5032C6B9}" destId="{6E689866-1937-45AF-A37E-80F37D765EEA}"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A830-E625-412F-8D84-3669D304C428}">
      <dsp:nvSpPr>
        <dsp:cNvPr id="0" name=""/>
        <dsp:cNvSpPr/>
      </dsp:nvSpPr>
      <dsp:spPr>
        <a:xfrm>
          <a:off x="0" y="590767"/>
          <a:ext cx="2664295" cy="678600"/>
        </a:xfrm>
        <a:prstGeom prst="roundRect">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_tradnl" sz="2900" kern="1200" dirty="0"/>
            <a:t>Conocimiento</a:t>
          </a:r>
          <a:endParaRPr lang="es-PE" sz="2900" kern="1200" dirty="0"/>
        </a:p>
      </dsp:txBody>
      <dsp:txXfrm>
        <a:off x="33127" y="623894"/>
        <a:ext cx="2598041" cy="612346"/>
      </dsp:txXfrm>
    </dsp:sp>
    <dsp:sp modelId="{CF607E21-E53E-41E8-85BE-FF17471F8902}">
      <dsp:nvSpPr>
        <dsp:cNvPr id="0" name=""/>
        <dsp:cNvSpPr/>
      </dsp:nvSpPr>
      <dsp:spPr>
        <a:xfrm>
          <a:off x="0" y="1352887"/>
          <a:ext cx="2664295" cy="678600"/>
        </a:xfrm>
        <a:prstGeom prst="roundRect">
          <a:avLst/>
        </a:prstGeom>
        <a:gradFill rotWithShape="0">
          <a:gsLst>
            <a:gs pos="0">
              <a:schemeClr val="accent3">
                <a:hueOff val="5812304"/>
                <a:satOff val="-18573"/>
                <a:lumOff val="-4706"/>
                <a:alphaOff val="0"/>
                <a:tint val="60000"/>
                <a:satMod val="160000"/>
              </a:schemeClr>
            </a:gs>
            <a:gs pos="46000">
              <a:schemeClr val="accent3">
                <a:hueOff val="5812304"/>
                <a:satOff val="-18573"/>
                <a:lumOff val="-4706"/>
                <a:alphaOff val="0"/>
                <a:tint val="86000"/>
                <a:satMod val="160000"/>
              </a:schemeClr>
            </a:gs>
            <a:gs pos="100000">
              <a:schemeClr val="accent3">
                <a:hueOff val="5812304"/>
                <a:satOff val="-18573"/>
                <a:lumOff val="-470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5812304"/>
              <a:satOff val="-18573"/>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PE" sz="2900" kern="1200" dirty="0"/>
            <a:t>Habilidades</a:t>
          </a:r>
        </a:p>
      </dsp:txBody>
      <dsp:txXfrm>
        <a:off x="33127" y="1386014"/>
        <a:ext cx="2598041" cy="612346"/>
      </dsp:txXfrm>
    </dsp:sp>
    <dsp:sp modelId="{5A1979EA-2EF8-498F-A087-83885EC9F99A}">
      <dsp:nvSpPr>
        <dsp:cNvPr id="0" name=""/>
        <dsp:cNvSpPr/>
      </dsp:nvSpPr>
      <dsp:spPr>
        <a:xfrm>
          <a:off x="0" y="2115008"/>
          <a:ext cx="2664295" cy="678600"/>
        </a:xfrm>
        <a:prstGeom prst="roundRect">
          <a:avLst/>
        </a:prstGeom>
        <a:gradFill rotWithShape="0">
          <a:gsLst>
            <a:gs pos="0">
              <a:schemeClr val="accent3">
                <a:hueOff val="11624607"/>
                <a:satOff val="-37145"/>
                <a:lumOff val="-9412"/>
                <a:alphaOff val="0"/>
                <a:tint val="60000"/>
                <a:satMod val="160000"/>
              </a:schemeClr>
            </a:gs>
            <a:gs pos="46000">
              <a:schemeClr val="accent3">
                <a:hueOff val="11624607"/>
                <a:satOff val="-37145"/>
                <a:lumOff val="-9412"/>
                <a:alphaOff val="0"/>
                <a:tint val="86000"/>
                <a:satMod val="160000"/>
              </a:schemeClr>
            </a:gs>
            <a:gs pos="100000">
              <a:schemeClr val="accent3">
                <a:hueOff val="11624607"/>
                <a:satOff val="-37145"/>
                <a:lumOff val="-941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1624607"/>
              <a:satOff val="-37145"/>
              <a:lumOff val="-941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PE" sz="2900" kern="1200" dirty="0"/>
            <a:t>Actitudes</a:t>
          </a:r>
        </a:p>
      </dsp:txBody>
      <dsp:txXfrm>
        <a:off x="33127" y="2148135"/>
        <a:ext cx="2598041" cy="6123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021B7-AE65-4823-BFFC-233A2FA4CFB1}">
      <dsp:nvSpPr>
        <dsp:cNvPr id="0" name=""/>
        <dsp:cNvSpPr/>
      </dsp:nvSpPr>
      <dsp:spPr>
        <a:xfrm>
          <a:off x="0" y="4082637"/>
          <a:ext cx="4474840" cy="1419075"/>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7297" tIns="708152" rIns="347297" bIns="241808" numCol="1" spcCol="1270" anchor="t" anchorCtr="0">
          <a:noAutofit/>
        </a:bodyPr>
        <a:lstStyle/>
        <a:p>
          <a:pPr marL="285750" lvl="1" indent="-285750" algn="l" defTabSz="1511300">
            <a:lnSpc>
              <a:spcPct val="90000"/>
            </a:lnSpc>
            <a:spcBef>
              <a:spcPct val="0"/>
            </a:spcBef>
            <a:spcAft>
              <a:spcPct val="15000"/>
            </a:spcAft>
            <a:buChar char="••"/>
          </a:pPr>
          <a:r>
            <a:rPr lang="en-GB" sz="3400" b="1" kern="1200">
              <a:ln w="11430"/>
              <a:effectLst>
                <a:outerShdw blurRad="50800" dist="39000" dir="5460000" algn="tl">
                  <a:srgbClr val="000000">
                    <a:alpha val="38000"/>
                  </a:srgbClr>
                </a:outerShdw>
              </a:effectLst>
              <a:latin typeface="Arial" pitchFamily="-65" charset="0"/>
              <a:ea typeface="MS Gothic" charset="0"/>
              <a:cs typeface="MS Gothic" charset="0"/>
            </a:rPr>
            <a:t>Rex Murphy </a:t>
          </a:r>
          <a:endParaRPr lang="es-PE" sz="3400" kern="1200" dirty="0"/>
        </a:p>
      </dsp:txBody>
      <dsp:txXfrm>
        <a:off x="0" y="4082637"/>
        <a:ext cx="4474840" cy="1419075"/>
      </dsp:txXfrm>
    </dsp:sp>
    <dsp:sp modelId="{266333DB-54B9-4670-AF20-29AA70095F41}">
      <dsp:nvSpPr>
        <dsp:cNvPr id="0" name=""/>
        <dsp:cNvSpPr/>
      </dsp:nvSpPr>
      <dsp:spPr>
        <a:xfrm>
          <a:off x="223523" y="3762"/>
          <a:ext cx="3129329" cy="458071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397" tIns="0" rIns="118397" bIns="0" numCol="1" spcCol="1270" anchor="ctr" anchorCtr="0">
          <a:noAutofit/>
        </a:bodyPr>
        <a:lstStyle/>
        <a:p>
          <a:pPr lvl="0" algn="l" defTabSz="1422400">
            <a:lnSpc>
              <a:spcPct val="90000"/>
            </a:lnSpc>
            <a:spcBef>
              <a:spcPct val="0"/>
            </a:spcBef>
            <a:spcAft>
              <a:spcPct val="35000"/>
            </a:spcAft>
          </a:pP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Donde</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hay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una</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voluntad</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hay un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camino</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donde</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hay un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equipo</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hay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más</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 de un </a:t>
          </a:r>
          <a:r>
            <a:rPr lang="en-GB" sz="3200" b="1" kern="1200" dirty="0" err="1">
              <a:ln w="11430"/>
              <a:effectLst>
                <a:outerShdw blurRad="50800" dist="39000" dir="5460000" algn="tl">
                  <a:srgbClr val="000000">
                    <a:alpha val="38000"/>
                  </a:srgbClr>
                </a:outerShdw>
              </a:effectLst>
              <a:latin typeface="Arial" pitchFamily="-65" charset="0"/>
              <a:ea typeface="MS Gothic" charset="0"/>
              <a:cs typeface="MS Gothic" charset="0"/>
            </a:rPr>
            <a:t>camino</a:t>
          </a:r>
          <a:r>
            <a:rPr lang="en-GB" sz="3200" b="1" kern="1200" dirty="0">
              <a:ln w="11430"/>
              <a:effectLst>
                <a:outerShdw blurRad="50800" dist="39000" dir="5460000" algn="tl">
                  <a:srgbClr val="000000">
                    <a:alpha val="38000"/>
                  </a:srgbClr>
                </a:outerShdw>
              </a:effectLst>
              <a:latin typeface="Arial" pitchFamily="-65" charset="0"/>
              <a:ea typeface="MS Gothic" charset="0"/>
              <a:cs typeface="MS Gothic" charset="0"/>
            </a:rPr>
            <a:t>”</a:t>
          </a:r>
          <a:endParaRPr lang="es-PE" sz="3200" kern="1200" dirty="0"/>
        </a:p>
      </dsp:txBody>
      <dsp:txXfrm>
        <a:off x="376284" y="156523"/>
        <a:ext cx="2823807" cy="427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DD8C1-766F-494E-A09E-79F97FD907CB}">
      <dsp:nvSpPr>
        <dsp:cNvPr id="0" name=""/>
        <dsp:cNvSpPr/>
      </dsp:nvSpPr>
      <dsp:spPr>
        <a:xfrm>
          <a:off x="0" y="318500"/>
          <a:ext cx="4032448" cy="4043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b="1" i="1" kern="1200" dirty="0"/>
            <a:t>Una cantidad pequeña de personas que cumplen condiciones de interdependencia para alcanzar un objetivo común</a:t>
          </a:r>
          <a:endParaRPr lang="es-ES_tradnl" sz="3200" i="1" kern="1200" dirty="0"/>
        </a:p>
      </dsp:txBody>
      <dsp:txXfrm>
        <a:off x="196848" y="515348"/>
        <a:ext cx="3638752" cy="364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11C54-306F-4600-A362-DFBDD356387A}">
      <dsp:nvSpPr>
        <dsp:cNvPr id="0" name=""/>
        <dsp:cNvSpPr/>
      </dsp:nvSpPr>
      <dsp:spPr>
        <a:xfrm>
          <a:off x="442433" y="0"/>
          <a:ext cx="7373619" cy="4608512"/>
        </a:xfrm>
        <a:prstGeom prst="swooshArrow">
          <a:avLst>
            <a:gd name="adj1" fmla="val 25000"/>
            <a:gd name="adj2" fmla="val 25000"/>
          </a:avLst>
        </a:prstGeom>
        <a:solidFill>
          <a:srgbClr val="CCB400">
            <a:tint val="55000"/>
            <a:hueOff val="0"/>
            <a:satOff val="0"/>
            <a:lumOff val="0"/>
            <a:alphaOff val="0"/>
          </a:srgbClr>
        </a:solid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 modelId="{ADD62CE7-2E3D-46B4-91A6-33B349028797}">
      <dsp:nvSpPr>
        <dsp:cNvPr id="0" name=""/>
        <dsp:cNvSpPr/>
      </dsp:nvSpPr>
      <dsp:spPr>
        <a:xfrm>
          <a:off x="1035935" y="3426889"/>
          <a:ext cx="169593" cy="169593"/>
        </a:xfrm>
        <a:prstGeom prst="ellipse">
          <a:avLst/>
        </a:prstGeom>
        <a:gradFill rotWithShape="0">
          <a:gsLst>
            <a:gs pos="0">
              <a:srgbClr val="CCB400">
                <a:shade val="50000"/>
                <a:hueOff val="0"/>
                <a:satOff val="0"/>
                <a:lumOff val="0"/>
                <a:alphaOff val="0"/>
                <a:tint val="60000"/>
                <a:satMod val="160000"/>
              </a:srgbClr>
            </a:gs>
            <a:gs pos="46000">
              <a:srgbClr val="CCB400">
                <a:shade val="50000"/>
                <a:hueOff val="0"/>
                <a:satOff val="0"/>
                <a:lumOff val="0"/>
                <a:alphaOff val="0"/>
                <a:tint val="86000"/>
                <a:satMod val="160000"/>
              </a:srgbClr>
            </a:gs>
            <a:gs pos="100000">
              <a:srgbClr val="CCB400">
                <a:shade val="50000"/>
                <a:hueOff val="0"/>
                <a:satOff val="0"/>
                <a:lumOff val="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378384-2B40-4003-A46F-4F02CF574952}">
      <dsp:nvSpPr>
        <dsp:cNvPr id="0" name=""/>
        <dsp:cNvSpPr/>
      </dsp:nvSpPr>
      <dsp:spPr>
        <a:xfrm>
          <a:off x="1124663" y="3511686"/>
          <a:ext cx="1114293" cy="109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64" tIns="0" rIns="0" bIns="0" numCol="1" spcCol="1270" anchor="t" anchorCtr="0">
          <a:noAutofit/>
        </a:bodyPr>
        <a:lstStyle/>
        <a:p>
          <a:pPr lvl="0" algn="l" defTabSz="711200" rtl="0">
            <a:lnSpc>
              <a:spcPct val="90000"/>
            </a:lnSpc>
            <a:spcBef>
              <a:spcPct val="0"/>
            </a:spcBef>
            <a:spcAft>
              <a:spcPct val="35000"/>
            </a:spcAft>
          </a:pPr>
          <a:r>
            <a:rPr lang="es-ES_tradnl" sz="1600" kern="1200" dirty="0">
              <a:solidFill>
                <a:sysClr val="windowText" lastClr="000000">
                  <a:hueOff val="0"/>
                  <a:satOff val="0"/>
                  <a:lumOff val="0"/>
                  <a:alphaOff val="0"/>
                </a:sysClr>
              </a:solidFill>
              <a:latin typeface="Arial"/>
              <a:ea typeface="+mn-ea"/>
              <a:cs typeface="+mn-cs"/>
            </a:rPr>
            <a:t>“Gusto en conocerlo”</a:t>
          </a:r>
        </a:p>
      </dsp:txBody>
      <dsp:txXfrm>
        <a:off x="1124663" y="3511686"/>
        <a:ext cx="1114293" cy="1096825"/>
      </dsp:txXfrm>
    </dsp:sp>
    <dsp:sp modelId="{586A14C0-3A65-4F7B-B9BE-738716E9416D}">
      <dsp:nvSpPr>
        <dsp:cNvPr id="0" name=""/>
        <dsp:cNvSpPr/>
      </dsp:nvSpPr>
      <dsp:spPr>
        <a:xfrm>
          <a:off x="1953951" y="2544820"/>
          <a:ext cx="265450" cy="265450"/>
        </a:xfrm>
        <a:prstGeom prst="ellipse">
          <a:avLst/>
        </a:prstGeom>
        <a:gradFill rotWithShape="0">
          <a:gsLst>
            <a:gs pos="0">
              <a:srgbClr val="CCB400">
                <a:shade val="50000"/>
                <a:hueOff val="-148789"/>
                <a:satOff val="-21015"/>
                <a:lumOff val="21980"/>
                <a:alphaOff val="0"/>
                <a:tint val="60000"/>
                <a:satMod val="160000"/>
              </a:srgbClr>
            </a:gs>
            <a:gs pos="46000">
              <a:srgbClr val="CCB400">
                <a:shade val="50000"/>
                <a:hueOff val="-148789"/>
                <a:satOff val="-21015"/>
                <a:lumOff val="21980"/>
                <a:alphaOff val="0"/>
                <a:tint val="86000"/>
                <a:satMod val="160000"/>
              </a:srgbClr>
            </a:gs>
            <a:gs pos="100000">
              <a:srgbClr val="CCB400">
                <a:shade val="50000"/>
                <a:hueOff val="-148789"/>
                <a:satOff val="-21015"/>
                <a:lumOff val="2198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ADAE1EB-96DC-4E2A-A82C-17853A2383AB}">
      <dsp:nvSpPr>
        <dsp:cNvPr id="0" name=""/>
        <dsp:cNvSpPr/>
      </dsp:nvSpPr>
      <dsp:spPr>
        <a:xfrm>
          <a:off x="2086676" y="2677545"/>
          <a:ext cx="1224020" cy="193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57" tIns="0" rIns="0" bIns="0" numCol="1" spcCol="1270" anchor="t" anchorCtr="0">
          <a:noAutofit/>
        </a:bodyPr>
        <a:lstStyle/>
        <a:p>
          <a:pPr lvl="0" algn="l" defTabSz="755650" rtl="0">
            <a:lnSpc>
              <a:spcPct val="90000"/>
            </a:lnSpc>
            <a:spcBef>
              <a:spcPct val="0"/>
            </a:spcBef>
            <a:spcAft>
              <a:spcPct val="35000"/>
            </a:spcAft>
          </a:pPr>
          <a:r>
            <a:rPr lang="es-ES_tradnl" sz="1700" kern="1200" dirty="0">
              <a:solidFill>
                <a:sysClr val="windowText" lastClr="000000">
                  <a:hueOff val="0"/>
                  <a:satOff val="0"/>
                  <a:lumOff val="0"/>
                  <a:alphaOff val="0"/>
                </a:sysClr>
              </a:solidFill>
              <a:latin typeface="Arial"/>
              <a:ea typeface="+mn-ea"/>
              <a:cs typeface="+mn-cs"/>
            </a:rPr>
            <a:t>¿Por qué estamos aquí’</a:t>
          </a:r>
        </a:p>
      </dsp:txBody>
      <dsp:txXfrm>
        <a:off x="2086676" y="2677545"/>
        <a:ext cx="1224020" cy="1930966"/>
      </dsp:txXfrm>
    </dsp:sp>
    <dsp:sp modelId="{3CED9D51-BD99-4F34-994D-ACAE552BCB82}">
      <dsp:nvSpPr>
        <dsp:cNvPr id="0" name=""/>
        <dsp:cNvSpPr/>
      </dsp:nvSpPr>
      <dsp:spPr>
        <a:xfrm>
          <a:off x="3133730" y="1841561"/>
          <a:ext cx="353933" cy="353933"/>
        </a:xfrm>
        <a:prstGeom prst="ellipse">
          <a:avLst/>
        </a:prstGeom>
        <a:gradFill rotWithShape="0">
          <a:gsLst>
            <a:gs pos="0">
              <a:srgbClr val="CCB400">
                <a:shade val="50000"/>
                <a:hueOff val="-297578"/>
                <a:satOff val="-42030"/>
                <a:lumOff val="43959"/>
                <a:alphaOff val="0"/>
                <a:tint val="60000"/>
                <a:satMod val="160000"/>
              </a:srgbClr>
            </a:gs>
            <a:gs pos="46000">
              <a:srgbClr val="CCB400">
                <a:shade val="50000"/>
                <a:hueOff val="-297578"/>
                <a:satOff val="-42030"/>
                <a:lumOff val="43959"/>
                <a:alphaOff val="0"/>
                <a:tint val="86000"/>
                <a:satMod val="160000"/>
              </a:srgbClr>
            </a:gs>
            <a:gs pos="100000">
              <a:srgbClr val="CCB400">
                <a:shade val="50000"/>
                <a:hueOff val="-297578"/>
                <a:satOff val="-42030"/>
                <a:lumOff val="43959"/>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4C55C0B-9359-4003-A032-9EC0B754D6E1}">
      <dsp:nvSpPr>
        <dsp:cNvPr id="0" name=""/>
        <dsp:cNvSpPr/>
      </dsp:nvSpPr>
      <dsp:spPr>
        <a:xfrm>
          <a:off x="3310697" y="2018528"/>
          <a:ext cx="1423108" cy="258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42" tIns="0" rIns="0" bIns="0" numCol="1" spcCol="1270" anchor="t" anchorCtr="0">
          <a:noAutofit/>
        </a:bodyPr>
        <a:lstStyle/>
        <a:p>
          <a:pPr lvl="0" algn="l" defTabSz="755650" rtl="0">
            <a:lnSpc>
              <a:spcPct val="90000"/>
            </a:lnSpc>
            <a:spcBef>
              <a:spcPct val="0"/>
            </a:spcBef>
            <a:spcAft>
              <a:spcPct val="35000"/>
            </a:spcAft>
          </a:pPr>
          <a:r>
            <a:rPr lang="es-ES_tradnl" sz="1700" kern="1200" dirty="0">
              <a:solidFill>
                <a:sysClr val="windowText" lastClr="000000">
                  <a:hueOff val="0"/>
                  <a:satOff val="0"/>
                  <a:lumOff val="0"/>
                  <a:alphaOff val="0"/>
                </a:sysClr>
              </a:solidFill>
              <a:latin typeface="Arial"/>
              <a:ea typeface="+mn-ea"/>
              <a:cs typeface="+mn-cs"/>
            </a:rPr>
            <a:t>Lucha por el poder</a:t>
          </a:r>
        </a:p>
      </dsp:txBody>
      <dsp:txXfrm>
        <a:off x="3310697" y="2018528"/>
        <a:ext cx="1423108" cy="2589983"/>
      </dsp:txXfrm>
    </dsp:sp>
    <dsp:sp modelId="{3E372346-E9DE-460A-B138-BAB1EF5110F8}">
      <dsp:nvSpPr>
        <dsp:cNvPr id="0" name=""/>
        <dsp:cNvSpPr/>
      </dsp:nvSpPr>
      <dsp:spPr>
        <a:xfrm>
          <a:off x="4505223" y="1292226"/>
          <a:ext cx="457164" cy="457164"/>
        </a:xfrm>
        <a:prstGeom prst="ellipse">
          <a:avLst/>
        </a:prstGeom>
        <a:gradFill rotWithShape="0">
          <a:gsLst>
            <a:gs pos="0">
              <a:srgbClr val="CCB400">
                <a:shade val="50000"/>
                <a:hueOff val="-297578"/>
                <a:satOff val="-42030"/>
                <a:lumOff val="43959"/>
                <a:alphaOff val="0"/>
                <a:tint val="60000"/>
                <a:satMod val="160000"/>
              </a:srgbClr>
            </a:gs>
            <a:gs pos="46000">
              <a:srgbClr val="CCB400">
                <a:shade val="50000"/>
                <a:hueOff val="-297578"/>
                <a:satOff val="-42030"/>
                <a:lumOff val="43959"/>
                <a:alphaOff val="0"/>
                <a:tint val="86000"/>
                <a:satMod val="160000"/>
              </a:srgbClr>
            </a:gs>
            <a:gs pos="100000">
              <a:srgbClr val="CCB400">
                <a:shade val="50000"/>
                <a:hueOff val="-297578"/>
                <a:satOff val="-42030"/>
                <a:lumOff val="43959"/>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800EE7E-E88A-4FCD-A793-5775A2AB3200}">
      <dsp:nvSpPr>
        <dsp:cNvPr id="0" name=""/>
        <dsp:cNvSpPr/>
      </dsp:nvSpPr>
      <dsp:spPr>
        <a:xfrm>
          <a:off x="4733805" y="1520808"/>
          <a:ext cx="1474723" cy="308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242" tIns="0" rIns="0" bIns="0" numCol="1" spcCol="1270" anchor="t" anchorCtr="0">
          <a:noAutofit/>
        </a:bodyPr>
        <a:lstStyle/>
        <a:p>
          <a:pPr lvl="0" algn="l" defTabSz="755650" rtl="0">
            <a:lnSpc>
              <a:spcPct val="90000"/>
            </a:lnSpc>
            <a:spcBef>
              <a:spcPct val="0"/>
            </a:spcBef>
            <a:spcAft>
              <a:spcPct val="35000"/>
            </a:spcAft>
          </a:pPr>
          <a:r>
            <a:rPr lang="es-ES_tradnl" sz="1700" kern="1200" dirty="0">
              <a:solidFill>
                <a:sysClr val="windowText" lastClr="000000">
                  <a:hueOff val="0"/>
                  <a:satOff val="0"/>
                  <a:lumOff val="0"/>
                  <a:alphaOff val="0"/>
                </a:sysClr>
              </a:solidFill>
              <a:latin typeface="Arial"/>
              <a:ea typeface="+mn-ea"/>
              <a:cs typeface="+mn-cs"/>
            </a:rPr>
            <a:t>Constructiva</a:t>
          </a:r>
        </a:p>
      </dsp:txBody>
      <dsp:txXfrm>
        <a:off x="4733805" y="1520808"/>
        <a:ext cx="1474723" cy="3087703"/>
      </dsp:txXfrm>
    </dsp:sp>
    <dsp:sp modelId="{6429E872-458C-4257-B184-17DC5F3EF26F}">
      <dsp:nvSpPr>
        <dsp:cNvPr id="0" name=""/>
        <dsp:cNvSpPr/>
      </dsp:nvSpPr>
      <dsp:spPr>
        <a:xfrm>
          <a:off x="5917271" y="925389"/>
          <a:ext cx="582515" cy="582515"/>
        </a:xfrm>
        <a:prstGeom prst="ellipse">
          <a:avLst/>
        </a:prstGeom>
        <a:gradFill rotWithShape="0">
          <a:gsLst>
            <a:gs pos="0">
              <a:srgbClr val="CCB400">
                <a:shade val="50000"/>
                <a:hueOff val="-148789"/>
                <a:satOff val="-21015"/>
                <a:lumOff val="21980"/>
                <a:alphaOff val="0"/>
                <a:tint val="60000"/>
                <a:satMod val="160000"/>
              </a:srgbClr>
            </a:gs>
            <a:gs pos="46000">
              <a:srgbClr val="CCB400">
                <a:shade val="50000"/>
                <a:hueOff val="-148789"/>
                <a:satOff val="-21015"/>
                <a:lumOff val="21980"/>
                <a:alphaOff val="0"/>
                <a:tint val="86000"/>
                <a:satMod val="160000"/>
              </a:srgbClr>
            </a:gs>
            <a:gs pos="100000">
              <a:srgbClr val="CCB400">
                <a:shade val="50000"/>
                <a:hueOff val="-148789"/>
                <a:satOff val="-21015"/>
                <a:lumOff val="21980"/>
                <a:alphaOff val="0"/>
                <a:shade val="40000"/>
                <a:satMod val="160000"/>
              </a:srgb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0634239-8460-4378-9841-9065767550C9}">
      <dsp:nvSpPr>
        <dsp:cNvPr id="0" name=""/>
        <dsp:cNvSpPr/>
      </dsp:nvSpPr>
      <dsp:spPr>
        <a:xfrm>
          <a:off x="6208529" y="1216647"/>
          <a:ext cx="1474723" cy="33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63" tIns="0" rIns="0" bIns="0" numCol="1" spcCol="1270" anchor="t" anchorCtr="0">
          <a:noAutofit/>
        </a:bodyPr>
        <a:lstStyle/>
        <a:p>
          <a:pPr lvl="0" algn="l" defTabSz="755650" rtl="0">
            <a:lnSpc>
              <a:spcPct val="90000"/>
            </a:lnSpc>
            <a:spcBef>
              <a:spcPct val="0"/>
            </a:spcBef>
            <a:spcAft>
              <a:spcPct val="35000"/>
            </a:spcAft>
          </a:pPr>
          <a:r>
            <a:rPr lang="es-ES_tradnl" sz="1700" kern="1200" dirty="0" err="1">
              <a:solidFill>
                <a:sysClr val="windowText" lastClr="000000">
                  <a:hueOff val="0"/>
                  <a:satOff val="0"/>
                  <a:lumOff val="0"/>
                  <a:alphaOff val="0"/>
                </a:sysClr>
              </a:solidFill>
              <a:latin typeface="Arial"/>
              <a:ea typeface="+mn-ea"/>
              <a:cs typeface="+mn-cs"/>
            </a:rPr>
            <a:t>Sinergía</a:t>
          </a:r>
          <a:endParaRPr lang="es-ES_tradnl" sz="1700" kern="1200" dirty="0">
            <a:solidFill>
              <a:sysClr val="windowText" lastClr="000000">
                <a:hueOff val="0"/>
                <a:satOff val="0"/>
                <a:lumOff val="0"/>
                <a:alphaOff val="0"/>
              </a:sysClr>
            </a:solidFill>
            <a:latin typeface="Arial"/>
            <a:ea typeface="+mn-ea"/>
            <a:cs typeface="+mn-cs"/>
          </a:endParaRPr>
        </a:p>
      </dsp:txBody>
      <dsp:txXfrm>
        <a:off x="6208529" y="1216647"/>
        <a:ext cx="1474723" cy="339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8B35-3328-427B-A71D-8E5AB09E87A6}">
      <dsp:nvSpPr>
        <dsp:cNvPr id="0" name=""/>
        <dsp:cNvSpPr/>
      </dsp:nvSpPr>
      <dsp:spPr>
        <a:xfrm>
          <a:off x="2279067" y="0"/>
          <a:ext cx="1392215"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58A3B-2215-4952-9F98-791AC77CF22E}">
      <dsp:nvSpPr>
        <dsp:cNvPr id="0" name=""/>
        <dsp:cNvSpPr/>
      </dsp:nvSpPr>
      <dsp:spPr>
        <a:xfrm>
          <a:off x="1124" y="0"/>
          <a:ext cx="2277943"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S_tradnl" sz="2100" kern="1200" dirty="0"/>
            <a:t>Los individuos intentan conocerse, </a:t>
          </a:r>
          <a:endParaRPr lang="es-PE" sz="2100" kern="1200" dirty="0"/>
        </a:p>
      </dsp:txBody>
      <dsp:txXfrm>
        <a:off x="70168" y="69044"/>
        <a:ext cx="2139855" cy="1276275"/>
      </dsp:txXfrm>
    </dsp:sp>
    <dsp:sp modelId="{29B89C1B-F9B1-4E45-A9C7-7DCBA1B728D4}">
      <dsp:nvSpPr>
        <dsp:cNvPr id="0" name=""/>
        <dsp:cNvSpPr/>
      </dsp:nvSpPr>
      <dsp:spPr>
        <a:xfrm>
          <a:off x="2279067" y="1555799"/>
          <a:ext cx="1392215"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2B7FC-1B0A-44B1-96F9-35C13233C08D}">
      <dsp:nvSpPr>
        <dsp:cNvPr id="0" name=""/>
        <dsp:cNvSpPr/>
      </dsp:nvSpPr>
      <dsp:spPr>
        <a:xfrm>
          <a:off x="1124" y="1555799"/>
          <a:ext cx="2277943"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S_tradnl" sz="2100" kern="1200" dirty="0"/>
            <a:t>Los sujetos dan información personal con cautela.</a:t>
          </a:r>
          <a:endParaRPr lang="es-PE" sz="2100" kern="1200" dirty="0"/>
        </a:p>
      </dsp:txBody>
      <dsp:txXfrm>
        <a:off x="70168" y="1624843"/>
        <a:ext cx="2139855" cy="1276275"/>
      </dsp:txXfrm>
    </dsp:sp>
    <dsp:sp modelId="{1C75B9B2-135C-4673-B4DA-264FCCC598E6}">
      <dsp:nvSpPr>
        <dsp:cNvPr id="0" name=""/>
        <dsp:cNvSpPr/>
      </dsp:nvSpPr>
      <dsp:spPr>
        <a:xfrm>
          <a:off x="2237792" y="3111599"/>
          <a:ext cx="1433099"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A70163-5C82-4C19-88E3-F35BAEBAAA98}">
      <dsp:nvSpPr>
        <dsp:cNvPr id="0" name=""/>
        <dsp:cNvSpPr/>
      </dsp:nvSpPr>
      <dsp:spPr>
        <a:xfrm>
          <a:off x="1516" y="3111599"/>
          <a:ext cx="2236275"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S_tradnl" sz="2100" kern="1200" dirty="0"/>
            <a:t>Cada individuo debe abandonar su zona de confort.</a:t>
          </a:r>
          <a:endParaRPr lang="es-PE" sz="2100" kern="1200" dirty="0"/>
        </a:p>
      </dsp:txBody>
      <dsp:txXfrm>
        <a:off x="70560" y="3180643"/>
        <a:ext cx="2098187" cy="1276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5EFD-2392-43EB-9A12-043E4E200A34}">
      <dsp:nvSpPr>
        <dsp:cNvPr id="0" name=""/>
        <dsp:cNvSpPr/>
      </dsp:nvSpPr>
      <dsp:spPr>
        <a:xfrm>
          <a:off x="2931417" y="1413"/>
          <a:ext cx="4749849" cy="112132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642D282-5614-4F01-ADCF-BE8367EAE09B}">
      <dsp:nvSpPr>
        <dsp:cNvPr id="0" name=""/>
        <dsp:cNvSpPr/>
      </dsp:nvSpPr>
      <dsp:spPr>
        <a:xfrm>
          <a:off x="235149" y="1413"/>
          <a:ext cx="2696267" cy="112132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ES_tradnl" sz="2300" kern="1200" dirty="0"/>
            <a:t>Se quiere conocer las metas y objetivos</a:t>
          </a:r>
          <a:endParaRPr lang="es-PE" sz="2300" kern="1200" dirty="0"/>
        </a:p>
      </dsp:txBody>
      <dsp:txXfrm>
        <a:off x="289888" y="56152"/>
        <a:ext cx="2586789" cy="1011849"/>
      </dsp:txXfrm>
    </dsp:sp>
    <dsp:sp modelId="{DCEE8BD7-2553-4250-9A5B-987FE3F46392}">
      <dsp:nvSpPr>
        <dsp:cNvPr id="0" name=""/>
        <dsp:cNvSpPr/>
      </dsp:nvSpPr>
      <dsp:spPr>
        <a:xfrm>
          <a:off x="2931417" y="1234873"/>
          <a:ext cx="4749849" cy="112132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9BE4247-91A2-4ACF-A0D3-2D03D25B581C}">
      <dsp:nvSpPr>
        <dsp:cNvPr id="0" name=""/>
        <dsp:cNvSpPr/>
      </dsp:nvSpPr>
      <dsp:spPr>
        <a:xfrm>
          <a:off x="235149" y="1234873"/>
          <a:ext cx="2696267" cy="112132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ES_tradnl" sz="2300" kern="1200" dirty="0"/>
            <a:t>Aparecen la agendas ocultas </a:t>
          </a:r>
          <a:endParaRPr lang="es-PE" sz="2300" kern="1200" dirty="0"/>
        </a:p>
      </dsp:txBody>
      <dsp:txXfrm>
        <a:off x="289888" y="1289612"/>
        <a:ext cx="2586789" cy="1011849"/>
      </dsp:txXfrm>
    </dsp:sp>
    <dsp:sp modelId="{E654FAB9-E157-4F05-957D-FC8088BC0C47}">
      <dsp:nvSpPr>
        <dsp:cNvPr id="0" name=""/>
        <dsp:cNvSpPr/>
      </dsp:nvSpPr>
      <dsp:spPr>
        <a:xfrm>
          <a:off x="2931417" y="2468334"/>
          <a:ext cx="4749849" cy="112132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FD80CC1-0445-430B-805A-6CBEF4997F5B}">
      <dsp:nvSpPr>
        <dsp:cNvPr id="0" name=""/>
        <dsp:cNvSpPr/>
      </dsp:nvSpPr>
      <dsp:spPr>
        <a:xfrm>
          <a:off x="235149" y="2468334"/>
          <a:ext cx="2696267" cy="112132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ES_tradnl" sz="2300" kern="1200" dirty="0"/>
            <a:t>Se fortalecen las “islas” de opinión.</a:t>
          </a:r>
          <a:endParaRPr lang="es-PE" sz="2300" kern="1200" dirty="0"/>
        </a:p>
      </dsp:txBody>
      <dsp:txXfrm>
        <a:off x="289888" y="2523073"/>
        <a:ext cx="2586789" cy="1011849"/>
      </dsp:txXfrm>
    </dsp:sp>
    <dsp:sp modelId="{D357430C-0D20-4249-928A-7E2EECB5D30F}">
      <dsp:nvSpPr>
        <dsp:cNvPr id="0" name=""/>
        <dsp:cNvSpPr/>
      </dsp:nvSpPr>
      <dsp:spPr>
        <a:xfrm>
          <a:off x="2931417" y="3701794"/>
          <a:ext cx="4749849" cy="112132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781A370-3DA2-4DF6-BE09-CBFC08ACB9F2}">
      <dsp:nvSpPr>
        <dsp:cNvPr id="0" name=""/>
        <dsp:cNvSpPr/>
      </dsp:nvSpPr>
      <dsp:spPr>
        <a:xfrm>
          <a:off x="235149" y="3701794"/>
          <a:ext cx="2696267" cy="112132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ES_tradnl" sz="2300" kern="1200" dirty="0"/>
            <a:t>Se corren riesgos </a:t>
          </a:r>
          <a:endParaRPr lang="es-PE" sz="2300" kern="1200" dirty="0"/>
        </a:p>
      </dsp:txBody>
      <dsp:txXfrm>
        <a:off x="289888" y="3756533"/>
        <a:ext cx="2586789" cy="10118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581E-F50E-4C49-AC55-0D895B1126B0}">
      <dsp:nvSpPr>
        <dsp:cNvPr id="0" name=""/>
        <dsp:cNvSpPr/>
      </dsp:nvSpPr>
      <dsp:spPr>
        <a:xfrm>
          <a:off x="0" y="0"/>
          <a:ext cx="8064896" cy="15976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kern="1200" dirty="0"/>
            <a:t>Surge la competencia por tomar el control del grupo</a:t>
          </a:r>
          <a:endParaRPr lang="es-PE" sz="3200" kern="1200" dirty="0"/>
        </a:p>
      </dsp:txBody>
      <dsp:txXfrm>
        <a:off x="1772746" y="0"/>
        <a:ext cx="6292149" cy="1597677"/>
      </dsp:txXfrm>
    </dsp:sp>
    <dsp:sp modelId="{6476275F-B334-4423-851D-EBD729C54921}">
      <dsp:nvSpPr>
        <dsp:cNvPr id="0" name=""/>
        <dsp:cNvSpPr/>
      </dsp:nvSpPr>
      <dsp:spPr>
        <a:xfrm>
          <a:off x="100724" y="125002"/>
          <a:ext cx="1757937" cy="127814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4A046-A1CC-483A-9D77-C43CB47E24E9}">
      <dsp:nvSpPr>
        <dsp:cNvPr id="0" name=""/>
        <dsp:cNvSpPr/>
      </dsp:nvSpPr>
      <dsp:spPr>
        <a:xfrm>
          <a:off x="0" y="1757445"/>
          <a:ext cx="8064896" cy="1597677"/>
        </a:xfrm>
        <a:prstGeom prst="roundRect">
          <a:avLst>
            <a:gd name="adj" fmla="val 10000"/>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kern="1200" dirty="0"/>
            <a:t>Se manifiestan las fortalezas y debilidades individuales. </a:t>
          </a:r>
          <a:endParaRPr lang="es-PE" sz="3200" kern="1200" dirty="0"/>
        </a:p>
      </dsp:txBody>
      <dsp:txXfrm>
        <a:off x="1772746" y="1757445"/>
        <a:ext cx="6292149" cy="1597677"/>
      </dsp:txXfrm>
    </dsp:sp>
    <dsp:sp modelId="{2F8846B1-ED3B-4933-8278-20C984BF2E37}">
      <dsp:nvSpPr>
        <dsp:cNvPr id="0" name=""/>
        <dsp:cNvSpPr/>
      </dsp:nvSpPr>
      <dsp:spPr>
        <a:xfrm>
          <a:off x="159767" y="1917213"/>
          <a:ext cx="1612979" cy="127814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AFDE8-101F-4578-8878-11CF286F1301}">
      <dsp:nvSpPr>
        <dsp:cNvPr id="0" name=""/>
        <dsp:cNvSpPr/>
      </dsp:nvSpPr>
      <dsp:spPr>
        <a:xfrm>
          <a:off x="0" y="3514890"/>
          <a:ext cx="8064896" cy="1597677"/>
        </a:xfrm>
        <a:prstGeom prst="roundRect">
          <a:avLst>
            <a:gd name="adj" fmla="val 10000"/>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kern="1200" dirty="0"/>
            <a:t>Sugerencias creativas no son escuchadas.</a:t>
          </a:r>
          <a:endParaRPr lang="es-PE" sz="3200" kern="1200" dirty="0"/>
        </a:p>
      </dsp:txBody>
      <dsp:txXfrm>
        <a:off x="1772746" y="3514890"/>
        <a:ext cx="6292149" cy="1597677"/>
      </dsp:txXfrm>
    </dsp:sp>
    <dsp:sp modelId="{1F0F2815-7EEF-4C8F-852A-0A9BEECFA0B3}">
      <dsp:nvSpPr>
        <dsp:cNvPr id="0" name=""/>
        <dsp:cNvSpPr/>
      </dsp:nvSpPr>
      <dsp:spPr>
        <a:xfrm>
          <a:off x="159767" y="3674658"/>
          <a:ext cx="1612979" cy="127814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CBEDD-5B87-4958-8AF5-1CFCF4B05C55}">
      <dsp:nvSpPr>
        <dsp:cNvPr id="0" name=""/>
        <dsp:cNvSpPr/>
      </dsp:nvSpPr>
      <dsp:spPr>
        <a:xfrm>
          <a:off x="0" y="452839"/>
          <a:ext cx="7488832"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F9BDE-D016-4E83-A9A6-B4137218EBB0}">
      <dsp:nvSpPr>
        <dsp:cNvPr id="0" name=""/>
        <dsp:cNvSpPr/>
      </dsp:nvSpPr>
      <dsp:spPr>
        <a:xfrm>
          <a:off x="216022" y="39559"/>
          <a:ext cx="4378113"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200150" rtl="0">
            <a:lnSpc>
              <a:spcPct val="90000"/>
            </a:lnSpc>
            <a:spcBef>
              <a:spcPct val="0"/>
            </a:spcBef>
            <a:spcAft>
              <a:spcPct val="35000"/>
            </a:spcAft>
          </a:pPr>
          <a:r>
            <a:rPr lang="es-ES_tradnl" sz="2700" kern="1200" dirty="0"/>
            <a:t>Se escuchan mutuamente.</a:t>
          </a:r>
          <a:endParaRPr lang="es-PE" sz="2700" kern="1200" dirty="0"/>
        </a:p>
      </dsp:txBody>
      <dsp:txXfrm>
        <a:off x="256371" y="79908"/>
        <a:ext cx="4297415" cy="745862"/>
      </dsp:txXfrm>
    </dsp:sp>
    <dsp:sp modelId="{443C1C88-B59B-45FB-B224-3A83D44C149D}">
      <dsp:nvSpPr>
        <dsp:cNvPr id="0" name=""/>
        <dsp:cNvSpPr/>
      </dsp:nvSpPr>
      <dsp:spPr>
        <a:xfrm>
          <a:off x="0" y="1722920"/>
          <a:ext cx="7488832"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7F00A-5A7D-42BD-A0DF-3FD9EA334510}">
      <dsp:nvSpPr>
        <dsp:cNvPr id="0" name=""/>
        <dsp:cNvSpPr/>
      </dsp:nvSpPr>
      <dsp:spPr>
        <a:xfrm>
          <a:off x="216022" y="1309639"/>
          <a:ext cx="4378113"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200150" rtl="0">
            <a:lnSpc>
              <a:spcPct val="90000"/>
            </a:lnSpc>
            <a:spcBef>
              <a:spcPct val="0"/>
            </a:spcBef>
            <a:spcAft>
              <a:spcPct val="35000"/>
            </a:spcAft>
          </a:pPr>
          <a:r>
            <a:rPr lang="es-ES_tradnl" sz="2700" kern="1200" dirty="0"/>
            <a:t>Las “islas· de opinión se disuelven.</a:t>
          </a:r>
          <a:endParaRPr lang="es-PE" sz="2700" kern="1200" dirty="0"/>
        </a:p>
      </dsp:txBody>
      <dsp:txXfrm>
        <a:off x="256371" y="1349988"/>
        <a:ext cx="4297415" cy="745862"/>
      </dsp:txXfrm>
    </dsp:sp>
    <dsp:sp modelId="{C3A4DA5F-8C9F-4377-BB68-0A8533AC1E16}">
      <dsp:nvSpPr>
        <dsp:cNvPr id="0" name=""/>
        <dsp:cNvSpPr/>
      </dsp:nvSpPr>
      <dsp:spPr>
        <a:xfrm>
          <a:off x="0" y="2993000"/>
          <a:ext cx="7488832"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25B7B-BB77-43AA-8E44-D68FDB66167D}">
      <dsp:nvSpPr>
        <dsp:cNvPr id="0" name=""/>
        <dsp:cNvSpPr/>
      </dsp:nvSpPr>
      <dsp:spPr>
        <a:xfrm>
          <a:off x="216022" y="2579720"/>
          <a:ext cx="4378113"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200150" rtl="0">
            <a:lnSpc>
              <a:spcPct val="90000"/>
            </a:lnSpc>
            <a:spcBef>
              <a:spcPct val="0"/>
            </a:spcBef>
            <a:spcAft>
              <a:spcPct val="35000"/>
            </a:spcAft>
          </a:pPr>
          <a:r>
            <a:rPr lang="es-ES_tradnl" sz="2700" kern="1200" dirty="0"/>
            <a:t>Proceso de toma de decisiones por consenso.</a:t>
          </a:r>
          <a:endParaRPr lang="es-PE" sz="2700" kern="1200" dirty="0"/>
        </a:p>
      </dsp:txBody>
      <dsp:txXfrm>
        <a:off x="256371" y="2620069"/>
        <a:ext cx="4297415" cy="745862"/>
      </dsp:txXfrm>
    </dsp:sp>
    <dsp:sp modelId="{B0B32690-7FA0-420F-A9EA-D06075B743B3}">
      <dsp:nvSpPr>
        <dsp:cNvPr id="0" name=""/>
        <dsp:cNvSpPr/>
      </dsp:nvSpPr>
      <dsp:spPr>
        <a:xfrm>
          <a:off x="0" y="4263080"/>
          <a:ext cx="7488832"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F1E48-C1B2-4EA8-B4BA-3400640B7913}">
      <dsp:nvSpPr>
        <dsp:cNvPr id="0" name=""/>
        <dsp:cNvSpPr/>
      </dsp:nvSpPr>
      <dsp:spPr>
        <a:xfrm>
          <a:off x="216022" y="3849800"/>
          <a:ext cx="4378113"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200150" rtl="0">
            <a:lnSpc>
              <a:spcPct val="90000"/>
            </a:lnSpc>
            <a:spcBef>
              <a:spcPct val="0"/>
            </a:spcBef>
            <a:spcAft>
              <a:spcPct val="35000"/>
            </a:spcAft>
          </a:pPr>
          <a:r>
            <a:rPr lang="es-ES_tradnl" sz="2700" kern="1200" dirty="0"/>
            <a:t>Liderazgo horizontal</a:t>
          </a:r>
          <a:endParaRPr lang="es-PE" sz="2700" kern="1200" dirty="0"/>
        </a:p>
      </dsp:txBody>
      <dsp:txXfrm>
        <a:off x="256371" y="3890149"/>
        <a:ext cx="4297415" cy="745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193C4-E763-4D3C-BE10-82D8A8D3F650}">
      <dsp:nvSpPr>
        <dsp:cNvPr id="0" name=""/>
        <dsp:cNvSpPr/>
      </dsp:nvSpPr>
      <dsp:spPr>
        <a:xfrm>
          <a:off x="2699775" y="476010"/>
          <a:ext cx="2821242" cy="1326591"/>
        </a:xfrm>
        <a:prstGeom prst="roundRect">
          <a:avLst/>
        </a:prstGeom>
        <a:solidFill>
          <a:schemeClr val="accent2">
            <a:alpha val="9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kern="1200" dirty="0"/>
            <a:t>El equipo alcanza, empatía, cohesión, se acepta mutuamente.</a:t>
          </a:r>
          <a:endParaRPr lang="es-PE" sz="2000" kern="1200" dirty="0"/>
        </a:p>
      </dsp:txBody>
      <dsp:txXfrm>
        <a:off x="2764534" y="540769"/>
        <a:ext cx="2691724" cy="1197073"/>
      </dsp:txXfrm>
    </dsp:sp>
    <dsp:sp modelId="{160F78E4-743D-473D-A2CD-5DC92CB695A3}">
      <dsp:nvSpPr>
        <dsp:cNvPr id="0" name=""/>
        <dsp:cNvSpPr/>
      </dsp:nvSpPr>
      <dsp:spPr>
        <a:xfrm>
          <a:off x="1530862" y="1168477"/>
          <a:ext cx="5130621" cy="5130621"/>
        </a:xfrm>
        <a:custGeom>
          <a:avLst/>
          <a:gdLst/>
          <a:ahLst/>
          <a:cxnLst/>
          <a:rect l="0" t="0" r="0" b="0"/>
          <a:pathLst>
            <a:path>
              <a:moveTo>
                <a:pt x="4012121" y="446924"/>
              </a:moveTo>
              <a:arcTo wR="2565310" hR="2565310" stAng="18259932" swAng="3662014"/>
            </a:path>
          </a:pathLst>
        </a:custGeom>
        <a:noFill/>
        <a:ln w="9525" cap="flat" cmpd="sng" algn="ctr">
          <a:solidFill>
            <a:schemeClr val="accent2">
              <a:shade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2F23D36-824D-40F4-9C8E-439CA487F019}">
      <dsp:nvSpPr>
        <dsp:cNvPr id="0" name=""/>
        <dsp:cNvSpPr/>
      </dsp:nvSpPr>
      <dsp:spPr>
        <a:xfrm>
          <a:off x="4969211" y="4000058"/>
          <a:ext cx="2821242" cy="1326591"/>
        </a:xfrm>
        <a:prstGeom prst="roundRect">
          <a:avLst/>
        </a:prstGeom>
        <a:solidFill>
          <a:schemeClr val="accent2">
            <a:alpha val="90000"/>
            <a:hueOff val="0"/>
            <a:satOff val="0"/>
            <a:lumOff val="0"/>
            <a:alphaOff val="-2000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kern="1200" dirty="0"/>
            <a:t>Se crea una zona franca de creatividad, liderazgo y consenso.</a:t>
          </a:r>
          <a:endParaRPr lang="es-PE" sz="2000" kern="1200" dirty="0"/>
        </a:p>
      </dsp:txBody>
      <dsp:txXfrm>
        <a:off x="5033970" y="4064817"/>
        <a:ext cx="2691724" cy="1197073"/>
      </dsp:txXfrm>
    </dsp:sp>
    <dsp:sp modelId="{107E299C-2515-489E-9A46-4F0CC276CB66}">
      <dsp:nvSpPr>
        <dsp:cNvPr id="0" name=""/>
        <dsp:cNvSpPr/>
      </dsp:nvSpPr>
      <dsp:spPr>
        <a:xfrm>
          <a:off x="1592897" y="815387"/>
          <a:ext cx="5130621" cy="5130621"/>
        </a:xfrm>
        <a:custGeom>
          <a:avLst/>
          <a:gdLst/>
          <a:ahLst/>
          <a:cxnLst/>
          <a:rect l="0" t="0" r="0" b="0"/>
          <a:pathLst>
            <a:path>
              <a:moveTo>
                <a:pt x="4211364" y="4532880"/>
              </a:moveTo>
              <a:arcTo wR="2565310" hR="2565310" stAng="3005064" swAng="4789871"/>
            </a:path>
          </a:pathLst>
        </a:custGeom>
        <a:noFill/>
        <a:ln w="9525" cap="flat" cmpd="sng" algn="ctr">
          <a:solidFill>
            <a:schemeClr val="accent2">
              <a:shade val="90000"/>
              <a:hueOff val="11509"/>
              <a:satOff val="-1709"/>
              <a:lumOff val="1328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8F4D24B-1138-4A4A-9C9C-0E880950FD61}">
      <dsp:nvSpPr>
        <dsp:cNvPr id="0" name=""/>
        <dsp:cNvSpPr/>
      </dsp:nvSpPr>
      <dsp:spPr>
        <a:xfrm>
          <a:off x="525962" y="4000058"/>
          <a:ext cx="2821242" cy="1326591"/>
        </a:xfrm>
        <a:prstGeom prst="roundRect">
          <a:avLst/>
        </a:prstGeom>
        <a:solidFill>
          <a:schemeClr val="accent2">
            <a:alpha val="90000"/>
            <a:hueOff val="0"/>
            <a:satOff val="0"/>
            <a:lumOff val="0"/>
            <a:alphaOff val="-4000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kern="1200" dirty="0"/>
            <a:t>El equipo es productivo y constructivo.</a:t>
          </a:r>
          <a:endParaRPr lang="es-PE" sz="2000" kern="1200" dirty="0"/>
        </a:p>
      </dsp:txBody>
      <dsp:txXfrm>
        <a:off x="590721" y="4064817"/>
        <a:ext cx="2691724" cy="1197073"/>
      </dsp:txXfrm>
    </dsp:sp>
    <dsp:sp modelId="{EC94D09B-1522-433D-A66D-23AF4BAE2C11}">
      <dsp:nvSpPr>
        <dsp:cNvPr id="0" name=""/>
        <dsp:cNvSpPr/>
      </dsp:nvSpPr>
      <dsp:spPr>
        <a:xfrm>
          <a:off x="1655921" y="1178140"/>
          <a:ext cx="5130621" cy="5130621"/>
        </a:xfrm>
        <a:custGeom>
          <a:avLst/>
          <a:gdLst/>
          <a:ahLst/>
          <a:cxnLst/>
          <a:rect l="0" t="0" r="0" b="0"/>
          <a:pathLst>
            <a:path>
              <a:moveTo>
                <a:pt x="10450" y="2796626"/>
              </a:moveTo>
              <a:arcTo wR="2565310" hR="2565310" stAng="10489595" swAng="3493769"/>
            </a:path>
          </a:pathLst>
        </a:custGeom>
        <a:noFill/>
        <a:ln w="9525" cap="flat" cmpd="sng" algn="ctr">
          <a:solidFill>
            <a:schemeClr val="accent2">
              <a:shade val="90000"/>
              <a:hueOff val="23017"/>
              <a:satOff val="-3419"/>
              <a:lumOff val="26573"/>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D4CB8-5333-4ED7-9E2C-B41BB309523E}">
      <dsp:nvSpPr>
        <dsp:cNvPr id="0" name=""/>
        <dsp:cNvSpPr/>
      </dsp:nvSpPr>
      <dsp:spPr>
        <a:xfrm>
          <a:off x="2957924" y="532037"/>
          <a:ext cx="1796068" cy="1167444"/>
        </a:xfrm>
        <a:prstGeom prst="roundRect">
          <a:avLst/>
        </a:prstGeom>
        <a:gradFill rotWithShape="0">
          <a:gsLst>
            <a:gs pos="0">
              <a:schemeClr val="accent2">
                <a:alpha val="90000"/>
                <a:hueOff val="0"/>
                <a:satOff val="0"/>
                <a:lumOff val="0"/>
                <a:alphaOff val="0"/>
                <a:tint val="60000"/>
                <a:satMod val="160000"/>
              </a:schemeClr>
            </a:gs>
            <a:gs pos="46000">
              <a:schemeClr val="accent2">
                <a:alpha val="90000"/>
                <a:hueOff val="0"/>
                <a:satOff val="0"/>
                <a:lumOff val="0"/>
                <a:alphaOff val="0"/>
                <a:tint val="86000"/>
                <a:satMod val="160000"/>
              </a:schemeClr>
            </a:gs>
            <a:gs pos="100000">
              <a:schemeClr val="accent2">
                <a:alpha val="9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a:latin typeface="Consolas" pitchFamily="49" charset="0"/>
            </a:rPr>
            <a:t>COMPLEMEN-TARIEDAD</a:t>
          </a:r>
        </a:p>
      </dsp:txBody>
      <dsp:txXfrm>
        <a:off x="3014914" y="589027"/>
        <a:ext cx="1682088" cy="1053464"/>
      </dsp:txXfrm>
    </dsp:sp>
    <dsp:sp modelId="{31FB82D3-5473-48B6-B4D2-4CA580EF9128}">
      <dsp:nvSpPr>
        <dsp:cNvPr id="0" name=""/>
        <dsp:cNvSpPr/>
      </dsp:nvSpPr>
      <dsp:spPr>
        <a:xfrm>
          <a:off x="1763494" y="1304330"/>
          <a:ext cx="4665248" cy="4665248"/>
        </a:xfrm>
        <a:custGeom>
          <a:avLst/>
          <a:gdLst/>
          <a:ahLst/>
          <a:cxnLst/>
          <a:rect l="0" t="0" r="0" b="0"/>
          <a:pathLst>
            <a:path>
              <a:moveTo>
                <a:pt x="3226238" y="177957"/>
              </a:moveTo>
              <a:arcTo wR="2332624" hR="2332624" stAng="17551528" swAng="1128737"/>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DE8AE0-9C5B-4E23-8AD8-EA67D8DFE50D}">
      <dsp:nvSpPr>
        <dsp:cNvPr id="0" name=""/>
        <dsp:cNvSpPr/>
      </dsp:nvSpPr>
      <dsp:spPr>
        <a:xfrm>
          <a:off x="5074260" y="2060508"/>
          <a:ext cx="1796068" cy="1167444"/>
        </a:xfrm>
        <a:prstGeom prst="roundRect">
          <a:avLst/>
        </a:prstGeom>
        <a:gradFill rotWithShape="0">
          <a:gsLst>
            <a:gs pos="0">
              <a:schemeClr val="accent2">
                <a:alpha val="90000"/>
                <a:hueOff val="0"/>
                <a:satOff val="0"/>
                <a:lumOff val="0"/>
                <a:alphaOff val="-10000"/>
                <a:tint val="60000"/>
                <a:satMod val="160000"/>
              </a:schemeClr>
            </a:gs>
            <a:gs pos="46000">
              <a:schemeClr val="accent2">
                <a:alpha val="90000"/>
                <a:hueOff val="0"/>
                <a:satOff val="0"/>
                <a:lumOff val="0"/>
                <a:alphaOff val="-10000"/>
                <a:tint val="86000"/>
                <a:satMod val="160000"/>
              </a:schemeClr>
            </a:gs>
            <a:gs pos="100000">
              <a:schemeClr val="accent2">
                <a:alpha val="90000"/>
                <a:hueOff val="0"/>
                <a:satOff val="0"/>
                <a:lumOff val="0"/>
                <a:alphaOff val="-1000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a:latin typeface="Consolas" pitchFamily="49" charset="0"/>
            </a:rPr>
            <a:t>COMUNICACIÓN</a:t>
          </a:r>
        </a:p>
      </dsp:txBody>
      <dsp:txXfrm>
        <a:off x="5131250" y="2117498"/>
        <a:ext cx="1682088" cy="1053464"/>
      </dsp:txXfrm>
    </dsp:sp>
    <dsp:sp modelId="{6F8C1269-9E44-4C06-A4F5-6CD1A9206F74}">
      <dsp:nvSpPr>
        <dsp:cNvPr id="0" name=""/>
        <dsp:cNvSpPr/>
      </dsp:nvSpPr>
      <dsp:spPr>
        <a:xfrm>
          <a:off x="1319381" y="1172430"/>
          <a:ext cx="4665248" cy="4665248"/>
        </a:xfrm>
        <a:custGeom>
          <a:avLst/>
          <a:gdLst/>
          <a:ahLst/>
          <a:cxnLst/>
          <a:rect l="0" t="0" r="0" b="0"/>
          <a:pathLst>
            <a:path>
              <a:moveTo>
                <a:pt x="4663137" y="2233399"/>
              </a:moveTo>
              <a:arcTo wR="2332624" hR="2332624" stAng="21453721" swAng="797377"/>
            </a:path>
          </a:pathLst>
        </a:custGeom>
        <a:noFill/>
        <a:ln w="9525" cap="flat" cmpd="sng" algn="ctr">
          <a:solidFill>
            <a:schemeClr val="accent2">
              <a:shade val="90000"/>
              <a:hueOff val="-10250"/>
              <a:satOff val="-1736"/>
              <a:lumOff val="802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125C8A-16C1-411B-8182-2EA286EF5840}">
      <dsp:nvSpPr>
        <dsp:cNvPr id="0" name=""/>
        <dsp:cNvSpPr/>
      </dsp:nvSpPr>
      <dsp:spPr>
        <a:xfrm>
          <a:off x="4545178" y="4118064"/>
          <a:ext cx="1796068" cy="1167444"/>
        </a:xfrm>
        <a:prstGeom prst="roundRect">
          <a:avLst/>
        </a:prstGeom>
        <a:gradFill rotWithShape="0">
          <a:gsLst>
            <a:gs pos="0">
              <a:schemeClr val="accent2">
                <a:alpha val="90000"/>
                <a:hueOff val="0"/>
                <a:satOff val="0"/>
                <a:lumOff val="0"/>
                <a:alphaOff val="-20000"/>
                <a:tint val="60000"/>
                <a:satMod val="160000"/>
              </a:schemeClr>
            </a:gs>
            <a:gs pos="46000">
              <a:schemeClr val="accent2">
                <a:alpha val="90000"/>
                <a:hueOff val="0"/>
                <a:satOff val="0"/>
                <a:lumOff val="0"/>
                <a:alphaOff val="-20000"/>
                <a:tint val="86000"/>
                <a:satMod val="160000"/>
              </a:schemeClr>
            </a:gs>
            <a:gs pos="100000">
              <a:schemeClr val="accent2">
                <a:alpha val="90000"/>
                <a:hueOff val="0"/>
                <a:satOff val="0"/>
                <a:lumOff val="0"/>
                <a:alphaOff val="-2000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a:latin typeface="Consolas" pitchFamily="49" charset="0"/>
            </a:rPr>
            <a:t>CONFIANZA</a:t>
          </a:r>
        </a:p>
      </dsp:txBody>
      <dsp:txXfrm>
        <a:off x="4602168" y="4175054"/>
        <a:ext cx="1682088" cy="1053464"/>
      </dsp:txXfrm>
    </dsp:sp>
    <dsp:sp modelId="{C6CAE21E-FBE8-4863-A235-C68FD9E8EA0E}">
      <dsp:nvSpPr>
        <dsp:cNvPr id="0" name=""/>
        <dsp:cNvSpPr/>
      </dsp:nvSpPr>
      <dsp:spPr>
        <a:xfrm>
          <a:off x="1804064" y="604931"/>
          <a:ext cx="4665248" cy="4665248"/>
        </a:xfrm>
        <a:custGeom>
          <a:avLst/>
          <a:gdLst/>
          <a:ahLst/>
          <a:cxnLst/>
          <a:rect l="0" t="0" r="0" b="0"/>
          <a:pathLst>
            <a:path>
              <a:moveTo>
                <a:pt x="2537608" y="4656224"/>
              </a:moveTo>
              <a:arcTo wR="2332624" hR="2332624" stAng="5097511" swAng="920446"/>
            </a:path>
          </a:pathLst>
        </a:custGeom>
        <a:noFill/>
        <a:ln w="9525" cap="flat" cmpd="sng" algn="ctr">
          <a:solidFill>
            <a:schemeClr val="accent2">
              <a:shade val="90000"/>
              <a:hueOff val="-20501"/>
              <a:satOff val="-3472"/>
              <a:lumOff val="1605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6314C0-846C-4D73-86F9-0421D07FC33A}">
      <dsp:nvSpPr>
        <dsp:cNvPr id="0" name=""/>
        <dsp:cNvSpPr/>
      </dsp:nvSpPr>
      <dsp:spPr>
        <a:xfrm>
          <a:off x="1723395" y="4301999"/>
          <a:ext cx="1796068" cy="1167444"/>
        </a:xfrm>
        <a:prstGeom prst="roundRect">
          <a:avLst/>
        </a:prstGeom>
        <a:gradFill rotWithShape="0">
          <a:gsLst>
            <a:gs pos="0">
              <a:schemeClr val="accent2">
                <a:alpha val="90000"/>
                <a:hueOff val="0"/>
                <a:satOff val="0"/>
                <a:lumOff val="0"/>
                <a:alphaOff val="-30000"/>
                <a:tint val="60000"/>
                <a:satMod val="160000"/>
              </a:schemeClr>
            </a:gs>
            <a:gs pos="46000">
              <a:schemeClr val="accent2">
                <a:alpha val="90000"/>
                <a:hueOff val="0"/>
                <a:satOff val="0"/>
                <a:lumOff val="0"/>
                <a:alphaOff val="-30000"/>
                <a:tint val="86000"/>
                <a:satMod val="160000"/>
              </a:schemeClr>
            </a:gs>
            <a:gs pos="100000">
              <a:schemeClr val="accent2">
                <a:alpha val="90000"/>
                <a:hueOff val="0"/>
                <a:satOff val="0"/>
                <a:lumOff val="0"/>
                <a:alphaOff val="-3000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a:latin typeface="Consolas" pitchFamily="49" charset="0"/>
            </a:rPr>
            <a:t>COMPROMISO</a:t>
          </a:r>
        </a:p>
      </dsp:txBody>
      <dsp:txXfrm>
        <a:off x="1780385" y="4358989"/>
        <a:ext cx="1682088" cy="1053464"/>
      </dsp:txXfrm>
    </dsp:sp>
    <dsp:sp modelId="{B52EC7E7-9240-4469-B7EA-77AA7E7CADBB}">
      <dsp:nvSpPr>
        <dsp:cNvPr id="0" name=""/>
        <dsp:cNvSpPr/>
      </dsp:nvSpPr>
      <dsp:spPr>
        <a:xfrm>
          <a:off x="1760263" y="1014467"/>
          <a:ext cx="4665248" cy="4665248"/>
        </a:xfrm>
        <a:custGeom>
          <a:avLst/>
          <a:gdLst/>
          <a:ahLst/>
          <a:cxnLst/>
          <a:rect l="0" t="0" r="0" b="0"/>
          <a:pathLst>
            <a:path>
              <a:moveTo>
                <a:pt x="128126" y="3095071"/>
              </a:moveTo>
              <a:arcTo wR="2332624" hR="2332624" stAng="9655293" swAng="928450"/>
            </a:path>
          </a:pathLst>
        </a:custGeom>
        <a:noFill/>
        <a:ln w="9525" cap="flat" cmpd="sng" algn="ctr">
          <a:solidFill>
            <a:schemeClr val="accent2">
              <a:shade val="90000"/>
              <a:hueOff val="-30751"/>
              <a:satOff val="-5208"/>
              <a:lumOff val="2408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6278CB-5FCB-4D80-A814-8F4C848D6703}">
      <dsp:nvSpPr>
        <dsp:cNvPr id="0" name=""/>
        <dsp:cNvSpPr/>
      </dsp:nvSpPr>
      <dsp:spPr>
        <a:xfrm>
          <a:off x="841594" y="2119295"/>
          <a:ext cx="1796068" cy="1167444"/>
        </a:xfrm>
        <a:prstGeom prst="roundRect">
          <a:avLst/>
        </a:prstGeom>
        <a:gradFill rotWithShape="0">
          <a:gsLst>
            <a:gs pos="0">
              <a:schemeClr val="accent2">
                <a:alpha val="90000"/>
                <a:hueOff val="0"/>
                <a:satOff val="0"/>
                <a:lumOff val="0"/>
                <a:alphaOff val="-40000"/>
                <a:tint val="60000"/>
                <a:satMod val="160000"/>
              </a:schemeClr>
            </a:gs>
            <a:gs pos="46000">
              <a:schemeClr val="accent2">
                <a:alpha val="90000"/>
                <a:hueOff val="0"/>
                <a:satOff val="0"/>
                <a:lumOff val="0"/>
                <a:alphaOff val="-40000"/>
                <a:tint val="86000"/>
                <a:satMod val="160000"/>
              </a:schemeClr>
            </a:gs>
            <a:gs pos="100000">
              <a:schemeClr val="accent2">
                <a:alpha val="90000"/>
                <a:hueOff val="0"/>
                <a:satOff val="0"/>
                <a:lumOff val="0"/>
                <a:alphaOff val="-4000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kern="1200" dirty="0">
              <a:latin typeface="Consolas" pitchFamily="49" charset="0"/>
            </a:rPr>
            <a:t>COORDINACIÓN</a:t>
          </a:r>
        </a:p>
      </dsp:txBody>
      <dsp:txXfrm>
        <a:off x="898584" y="2176285"/>
        <a:ext cx="1682088" cy="1053464"/>
      </dsp:txXfrm>
    </dsp:sp>
    <dsp:sp modelId="{6E689866-1937-45AF-A37E-80F37D765EEA}">
      <dsp:nvSpPr>
        <dsp:cNvPr id="0" name=""/>
        <dsp:cNvSpPr/>
      </dsp:nvSpPr>
      <dsp:spPr>
        <a:xfrm>
          <a:off x="1439735" y="1165517"/>
          <a:ext cx="4665248" cy="4665248"/>
        </a:xfrm>
        <a:custGeom>
          <a:avLst/>
          <a:gdLst/>
          <a:ahLst/>
          <a:cxnLst/>
          <a:rect l="0" t="0" r="0" b="0"/>
          <a:pathLst>
            <a:path>
              <a:moveTo>
                <a:pt x="621335" y="747497"/>
              </a:moveTo>
              <a:arcTo wR="2332624" hR="2332624" stAng="13368493" swAng="1211059"/>
            </a:path>
          </a:pathLst>
        </a:custGeom>
        <a:noFill/>
        <a:ln w="9525" cap="flat" cmpd="sng" algn="ctr">
          <a:solidFill>
            <a:schemeClr val="accent2">
              <a:shade val="90000"/>
              <a:hueOff val="-41001"/>
              <a:satOff val="-6944"/>
              <a:lumOff val="32113"/>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s-PE"/>
          </a:p>
        </p:txBody>
      </p:sp>
      <p:sp>
        <p:nvSpPr>
          <p:cNvPr id="3" name="2 Marcador de fecha"/>
          <p:cNvSpPr>
            <a:spLocks noGrp="1"/>
          </p:cNvSpPr>
          <p:nvPr>
            <p:ph type="dt" sz="quarter" idx="1"/>
          </p:nvPr>
        </p:nvSpPr>
        <p:spPr>
          <a:xfrm>
            <a:off x="3817938" y="0"/>
            <a:ext cx="2919412" cy="493713"/>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EC921312-0A1E-4656-9BD6-A6C353058999}" type="datetimeFigureOut">
              <a:rPr lang="es-PE"/>
              <a:pPr>
                <a:defRPr/>
              </a:pPr>
              <a:t>14/08/2020</a:t>
            </a:fld>
            <a:endParaRPr lang="es-PE"/>
          </a:p>
        </p:txBody>
      </p:sp>
      <p:sp>
        <p:nvSpPr>
          <p:cNvPr id="4" name="3 Marcador de pie de página"/>
          <p:cNvSpPr>
            <a:spLocks noGrp="1"/>
          </p:cNvSpPr>
          <p:nvPr>
            <p:ph type="ftr" sz="quarter" idx="2"/>
          </p:nvPr>
        </p:nvSpPr>
        <p:spPr>
          <a:xfrm>
            <a:off x="0" y="9375775"/>
            <a:ext cx="2919413" cy="49371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s-PE"/>
          </a:p>
        </p:txBody>
      </p:sp>
      <p:sp>
        <p:nvSpPr>
          <p:cNvPr id="5" name="4 Marcador de número de diapositiva"/>
          <p:cNvSpPr>
            <a:spLocks noGrp="1"/>
          </p:cNvSpPr>
          <p:nvPr>
            <p:ph type="sldNum" sz="quarter" idx="3"/>
          </p:nvPr>
        </p:nvSpPr>
        <p:spPr>
          <a:xfrm>
            <a:off x="3817938" y="9375775"/>
            <a:ext cx="2919412"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F0745E9-16B9-4FBC-B796-BB60908EF300}" type="slidenum">
              <a:rPr lang="es-PE" altLang="es-PE"/>
              <a:pPr>
                <a:defRPr/>
              </a:pPr>
              <a:t>‹Nº›</a:t>
            </a:fld>
            <a:endParaRPr lang="es-PE" altLang="es-PE"/>
          </a:p>
        </p:txBody>
      </p:sp>
    </p:spTree>
    <p:extLst>
      <p:ext uri="{BB962C8B-B14F-4D97-AF65-F5344CB8AC3E}">
        <p14:creationId xmlns:p14="http://schemas.microsoft.com/office/powerpoint/2010/main" val="131906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21000" cy="493713"/>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s-PE"/>
          </a:p>
        </p:txBody>
      </p:sp>
      <p:sp>
        <p:nvSpPr>
          <p:cNvPr id="3" name="2 Marcador de fecha"/>
          <p:cNvSpPr>
            <a:spLocks noGrp="1"/>
          </p:cNvSpPr>
          <p:nvPr>
            <p:ph type="dt" idx="1"/>
          </p:nvPr>
        </p:nvSpPr>
        <p:spPr>
          <a:xfrm>
            <a:off x="3817938" y="0"/>
            <a:ext cx="2919412" cy="493713"/>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AD6D18B0-8F60-43C9-A28E-26E56F94EA07}" type="datetimeFigureOut">
              <a:rPr lang="es-PE"/>
              <a:pPr>
                <a:defRPr/>
              </a:pPr>
              <a:t>14/08/2020</a:t>
            </a:fld>
            <a:endParaRPr lang="es-PE"/>
          </a:p>
        </p:txBody>
      </p:sp>
      <p:sp>
        <p:nvSpPr>
          <p:cNvPr id="4" name="3 Marcador de imagen de diapositiva"/>
          <p:cNvSpPr>
            <a:spLocks noGrp="1" noRot="1" noChangeAspect="1"/>
          </p:cNvSpPr>
          <p:nvPr>
            <p:ph type="sldImg" idx="2"/>
          </p:nvPr>
        </p:nvSpPr>
        <p:spPr>
          <a:xfrm>
            <a:off x="903288" y="739775"/>
            <a:ext cx="4933950" cy="3702050"/>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p:cNvSpPr>
            <a:spLocks noGrp="1"/>
          </p:cNvSpPr>
          <p:nvPr>
            <p:ph type="body" sz="quarter" idx="3"/>
          </p:nvPr>
        </p:nvSpPr>
        <p:spPr>
          <a:xfrm>
            <a:off x="674688" y="4689475"/>
            <a:ext cx="5391150" cy="444182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375775"/>
            <a:ext cx="2921000" cy="49371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s-PE"/>
          </a:p>
        </p:txBody>
      </p:sp>
      <p:sp>
        <p:nvSpPr>
          <p:cNvPr id="7" name="6 Marcador de número de diapositiva"/>
          <p:cNvSpPr>
            <a:spLocks noGrp="1"/>
          </p:cNvSpPr>
          <p:nvPr>
            <p:ph type="sldNum" sz="quarter" idx="5"/>
          </p:nvPr>
        </p:nvSpPr>
        <p:spPr>
          <a:xfrm>
            <a:off x="3817938" y="9375775"/>
            <a:ext cx="2919412"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61E5B16-07AD-40FD-BD3C-0B133E7A54A1}" type="slidenum">
              <a:rPr lang="es-PE" altLang="es-PE"/>
              <a:pPr>
                <a:defRPr/>
              </a:pPr>
              <a:t>‹Nº›</a:t>
            </a:fld>
            <a:endParaRPr lang="es-PE" altLang="es-PE"/>
          </a:p>
        </p:txBody>
      </p:sp>
    </p:spTree>
    <p:extLst>
      <p:ext uri="{BB962C8B-B14F-4D97-AF65-F5344CB8AC3E}">
        <p14:creationId xmlns:p14="http://schemas.microsoft.com/office/powerpoint/2010/main" val="428175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12292"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2682BB-8616-494B-80C4-6D5DB47E96C0}" type="slidenum">
              <a:rPr lang="es-PE" altLang="es-PE">
                <a:latin typeface="Arial" panose="020B0604020202020204" pitchFamily="34" charset="0"/>
              </a:rPr>
              <a:pPr>
                <a:spcBef>
                  <a:spcPct val="0"/>
                </a:spcBef>
              </a:pPr>
              <a:t>7</a:t>
            </a:fld>
            <a:endParaRPr lang="es-PE" altLang="es-PE">
              <a:latin typeface="Arial" panose="020B0604020202020204" pitchFamily="34" charset="0"/>
            </a:endParaRPr>
          </a:p>
        </p:txBody>
      </p:sp>
    </p:spTree>
    <p:extLst>
      <p:ext uri="{BB962C8B-B14F-4D97-AF65-F5344CB8AC3E}">
        <p14:creationId xmlns:p14="http://schemas.microsoft.com/office/powerpoint/2010/main" val="25970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19460"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1B2EFC-5D5E-478F-B94C-64EBFF17735D}" type="slidenum">
              <a:rPr lang="es-PE" altLang="es-PE">
                <a:latin typeface="Arial" panose="020B0604020202020204" pitchFamily="34" charset="0"/>
              </a:rPr>
              <a:pPr>
                <a:spcBef>
                  <a:spcPct val="0"/>
                </a:spcBef>
              </a:pPr>
              <a:t>13</a:t>
            </a:fld>
            <a:endParaRPr lang="es-PE" altLang="es-PE">
              <a:latin typeface="Arial" panose="020B0604020202020204" pitchFamily="34" charset="0"/>
            </a:endParaRPr>
          </a:p>
        </p:txBody>
      </p:sp>
    </p:spTree>
    <p:extLst>
      <p:ext uri="{BB962C8B-B14F-4D97-AF65-F5344CB8AC3E}">
        <p14:creationId xmlns:p14="http://schemas.microsoft.com/office/powerpoint/2010/main" val="9556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21508"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0F908-D0A7-4F21-A366-105AB5082F79}" type="slidenum">
              <a:rPr lang="es-PE" altLang="es-PE">
                <a:latin typeface="Arial" panose="020B0604020202020204" pitchFamily="34" charset="0"/>
              </a:rPr>
              <a:pPr>
                <a:spcBef>
                  <a:spcPct val="0"/>
                </a:spcBef>
              </a:pPr>
              <a:t>14</a:t>
            </a:fld>
            <a:endParaRPr lang="es-PE" altLang="es-PE">
              <a:latin typeface="Arial" panose="020B0604020202020204" pitchFamily="34" charset="0"/>
            </a:endParaRPr>
          </a:p>
        </p:txBody>
      </p:sp>
    </p:spTree>
    <p:extLst>
      <p:ext uri="{BB962C8B-B14F-4D97-AF65-F5344CB8AC3E}">
        <p14:creationId xmlns:p14="http://schemas.microsoft.com/office/powerpoint/2010/main" val="16244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PE" altLang="es-PE" smtClean="0"/>
              <a:t>Un Grupo de Trabajo se fundamenta en la existencia de un conjunto o grupo de personas que se aplican en el desarrollo de una tarea o trabajo. Los miembros de ese grupo poseen algún desarrollo y compromiso. Son individuos, dirigidos por un responsable que condensa y transmite información de las etapas del trabajo y distribuye tareas que, sumadas, completan el todo del trabajo encomendado </a:t>
            </a:r>
            <a:br>
              <a:rPr lang="es-PE" altLang="es-PE" smtClean="0"/>
            </a:br>
            <a:r>
              <a:rPr lang="es-PE" altLang="es-PE" smtClean="0"/>
              <a:t>Mientras que un Equipo de Trabajo es fundamentado en un conjunto de individuos que, asociados, buscan una acción común, con determinado fin. Los miembros de un Equipo tienen conocimiento de todas las informaciones, etapas y filosofía del trabajo a ser realizado. Son individuos dirigidos por un responsable, que trata de integrar el equipo a las tareas que están siendo desarrolladas, buscando motivar, emprender y comprometer la responsabilidad emocional de cada individuo en el trabajo. </a:t>
            </a:r>
            <a:br>
              <a:rPr lang="es-PE" altLang="es-PE" smtClean="0"/>
            </a:br>
            <a:endParaRPr lang="es-PE" altLang="es-PE" smtClean="0"/>
          </a:p>
        </p:txBody>
      </p:sp>
      <p:sp>
        <p:nvSpPr>
          <p:cNvPr id="2355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4DC95E-7AF7-44B5-B292-8A1A34615498}" type="slidenum">
              <a:rPr lang="es-PE" altLang="es-PE">
                <a:latin typeface="Arial" panose="020B0604020202020204" pitchFamily="34" charset="0"/>
              </a:rPr>
              <a:pPr>
                <a:spcBef>
                  <a:spcPct val="0"/>
                </a:spcBef>
              </a:pPr>
              <a:t>15</a:t>
            </a:fld>
            <a:endParaRPr lang="es-PE" altLang="es-PE">
              <a:latin typeface="Arial" panose="020B0604020202020204" pitchFamily="34" charset="0"/>
            </a:endParaRPr>
          </a:p>
        </p:txBody>
      </p:sp>
    </p:spTree>
    <p:extLst>
      <p:ext uri="{BB962C8B-B14F-4D97-AF65-F5344CB8AC3E}">
        <p14:creationId xmlns:p14="http://schemas.microsoft.com/office/powerpoint/2010/main" val="126929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25604"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3DF73-2CBF-4EE6-91C1-D59222510B76}" type="slidenum">
              <a:rPr lang="es-PE" altLang="es-PE">
                <a:latin typeface="Arial" panose="020B0604020202020204" pitchFamily="34" charset="0"/>
              </a:rPr>
              <a:pPr>
                <a:spcBef>
                  <a:spcPct val="0"/>
                </a:spcBef>
              </a:pPr>
              <a:t>16</a:t>
            </a:fld>
            <a:endParaRPr lang="es-PE" altLang="es-PE">
              <a:latin typeface="Arial" panose="020B0604020202020204" pitchFamily="34" charset="0"/>
            </a:endParaRPr>
          </a:p>
        </p:txBody>
      </p:sp>
    </p:spTree>
    <p:extLst>
      <p:ext uri="{BB962C8B-B14F-4D97-AF65-F5344CB8AC3E}">
        <p14:creationId xmlns:p14="http://schemas.microsoft.com/office/powerpoint/2010/main" val="268326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PE" b="1" i="1" smtClean="0"/>
              <a:t>Complementariedad:</a:t>
            </a:r>
            <a:r>
              <a:rPr lang="es-AR" altLang="es-PE" i="1" smtClean="0"/>
              <a:t> cada miembro domina una parcela determinada del objetivo. Todos estos conocimientos son necesarios para sacar el trabajo adelante. </a:t>
            </a:r>
            <a:endParaRPr lang="es-AR" altLang="es-PE" smtClean="0"/>
          </a:p>
          <a:p>
            <a:pPr eaLnBrk="1" hangingPunct="1">
              <a:spcBef>
                <a:spcPct val="0"/>
              </a:spcBef>
            </a:pPr>
            <a:r>
              <a:rPr lang="es-AR" altLang="es-PE" b="1" i="1" smtClean="0"/>
              <a:t>Coordinación: </a:t>
            </a:r>
            <a:r>
              <a:rPr lang="es-AR" altLang="es-PE" i="1" smtClean="0"/>
              <a:t>el grupo de personas, con un líder a la cabeza, debe actuar de forma organizada con vista a sacar el proyecto adelante. </a:t>
            </a:r>
            <a:endParaRPr lang="es-AR" altLang="es-PE" smtClean="0"/>
          </a:p>
          <a:p>
            <a:pPr eaLnBrk="1" hangingPunct="1">
              <a:spcBef>
                <a:spcPct val="0"/>
              </a:spcBef>
            </a:pPr>
            <a:r>
              <a:rPr lang="es-AR" altLang="es-PE" b="1" i="1" smtClean="0"/>
              <a:t>Comunicación:</a:t>
            </a:r>
            <a:r>
              <a:rPr lang="es-AR" altLang="es-PE" i="1" smtClean="0"/>
              <a:t> el trabajo en equipo exige una comunicación abierta entre todos sus miembros, esencial para poder coordinar las distintas actuaciones individuales. </a:t>
            </a:r>
            <a:endParaRPr lang="es-AR" altLang="es-PE" smtClean="0"/>
          </a:p>
          <a:p>
            <a:pPr eaLnBrk="1" hangingPunct="1">
              <a:spcBef>
                <a:spcPct val="0"/>
              </a:spcBef>
            </a:pPr>
            <a:r>
              <a:rPr lang="es-AR" altLang="es-PE" b="1" i="1" smtClean="0"/>
              <a:t>Confianza:</a:t>
            </a:r>
            <a:r>
              <a:rPr lang="es-AR" altLang="es-PE" i="1" smtClean="0"/>
              <a:t> cada persona confía en el buen hacer del resto de sus compañeros. Esta confianza le lleva a aceptar anteponer el éxito del equipo al propio lucimiento personal. </a:t>
            </a:r>
            <a:endParaRPr lang="es-AR" altLang="es-PE" smtClean="0"/>
          </a:p>
          <a:p>
            <a:pPr eaLnBrk="1" hangingPunct="1">
              <a:spcBef>
                <a:spcPct val="0"/>
              </a:spcBef>
            </a:pPr>
            <a:r>
              <a:rPr lang="es-AR" altLang="es-PE" b="1" i="1" smtClean="0"/>
              <a:t>Compromiso:</a:t>
            </a:r>
            <a:r>
              <a:rPr lang="es-AR" altLang="es-PE" i="1" smtClean="0"/>
              <a:t> cada miembro se compromete a aportar lo mejor de si mismo, a poner todo su empeño en sacar el trabajo adelante. </a:t>
            </a:r>
            <a:endParaRPr lang="es-AR" altLang="es-PE" smtClean="0"/>
          </a:p>
        </p:txBody>
      </p:sp>
      <p:sp>
        <p:nvSpPr>
          <p:cNvPr id="35844"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783CB6-CD15-437C-A9B9-D8BCF84DD6CC}" type="slidenum">
              <a:rPr lang="es-AR" altLang="es-PE">
                <a:latin typeface="Arial" panose="020B0604020202020204" pitchFamily="34" charset="0"/>
              </a:rPr>
              <a:pPr>
                <a:spcBef>
                  <a:spcPct val="0"/>
                </a:spcBef>
              </a:pPr>
              <a:t>25</a:t>
            </a:fld>
            <a:endParaRPr lang="es-AR" altLang="es-PE">
              <a:latin typeface="Arial" panose="020B0604020202020204" pitchFamily="34" charset="0"/>
            </a:endParaRPr>
          </a:p>
        </p:txBody>
      </p:sp>
    </p:spTree>
    <p:extLst>
      <p:ext uri="{BB962C8B-B14F-4D97-AF65-F5344CB8AC3E}">
        <p14:creationId xmlns:p14="http://schemas.microsoft.com/office/powerpoint/2010/main" val="390825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B5A5E1C2-8DBC-4667-9D71-565A2CF6388A}" type="slidenum">
              <a:rPr lang="es-ES_tradnl" altLang="es-PE"/>
              <a:pPr>
                <a:defRPr/>
              </a:pPr>
              <a:t>‹Nº›</a:t>
            </a:fld>
            <a:endParaRPr lang="es-ES_tradnl" altLang="es-PE"/>
          </a:p>
        </p:txBody>
      </p:sp>
    </p:spTree>
    <p:extLst>
      <p:ext uri="{BB962C8B-B14F-4D97-AF65-F5344CB8AC3E}">
        <p14:creationId xmlns:p14="http://schemas.microsoft.com/office/powerpoint/2010/main" val="1498618302"/>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1354D6B4-906C-4FFD-BECF-5BB383873409}" type="slidenum">
              <a:rPr lang="es-ES_tradnl" altLang="es-PE"/>
              <a:pPr>
                <a:defRPr/>
              </a:pPr>
              <a:t>‹Nº›</a:t>
            </a:fld>
            <a:endParaRPr lang="es-ES_tradnl" altLang="es-PE"/>
          </a:p>
        </p:txBody>
      </p:sp>
    </p:spTree>
    <p:extLst>
      <p:ext uri="{BB962C8B-B14F-4D97-AF65-F5344CB8AC3E}">
        <p14:creationId xmlns:p14="http://schemas.microsoft.com/office/powerpoint/2010/main" val="116306908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A8AF26F6-4BED-4F34-A7A1-54FCF9E8797B}" type="slidenum">
              <a:rPr lang="es-ES_tradnl" altLang="es-PE"/>
              <a:pPr>
                <a:defRPr/>
              </a:pPr>
              <a:t>‹Nº›</a:t>
            </a:fld>
            <a:endParaRPr lang="es-ES_tradnl" altLang="es-PE"/>
          </a:p>
        </p:txBody>
      </p:sp>
    </p:spTree>
    <p:extLst>
      <p:ext uri="{BB962C8B-B14F-4D97-AF65-F5344CB8AC3E}">
        <p14:creationId xmlns:p14="http://schemas.microsoft.com/office/powerpoint/2010/main" val="273631540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endParaRPr lang="es-PE"/>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PE" noProof="0"/>
          </a:p>
        </p:txBody>
      </p:sp>
      <p:sp>
        <p:nvSpPr>
          <p:cNvPr id="4" name="3 Marcador de texto"/>
          <p:cNvSpPr>
            <a:spLocks noGrp="1"/>
          </p:cNvSpPr>
          <p:nvPr>
            <p:ph type="body"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855F3A5-53F2-47BE-85C5-4E469BE58F42}" type="slidenum">
              <a:rPr lang="es-ES_tradnl" altLang="es-PE"/>
              <a:pPr>
                <a:defRPr/>
              </a:pPr>
              <a:t>‹Nº›</a:t>
            </a:fld>
            <a:endParaRPr lang="es-ES_tradnl" altLang="es-PE"/>
          </a:p>
        </p:txBody>
      </p:sp>
    </p:spTree>
    <p:extLst>
      <p:ext uri="{BB962C8B-B14F-4D97-AF65-F5344CB8AC3E}">
        <p14:creationId xmlns:p14="http://schemas.microsoft.com/office/powerpoint/2010/main" val="18400242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A898E31D-7E89-442C-8DB2-B5817B455B05}" type="slidenum">
              <a:rPr lang="es-ES_tradnl" altLang="es-PE"/>
              <a:pPr>
                <a:defRPr/>
              </a:pPr>
              <a:t>‹Nº›</a:t>
            </a:fld>
            <a:endParaRPr lang="es-ES_tradnl" altLang="es-PE"/>
          </a:p>
        </p:txBody>
      </p:sp>
    </p:spTree>
    <p:extLst>
      <p:ext uri="{BB962C8B-B14F-4D97-AF65-F5344CB8AC3E}">
        <p14:creationId xmlns:p14="http://schemas.microsoft.com/office/powerpoint/2010/main" val="1702717810"/>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C2BA499E-D2BF-4345-9B21-7B087900E5CD}" type="slidenum">
              <a:rPr lang="es-ES_tradnl" altLang="es-PE"/>
              <a:pPr>
                <a:defRPr/>
              </a:pPr>
              <a:t>‹Nº›</a:t>
            </a:fld>
            <a:endParaRPr lang="es-ES_tradnl" altLang="es-PE"/>
          </a:p>
        </p:txBody>
      </p:sp>
    </p:spTree>
    <p:extLst>
      <p:ext uri="{BB962C8B-B14F-4D97-AF65-F5344CB8AC3E}">
        <p14:creationId xmlns:p14="http://schemas.microsoft.com/office/powerpoint/2010/main" val="562588059"/>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540D1970-FF73-49B4-849B-CC2FA03A3858}" type="slidenum">
              <a:rPr lang="es-ES_tradnl" altLang="es-PE"/>
              <a:pPr>
                <a:defRPr/>
              </a:pPr>
              <a:t>‹Nº›</a:t>
            </a:fld>
            <a:endParaRPr lang="es-ES_tradnl" altLang="es-PE"/>
          </a:p>
        </p:txBody>
      </p:sp>
    </p:spTree>
    <p:extLst>
      <p:ext uri="{BB962C8B-B14F-4D97-AF65-F5344CB8AC3E}">
        <p14:creationId xmlns:p14="http://schemas.microsoft.com/office/powerpoint/2010/main" val="3345069632"/>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p:cNvSpPr>
            <a:spLocks noGrp="1"/>
          </p:cNvSpPr>
          <p:nvPr>
            <p:ph type="dt" sz="half" idx="10"/>
          </p:nvPr>
        </p:nvSpPr>
        <p:spPr/>
        <p:txBody>
          <a:bodyPr/>
          <a:lstStyle>
            <a:lvl1pPr>
              <a:defRPr/>
            </a:lvl1pPr>
          </a:lstStyle>
          <a:p>
            <a:pPr>
              <a:defRPr/>
            </a:pPr>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33174143-1F1B-43D7-90AE-4B282798A394}" type="slidenum">
              <a:rPr lang="es-ES_tradnl" altLang="es-PE"/>
              <a:pPr>
                <a:defRPr/>
              </a:pPr>
              <a:t>‹Nº›</a:t>
            </a:fld>
            <a:endParaRPr lang="es-ES_tradnl" altLang="es-PE"/>
          </a:p>
        </p:txBody>
      </p:sp>
    </p:spTree>
    <p:extLst>
      <p:ext uri="{BB962C8B-B14F-4D97-AF65-F5344CB8AC3E}">
        <p14:creationId xmlns:p14="http://schemas.microsoft.com/office/powerpoint/2010/main" val="329718903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p:cNvSpPr>
            <a:spLocks noGrp="1"/>
          </p:cNvSpPr>
          <p:nvPr>
            <p:ph type="dt" sz="half" idx="10"/>
          </p:nvPr>
        </p:nvSpPr>
        <p:spPr/>
        <p:txBody>
          <a:bodyPr/>
          <a:lstStyle>
            <a:lvl1pPr>
              <a:defRPr/>
            </a:lvl1pPr>
          </a:lstStyle>
          <a:p>
            <a:pPr>
              <a:defRPr/>
            </a:pPr>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70E0DB3F-9FF6-460A-BB1E-AE79466EE204}" type="slidenum">
              <a:rPr lang="es-ES_tradnl" altLang="es-PE"/>
              <a:pPr>
                <a:defRPr/>
              </a:pPr>
              <a:t>‹Nº›</a:t>
            </a:fld>
            <a:endParaRPr lang="es-ES_tradnl" altLang="es-PE"/>
          </a:p>
        </p:txBody>
      </p:sp>
    </p:spTree>
    <p:extLst>
      <p:ext uri="{BB962C8B-B14F-4D97-AF65-F5344CB8AC3E}">
        <p14:creationId xmlns:p14="http://schemas.microsoft.com/office/powerpoint/2010/main" val="3208046242"/>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CAE7E813-B22D-4819-8B68-ADE676C3B792}" type="slidenum">
              <a:rPr lang="es-ES_tradnl" altLang="es-PE"/>
              <a:pPr>
                <a:defRPr/>
              </a:pPr>
              <a:t>‹Nº›</a:t>
            </a:fld>
            <a:endParaRPr lang="es-ES_tradnl" altLang="es-PE"/>
          </a:p>
        </p:txBody>
      </p:sp>
    </p:spTree>
    <p:extLst>
      <p:ext uri="{BB962C8B-B14F-4D97-AF65-F5344CB8AC3E}">
        <p14:creationId xmlns:p14="http://schemas.microsoft.com/office/powerpoint/2010/main" val="307306828"/>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A4BF8482-5A30-4347-9A3B-8277537447BC}" type="slidenum">
              <a:rPr lang="es-ES_tradnl" altLang="es-PE"/>
              <a:pPr>
                <a:defRPr/>
              </a:pPr>
              <a:t>‹Nº›</a:t>
            </a:fld>
            <a:endParaRPr lang="es-ES_tradnl" altLang="es-PE"/>
          </a:p>
        </p:txBody>
      </p:sp>
    </p:spTree>
    <p:extLst>
      <p:ext uri="{BB962C8B-B14F-4D97-AF65-F5344CB8AC3E}">
        <p14:creationId xmlns:p14="http://schemas.microsoft.com/office/powerpoint/2010/main" val="347632076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D93E840-34D8-401F-A322-A9C7CEAC4B74}" type="slidenum">
              <a:rPr lang="es-ES_tradnl" altLang="es-PE"/>
              <a:pPr>
                <a:defRPr/>
              </a:pPr>
              <a:t>‹Nº›</a:t>
            </a:fld>
            <a:endParaRPr lang="es-ES_tradnl" altLang="es-PE"/>
          </a:p>
        </p:txBody>
      </p:sp>
    </p:spTree>
    <p:extLst>
      <p:ext uri="{BB962C8B-B14F-4D97-AF65-F5344CB8AC3E}">
        <p14:creationId xmlns:p14="http://schemas.microsoft.com/office/powerpoint/2010/main" val="1264544307"/>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9AF09DD8-58F7-4AF9-A4BF-900A1C2424C3}" type="slidenum">
              <a:rPr lang="es-ES_tradnl" altLang="es-PE"/>
              <a:pPr>
                <a:defRPr/>
              </a:pPr>
              <a:t>‹Nº›</a:t>
            </a:fld>
            <a:endParaRPr lang="es-ES_tradnl" altLang="es-PE"/>
          </a:p>
        </p:txBody>
      </p:sp>
    </p:spTree>
    <p:extLst>
      <p:ext uri="{BB962C8B-B14F-4D97-AF65-F5344CB8AC3E}">
        <p14:creationId xmlns:p14="http://schemas.microsoft.com/office/powerpoint/2010/main" val="527097687"/>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B4CBBC68-16E3-4E96-A4FB-D3AAC47DB6BB}" type="slidenum">
              <a:rPr lang="es-ES_tradnl" altLang="es-PE"/>
              <a:pPr>
                <a:defRPr/>
              </a:pPr>
              <a:t>‹Nº›</a:t>
            </a:fld>
            <a:endParaRPr lang="es-ES_tradnl" altLang="es-PE"/>
          </a:p>
        </p:txBody>
      </p:sp>
    </p:spTree>
    <p:extLst>
      <p:ext uri="{BB962C8B-B14F-4D97-AF65-F5344CB8AC3E}">
        <p14:creationId xmlns:p14="http://schemas.microsoft.com/office/powerpoint/2010/main" val="1172895611"/>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822E8F60-815F-4316-ACB8-13247E2E5657}" type="slidenum">
              <a:rPr lang="es-ES_tradnl" altLang="es-PE"/>
              <a:pPr>
                <a:defRPr/>
              </a:pPr>
              <a:t>‹Nº›</a:t>
            </a:fld>
            <a:endParaRPr lang="es-ES_tradnl" altLang="es-PE"/>
          </a:p>
        </p:txBody>
      </p:sp>
    </p:spTree>
    <p:extLst>
      <p:ext uri="{BB962C8B-B14F-4D97-AF65-F5344CB8AC3E}">
        <p14:creationId xmlns:p14="http://schemas.microsoft.com/office/powerpoint/2010/main" val="936774637"/>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40E5615F-D1AA-4345-8CA2-722FB1A8AB37}" type="slidenum">
              <a:rPr lang="es-ES_tradnl" altLang="es-PE"/>
              <a:pPr>
                <a:defRPr/>
              </a:pPr>
              <a:t>‹Nº›</a:t>
            </a:fld>
            <a:endParaRPr lang="es-ES_tradnl" altLang="es-PE"/>
          </a:p>
        </p:txBody>
      </p:sp>
    </p:spTree>
    <p:extLst>
      <p:ext uri="{BB962C8B-B14F-4D97-AF65-F5344CB8AC3E}">
        <p14:creationId xmlns:p14="http://schemas.microsoft.com/office/powerpoint/2010/main" val="79259749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ACA1B967-1E80-4D3D-9256-C5B1B4FCD873}" type="slidenum">
              <a:rPr lang="es-ES_tradnl" altLang="es-PE"/>
              <a:pPr>
                <a:defRPr/>
              </a:pPr>
              <a:t>‹Nº›</a:t>
            </a:fld>
            <a:endParaRPr lang="es-ES_tradnl" altLang="es-PE"/>
          </a:p>
        </p:txBody>
      </p:sp>
    </p:spTree>
    <p:extLst>
      <p:ext uri="{BB962C8B-B14F-4D97-AF65-F5344CB8AC3E}">
        <p14:creationId xmlns:p14="http://schemas.microsoft.com/office/powerpoint/2010/main" val="3647516804"/>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2B992DA-3BCF-4970-AFD3-95BA249C35BE}" type="slidenum">
              <a:rPr lang="es-ES_tradnl" altLang="es-PE"/>
              <a:pPr>
                <a:defRPr/>
              </a:pPr>
              <a:t>‹Nº›</a:t>
            </a:fld>
            <a:endParaRPr lang="es-ES_tradnl" altLang="es-PE"/>
          </a:p>
        </p:txBody>
      </p:sp>
    </p:spTree>
    <p:extLst>
      <p:ext uri="{BB962C8B-B14F-4D97-AF65-F5344CB8AC3E}">
        <p14:creationId xmlns:p14="http://schemas.microsoft.com/office/powerpoint/2010/main" val="139721351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89DE0888-F37D-4E54-B64F-4C57272F9E2C}" type="slidenum">
              <a:rPr lang="es-ES_tradnl" altLang="es-PE"/>
              <a:pPr>
                <a:defRPr/>
              </a:pPr>
              <a:t>‹Nº›</a:t>
            </a:fld>
            <a:endParaRPr lang="es-ES_tradnl" altLang="es-PE"/>
          </a:p>
        </p:txBody>
      </p:sp>
    </p:spTree>
    <p:extLst>
      <p:ext uri="{BB962C8B-B14F-4D97-AF65-F5344CB8AC3E}">
        <p14:creationId xmlns:p14="http://schemas.microsoft.com/office/powerpoint/2010/main" val="1380439431"/>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5766C416-FF51-495F-96F0-2FD9828CDA58}" type="slidenum">
              <a:rPr lang="es-ES_tradnl" altLang="es-PE"/>
              <a:pPr>
                <a:defRPr/>
              </a:pPr>
              <a:t>‹Nº›</a:t>
            </a:fld>
            <a:endParaRPr lang="es-ES_tradnl" altLang="es-PE"/>
          </a:p>
        </p:txBody>
      </p:sp>
    </p:spTree>
    <p:extLst>
      <p:ext uri="{BB962C8B-B14F-4D97-AF65-F5344CB8AC3E}">
        <p14:creationId xmlns:p14="http://schemas.microsoft.com/office/powerpoint/2010/main" val="283139990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712313E-51BD-4AD5-8652-42CFDF3F8EAD}" type="slidenum">
              <a:rPr lang="es-ES_tradnl" altLang="es-PE"/>
              <a:pPr>
                <a:defRPr/>
              </a:pPr>
              <a:t>‹Nº›</a:t>
            </a:fld>
            <a:endParaRPr lang="es-ES_tradnl" altLang="es-PE"/>
          </a:p>
        </p:txBody>
      </p:sp>
    </p:spTree>
    <p:extLst>
      <p:ext uri="{BB962C8B-B14F-4D97-AF65-F5344CB8AC3E}">
        <p14:creationId xmlns:p14="http://schemas.microsoft.com/office/powerpoint/2010/main" val="1554987666"/>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D9EBB07-EE00-4E94-92FC-96E52D46C12E}" type="slidenum">
              <a:rPr lang="es-ES_tradnl" altLang="es-PE"/>
              <a:pPr>
                <a:defRPr/>
              </a:pPr>
              <a:t>‹Nº›</a:t>
            </a:fld>
            <a:endParaRPr lang="es-ES_tradnl" altLang="es-PE"/>
          </a:p>
        </p:txBody>
      </p:sp>
    </p:spTree>
    <p:extLst>
      <p:ext uri="{BB962C8B-B14F-4D97-AF65-F5344CB8AC3E}">
        <p14:creationId xmlns:p14="http://schemas.microsoft.com/office/powerpoint/2010/main" val="299894783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ED2018F4-31FB-4E63-BFC6-859BACA77320}" type="slidenum">
              <a:rPr lang="es-ES_tradnl" altLang="es-PE"/>
              <a:pPr>
                <a:defRPr/>
              </a:pPr>
              <a:t>‹Nº›</a:t>
            </a:fld>
            <a:endParaRPr lang="es-ES_tradnl" altLang="es-PE"/>
          </a:p>
        </p:txBody>
      </p:sp>
    </p:spTree>
    <p:extLst>
      <p:ext uri="{BB962C8B-B14F-4D97-AF65-F5344CB8AC3E}">
        <p14:creationId xmlns:p14="http://schemas.microsoft.com/office/powerpoint/2010/main" val="341089148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PE"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PE" smtClean="0"/>
              <a:t>Haga clic para modificar el estilo de texto del patrón</a:t>
            </a:r>
          </a:p>
          <a:p>
            <a:pPr lvl="1"/>
            <a:r>
              <a:rPr lang="es-ES_tradnl" altLang="es-PE" smtClean="0"/>
              <a:t>Segundo nivel</a:t>
            </a:r>
          </a:p>
          <a:p>
            <a:pPr lvl="2"/>
            <a:r>
              <a:rPr lang="es-ES_tradnl" altLang="es-PE" smtClean="0"/>
              <a:t>Tercer nivel</a:t>
            </a:r>
          </a:p>
          <a:p>
            <a:pPr lvl="3"/>
            <a:r>
              <a:rPr lang="es-ES_tradnl" altLang="es-PE" smtClean="0"/>
              <a:t>Cuarto nivel</a:t>
            </a:r>
          </a:p>
          <a:p>
            <a:pPr lvl="4"/>
            <a:r>
              <a:rPr lang="es-ES_tradnl" altLang="es-PE"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322BF32-2EED-40D8-AE06-F4A61113CBF8}" type="slidenum">
              <a:rPr lang="es-ES_tradnl" altLang="es-PE"/>
              <a:pPr>
                <a:defRPr/>
              </a:pPr>
              <a:t>‹Nº›</a:t>
            </a:fld>
            <a:endParaRPr lang="es-ES_tradnl" altLang="es-P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B5EEF99-EF3F-4A66-A20F-662F25EF9BFF}" type="slidenum">
              <a:rPr lang="es-ES_tradnl" altLang="es-PE"/>
              <a:pPr>
                <a:defRPr/>
              </a:pPr>
              <a:t>‹Nº›</a:t>
            </a:fld>
            <a:endParaRPr lang="es-ES_tradnl" altLang="es-P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rand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1.jpeg"/><Relationship Id="rId4" Type="http://schemas.openxmlformats.org/officeDocument/2006/relationships/diagramLayout" Target="../diagrams/layout5.xml"/><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7.jpeg"/><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03188"/>
            <a:ext cx="8604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0" y="4794250"/>
            <a:ext cx="9144000" cy="12065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4" name="Marcador de contenido 2"/>
          <p:cNvSpPr txBox="1">
            <a:spLocks/>
          </p:cNvSpPr>
          <p:nvPr/>
        </p:nvSpPr>
        <p:spPr bwMode="auto">
          <a:xfrm>
            <a:off x="1127125" y="1073150"/>
            <a:ext cx="6889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ts val="1000"/>
              </a:spcBef>
              <a:buFontTx/>
              <a:buNone/>
            </a:pPr>
            <a:r>
              <a:rPr lang="es-MX" sz="2100" b="1">
                <a:solidFill>
                  <a:srgbClr val="32946A"/>
                </a:solidFill>
                <a:latin typeface="Bahnschrift SemiBold SemiConden" panose="020B0502040204020203" pitchFamily="34" charset="0"/>
              </a:rPr>
              <a:t>“DESARROLLO DE LA CAPACIDAD PARA EL EMPRENDIMIENTO DE PARTICIPANTES DE LOS MECANISMOS DE COORDINACIÓN COMUNITARIA (MCC) EN LIMA, CALLAO Y 6 REGIONES DEL PAÍS”</a:t>
            </a:r>
          </a:p>
        </p:txBody>
      </p:sp>
      <p:sp>
        <p:nvSpPr>
          <p:cNvPr id="5125" name="CuadroTexto 6"/>
          <p:cNvSpPr txBox="1">
            <a:spLocks noChangeArrowheads="1"/>
          </p:cNvSpPr>
          <p:nvPr/>
        </p:nvSpPr>
        <p:spPr bwMode="auto">
          <a:xfrm>
            <a:off x="1704975" y="1984375"/>
            <a:ext cx="5603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b="1">
                <a:solidFill>
                  <a:srgbClr val="CC6600"/>
                </a:solidFill>
                <a:latin typeface="Bahnschrift SemiBold SemiConden" panose="020B0502040204020203" pitchFamily="34" charset="0"/>
              </a:rPr>
              <a:t>MÓDULO 2. </a:t>
            </a:r>
          </a:p>
          <a:p>
            <a:pPr algn="ctr">
              <a:spcBef>
                <a:spcPct val="0"/>
              </a:spcBef>
              <a:buFontTx/>
              <a:buNone/>
            </a:pPr>
            <a:r>
              <a:rPr lang="es-MX" b="1">
                <a:solidFill>
                  <a:srgbClr val="CC6600"/>
                </a:solidFill>
                <a:latin typeface="Bahnschrift SemiBold SemiConden" panose="020B0502040204020203" pitchFamily="34" charset="0"/>
              </a:rPr>
              <a:t>CAPACIDADES PARA SER EMPRENDEDOR</a:t>
            </a:r>
          </a:p>
        </p:txBody>
      </p:sp>
      <p:pic>
        <p:nvPicPr>
          <p:cNvPr id="5126" name="Imagen 7" descr="Programa de Innovación y Emprendimiento Corporativo en Panel Siste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221163"/>
            <a:ext cx="2857500" cy="17795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7" name="Imagen 8" descr="logo degrade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41325"/>
            <a:ext cx="1331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CuadroTexto 9"/>
          <p:cNvSpPr txBox="1">
            <a:spLocks noChangeArrowheads="1"/>
          </p:cNvSpPr>
          <p:nvPr/>
        </p:nvSpPr>
        <p:spPr bwMode="auto">
          <a:xfrm>
            <a:off x="-12700" y="3508375"/>
            <a:ext cx="9144000" cy="646113"/>
          </a:xfrm>
          <a:prstGeom prst="rect">
            <a:avLst/>
          </a:prstGeom>
          <a:solidFill>
            <a:srgbClr val="FAE3B4"/>
          </a:solidFill>
          <a:ln w="9525">
            <a:solidFill>
              <a:srgbClr val="FAE3B4"/>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sz="1800" b="1">
                <a:solidFill>
                  <a:srgbClr val="CC6600"/>
                </a:solidFill>
                <a:latin typeface="Bahnschrift SemiBold SemiConden" panose="020B0502040204020203" pitchFamily="34" charset="0"/>
              </a:rPr>
              <a:t>SESIÓN 6. </a:t>
            </a:r>
          </a:p>
          <a:p>
            <a:pPr algn="ctr">
              <a:spcBef>
                <a:spcPct val="0"/>
              </a:spcBef>
              <a:buFontTx/>
              <a:buNone/>
            </a:pPr>
            <a:r>
              <a:rPr lang="es-MX" sz="1800" b="1">
                <a:solidFill>
                  <a:srgbClr val="CC6600"/>
                </a:solidFill>
                <a:latin typeface="Bahnschrift SemiBold SemiConden" panose="020B0502040204020203" pitchFamily="34" charset="0"/>
              </a:rPr>
              <a:t>Estrategias para cohesionar los equipos de trabajo</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476250"/>
            <a:ext cx="4608512"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4 Imagen"/>
          <p:cNvPicPr>
            <a:picLocks noChangeAspect="1" noChangeArrowheads="1"/>
          </p:cNvPicPr>
          <p:nvPr/>
        </p:nvPicPr>
        <p:blipFill>
          <a:blip r:embed="rId2" cstate="print"/>
          <a:srcRect/>
          <a:stretch>
            <a:fillRect/>
          </a:stretch>
        </p:blipFill>
        <p:spPr bwMode="auto">
          <a:xfrm>
            <a:off x="1979712" y="260648"/>
            <a:ext cx="4717727" cy="6032504"/>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7625" y="188913"/>
            <a:ext cx="9372600" cy="1143000"/>
          </a:xfrm>
        </p:spPr>
        <p:txBody>
          <a:bodyPr/>
          <a:lstStyle/>
          <a:p>
            <a:r>
              <a:rPr lang="es-ES_tradnl" altLang="es-PE" sz="4000" smtClean="0"/>
              <a:t>Es una actitud de Reingeniería Mental</a:t>
            </a:r>
            <a:r>
              <a:rPr lang="es-ES_tradnl" altLang="es-PE" smtClean="0"/>
              <a:t>  </a:t>
            </a:r>
          </a:p>
        </p:txBody>
      </p:sp>
      <p:sp>
        <p:nvSpPr>
          <p:cNvPr id="207875" name="Rectangle 3"/>
          <p:cNvSpPr>
            <a:spLocks noGrp="1" noChangeArrowheads="1"/>
          </p:cNvSpPr>
          <p:nvPr>
            <p:ph type="body" sz="half" idx="2"/>
          </p:nvPr>
        </p:nvSpPr>
        <p:spPr>
          <a:xfrm>
            <a:off x="5029200" y="1981200"/>
            <a:ext cx="3810000" cy="4114800"/>
          </a:xfrm>
        </p:spPr>
        <p:txBody>
          <a:bodyPr/>
          <a:lstStyle/>
          <a:p>
            <a:pPr>
              <a:buFontTx/>
              <a:buNone/>
            </a:pPr>
            <a:r>
              <a:rPr lang="es-ES_tradnl" altLang="es-PE" i="1" smtClean="0"/>
              <a:t>Para</a:t>
            </a:r>
            <a:endParaRPr lang="es-ES_tradnl" altLang="es-PE" sz="2800" smtClean="0"/>
          </a:p>
          <a:p>
            <a:r>
              <a:rPr lang="es-ES_tradnl" altLang="es-PE" i="1" smtClean="0"/>
              <a:t>Identificarse con la organización</a:t>
            </a:r>
          </a:p>
          <a:p>
            <a:r>
              <a:rPr lang="es-ES_tradnl" altLang="es-PE" i="1" smtClean="0"/>
              <a:t>Sintonizar ideas   </a:t>
            </a:r>
          </a:p>
          <a:p>
            <a:r>
              <a:rPr lang="es-ES_tradnl" altLang="es-PE" i="1" smtClean="0"/>
              <a:t>Sumar esfuerzos</a:t>
            </a:r>
          </a:p>
          <a:p>
            <a:r>
              <a:rPr lang="es-ES_tradnl" altLang="es-PE" i="1" smtClean="0"/>
              <a:t>Liderar procesos de cambio</a:t>
            </a:r>
          </a:p>
        </p:txBody>
      </p:sp>
      <p:sp>
        <p:nvSpPr>
          <p:cNvPr id="17412" name="Rectangle 4"/>
          <p:cNvSpPr>
            <a:spLocks noChangeArrowheads="1"/>
          </p:cNvSpPr>
          <p:nvPr/>
        </p:nvSpPr>
        <p:spPr bwMode="auto">
          <a:xfrm>
            <a:off x="2568575" y="398145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grpSp>
        <p:nvGrpSpPr>
          <p:cNvPr id="2" name="Group 5"/>
          <p:cNvGrpSpPr>
            <a:grpSpLocks/>
          </p:cNvGrpSpPr>
          <p:nvPr/>
        </p:nvGrpSpPr>
        <p:grpSpPr bwMode="auto">
          <a:xfrm>
            <a:off x="838200" y="1524000"/>
            <a:ext cx="1590675" cy="1362075"/>
            <a:chOff x="336" y="1200"/>
            <a:chExt cx="1002" cy="858"/>
          </a:xfrm>
        </p:grpSpPr>
        <p:sp>
          <p:nvSpPr>
            <p:cNvPr id="17472" name="Freeform 6"/>
            <p:cNvSpPr>
              <a:spLocks/>
            </p:cNvSpPr>
            <p:nvPr/>
          </p:nvSpPr>
          <p:spPr bwMode="auto">
            <a:xfrm>
              <a:off x="344" y="1208"/>
              <a:ext cx="986" cy="850"/>
            </a:xfrm>
            <a:custGeom>
              <a:avLst/>
              <a:gdLst>
                <a:gd name="T0" fmla="*/ 620 w 986"/>
                <a:gd name="T1" fmla="*/ 824 h 850"/>
                <a:gd name="T2" fmla="*/ 680 w 986"/>
                <a:gd name="T3" fmla="*/ 790 h 850"/>
                <a:gd name="T4" fmla="*/ 722 w 986"/>
                <a:gd name="T5" fmla="*/ 714 h 850"/>
                <a:gd name="T6" fmla="*/ 731 w 986"/>
                <a:gd name="T7" fmla="*/ 629 h 850"/>
                <a:gd name="T8" fmla="*/ 799 w 986"/>
                <a:gd name="T9" fmla="*/ 604 h 850"/>
                <a:gd name="T10" fmla="*/ 892 w 986"/>
                <a:gd name="T11" fmla="*/ 561 h 850"/>
                <a:gd name="T12" fmla="*/ 960 w 986"/>
                <a:gd name="T13" fmla="*/ 493 h 850"/>
                <a:gd name="T14" fmla="*/ 986 w 986"/>
                <a:gd name="T15" fmla="*/ 434 h 850"/>
                <a:gd name="T16" fmla="*/ 952 w 986"/>
                <a:gd name="T17" fmla="*/ 366 h 850"/>
                <a:gd name="T18" fmla="*/ 884 w 986"/>
                <a:gd name="T19" fmla="*/ 366 h 850"/>
                <a:gd name="T20" fmla="*/ 807 w 986"/>
                <a:gd name="T21" fmla="*/ 417 h 850"/>
                <a:gd name="T22" fmla="*/ 739 w 986"/>
                <a:gd name="T23" fmla="*/ 476 h 850"/>
                <a:gd name="T24" fmla="*/ 773 w 986"/>
                <a:gd name="T25" fmla="*/ 425 h 850"/>
                <a:gd name="T26" fmla="*/ 841 w 986"/>
                <a:gd name="T27" fmla="*/ 332 h 850"/>
                <a:gd name="T28" fmla="*/ 892 w 986"/>
                <a:gd name="T29" fmla="*/ 247 h 850"/>
                <a:gd name="T30" fmla="*/ 875 w 986"/>
                <a:gd name="T31" fmla="*/ 179 h 850"/>
                <a:gd name="T32" fmla="*/ 807 w 986"/>
                <a:gd name="T33" fmla="*/ 153 h 850"/>
                <a:gd name="T34" fmla="*/ 731 w 986"/>
                <a:gd name="T35" fmla="*/ 196 h 850"/>
                <a:gd name="T36" fmla="*/ 663 w 986"/>
                <a:gd name="T37" fmla="*/ 281 h 850"/>
                <a:gd name="T38" fmla="*/ 595 w 986"/>
                <a:gd name="T39" fmla="*/ 374 h 850"/>
                <a:gd name="T40" fmla="*/ 629 w 986"/>
                <a:gd name="T41" fmla="*/ 323 h 850"/>
                <a:gd name="T42" fmla="*/ 680 w 986"/>
                <a:gd name="T43" fmla="*/ 213 h 850"/>
                <a:gd name="T44" fmla="*/ 714 w 986"/>
                <a:gd name="T45" fmla="*/ 102 h 850"/>
                <a:gd name="T46" fmla="*/ 697 w 986"/>
                <a:gd name="T47" fmla="*/ 26 h 850"/>
                <a:gd name="T48" fmla="*/ 671 w 986"/>
                <a:gd name="T49" fmla="*/ 9 h 850"/>
                <a:gd name="T50" fmla="*/ 646 w 986"/>
                <a:gd name="T51" fmla="*/ 0 h 850"/>
                <a:gd name="T52" fmla="*/ 612 w 986"/>
                <a:gd name="T53" fmla="*/ 0 h 850"/>
                <a:gd name="T54" fmla="*/ 578 w 986"/>
                <a:gd name="T55" fmla="*/ 9 h 850"/>
                <a:gd name="T56" fmla="*/ 518 w 986"/>
                <a:gd name="T57" fmla="*/ 68 h 850"/>
                <a:gd name="T58" fmla="*/ 476 w 986"/>
                <a:gd name="T59" fmla="*/ 162 h 850"/>
                <a:gd name="T60" fmla="*/ 459 w 986"/>
                <a:gd name="T61" fmla="*/ 255 h 850"/>
                <a:gd name="T62" fmla="*/ 425 w 986"/>
                <a:gd name="T63" fmla="*/ 349 h 850"/>
                <a:gd name="T64" fmla="*/ 425 w 986"/>
                <a:gd name="T65" fmla="*/ 221 h 850"/>
                <a:gd name="T66" fmla="*/ 366 w 986"/>
                <a:gd name="T67" fmla="*/ 60 h 850"/>
                <a:gd name="T68" fmla="*/ 264 w 986"/>
                <a:gd name="T69" fmla="*/ 51 h 850"/>
                <a:gd name="T70" fmla="*/ 230 w 986"/>
                <a:gd name="T71" fmla="*/ 136 h 850"/>
                <a:gd name="T72" fmla="*/ 247 w 986"/>
                <a:gd name="T73" fmla="*/ 272 h 850"/>
                <a:gd name="T74" fmla="*/ 281 w 986"/>
                <a:gd name="T75" fmla="*/ 400 h 850"/>
                <a:gd name="T76" fmla="*/ 281 w 986"/>
                <a:gd name="T77" fmla="*/ 493 h 850"/>
                <a:gd name="T78" fmla="*/ 247 w 986"/>
                <a:gd name="T79" fmla="*/ 493 h 850"/>
                <a:gd name="T80" fmla="*/ 213 w 986"/>
                <a:gd name="T81" fmla="*/ 468 h 850"/>
                <a:gd name="T82" fmla="*/ 170 w 986"/>
                <a:gd name="T83" fmla="*/ 451 h 850"/>
                <a:gd name="T84" fmla="*/ 119 w 986"/>
                <a:gd name="T85" fmla="*/ 442 h 850"/>
                <a:gd name="T86" fmla="*/ 60 w 986"/>
                <a:gd name="T87" fmla="*/ 468 h 850"/>
                <a:gd name="T88" fmla="*/ 17 w 986"/>
                <a:gd name="T89" fmla="*/ 502 h 850"/>
                <a:gd name="T90" fmla="*/ 0 w 986"/>
                <a:gd name="T91" fmla="*/ 544 h 850"/>
                <a:gd name="T92" fmla="*/ 9 w 986"/>
                <a:gd name="T93" fmla="*/ 587 h 850"/>
                <a:gd name="T94" fmla="*/ 51 w 986"/>
                <a:gd name="T95" fmla="*/ 612 h 850"/>
                <a:gd name="T96" fmla="*/ 102 w 986"/>
                <a:gd name="T97" fmla="*/ 621 h 850"/>
                <a:gd name="T98" fmla="*/ 162 w 986"/>
                <a:gd name="T99" fmla="*/ 629 h 850"/>
                <a:gd name="T100" fmla="*/ 213 w 986"/>
                <a:gd name="T101" fmla="*/ 654 h 850"/>
                <a:gd name="T102" fmla="*/ 255 w 986"/>
                <a:gd name="T103" fmla="*/ 722 h 850"/>
                <a:gd name="T104" fmla="*/ 315 w 986"/>
                <a:gd name="T105" fmla="*/ 782 h 850"/>
                <a:gd name="T106" fmla="*/ 383 w 986"/>
                <a:gd name="T107" fmla="*/ 833 h 850"/>
                <a:gd name="T108" fmla="*/ 459 w 986"/>
                <a:gd name="T109" fmla="*/ 850 h 850"/>
                <a:gd name="T110" fmla="*/ 518 w 986"/>
                <a:gd name="T111" fmla="*/ 841 h 850"/>
                <a:gd name="T112" fmla="*/ 552 w 986"/>
                <a:gd name="T113" fmla="*/ 816 h 8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6"/>
                <a:gd name="T172" fmla="*/ 0 h 850"/>
                <a:gd name="T173" fmla="*/ 986 w 986"/>
                <a:gd name="T174" fmla="*/ 850 h 8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6" h="850">
                  <a:moveTo>
                    <a:pt x="561" y="807"/>
                  </a:moveTo>
                  <a:lnTo>
                    <a:pt x="578" y="824"/>
                  </a:lnTo>
                  <a:lnTo>
                    <a:pt x="603" y="824"/>
                  </a:lnTo>
                  <a:lnTo>
                    <a:pt x="620" y="824"/>
                  </a:lnTo>
                  <a:lnTo>
                    <a:pt x="637" y="824"/>
                  </a:lnTo>
                  <a:lnTo>
                    <a:pt x="646" y="816"/>
                  </a:lnTo>
                  <a:lnTo>
                    <a:pt x="663" y="807"/>
                  </a:lnTo>
                  <a:lnTo>
                    <a:pt x="680" y="790"/>
                  </a:lnTo>
                  <a:lnTo>
                    <a:pt x="688" y="773"/>
                  </a:lnTo>
                  <a:lnTo>
                    <a:pt x="705" y="756"/>
                  </a:lnTo>
                  <a:lnTo>
                    <a:pt x="714" y="739"/>
                  </a:lnTo>
                  <a:lnTo>
                    <a:pt x="722" y="714"/>
                  </a:lnTo>
                  <a:lnTo>
                    <a:pt x="731" y="697"/>
                  </a:lnTo>
                  <a:lnTo>
                    <a:pt x="731" y="671"/>
                  </a:lnTo>
                  <a:lnTo>
                    <a:pt x="731" y="654"/>
                  </a:lnTo>
                  <a:lnTo>
                    <a:pt x="731" y="629"/>
                  </a:lnTo>
                  <a:lnTo>
                    <a:pt x="731" y="612"/>
                  </a:lnTo>
                  <a:lnTo>
                    <a:pt x="748" y="612"/>
                  </a:lnTo>
                  <a:lnTo>
                    <a:pt x="773" y="612"/>
                  </a:lnTo>
                  <a:lnTo>
                    <a:pt x="799" y="604"/>
                  </a:lnTo>
                  <a:lnTo>
                    <a:pt x="824" y="595"/>
                  </a:lnTo>
                  <a:lnTo>
                    <a:pt x="841" y="587"/>
                  </a:lnTo>
                  <a:lnTo>
                    <a:pt x="867" y="578"/>
                  </a:lnTo>
                  <a:lnTo>
                    <a:pt x="892" y="561"/>
                  </a:lnTo>
                  <a:lnTo>
                    <a:pt x="909" y="544"/>
                  </a:lnTo>
                  <a:lnTo>
                    <a:pt x="926" y="527"/>
                  </a:lnTo>
                  <a:lnTo>
                    <a:pt x="943" y="510"/>
                  </a:lnTo>
                  <a:lnTo>
                    <a:pt x="960" y="493"/>
                  </a:lnTo>
                  <a:lnTo>
                    <a:pt x="969" y="476"/>
                  </a:lnTo>
                  <a:lnTo>
                    <a:pt x="977" y="459"/>
                  </a:lnTo>
                  <a:lnTo>
                    <a:pt x="986" y="442"/>
                  </a:lnTo>
                  <a:lnTo>
                    <a:pt x="986" y="434"/>
                  </a:lnTo>
                  <a:lnTo>
                    <a:pt x="986" y="425"/>
                  </a:lnTo>
                  <a:lnTo>
                    <a:pt x="977" y="400"/>
                  </a:lnTo>
                  <a:lnTo>
                    <a:pt x="969" y="383"/>
                  </a:lnTo>
                  <a:lnTo>
                    <a:pt x="952" y="366"/>
                  </a:lnTo>
                  <a:lnTo>
                    <a:pt x="935" y="366"/>
                  </a:lnTo>
                  <a:lnTo>
                    <a:pt x="918" y="357"/>
                  </a:lnTo>
                  <a:lnTo>
                    <a:pt x="901" y="357"/>
                  </a:lnTo>
                  <a:lnTo>
                    <a:pt x="884" y="366"/>
                  </a:lnTo>
                  <a:lnTo>
                    <a:pt x="867" y="374"/>
                  </a:lnTo>
                  <a:lnTo>
                    <a:pt x="850" y="383"/>
                  </a:lnTo>
                  <a:lnTo>
                    <a:pt x="824" y="400"/>
                  </a:lnTo>
                  <a:lnTo>
                    <a:pt x="807" y="417"/>
                  </a:lnTo>
                  <a:lnTo>
                    <a:pt x="790" y="425"/>
                  </a:lnTo>
                  <a:lnTo>
                    <a:pt x="773" y="442"/>
                  </a:lnTo>
                  <a:lnTo>
                    <a:pt x="756" y="459"/>
                  </a:lnTo>
                  <a:lnTo>
                    <a:pt x="739" y="476"/>
                  </a:lnTo>
                  <a:lnTo>
                    <a:pt x="731" y="493"/>
                  </a:lnTo>
                  <a:lnTo>
                    <a:pt x="739" y="476"/>
                  </a:lnTo>
                  <a:lnTo>
                    <a:pt x="756" y="451"/>
                  </a:lnTo>
                  <a:lnTo>
                    <a:pt x="773" y="425"/>
                  </a:lnTo>
                  <a:lnTo>
                    <a:pt x="790" y="400"/>
                  </a:lnTo>
                  <a:lnTo>
                    <a:pt x="807" y="383"/>
                  </a:lnTo>
                  <a:lnTo>
                    <a:pt x="824" y="357"/>
                  </a:lnTo>
                  <a:lnTo>
                    <a:pt x="841" y="332"/>
                  </a:lnTo>
                  <a:lnTo>
                    <a:pt x="858" y="306"/>
                  </a:lnTo>
                  <a:lnTo>
                    <a:pt x="867" y="289"/>
                  </a:lnTo>
                  <a:lnTo>
                    <a:pt x="884" y="264"/>
                  </a:lnTo>
                  <a:lnTo>
                    <a:pt x="892" y="247"/>
                  </a:lnTo>
                  <a:lnTo>
                    <a:pt x="892" y="221"/>
                  </a:lnTo>
                  <a:lnTo>
                    <a:pt x="892" y="204"/>
                  </a:lnTo>
                  <a:lnTo>
                    <a:pt x="892" y="187"/>
                  </a:lnTo>
                  <a:lnTo>
                    <a:pt x="875" y="179"/>
                  </a:lnTo>
                  <a:lnTo>
                    <a:pt x="858" y="162"/>
                  </a:lnTo>
                  <a:lnTo>
                    <a:pt x="841" y="153"/>
                  </a:lnTo>
                  <a:lnTo>
                    <a:pt x="824" y="153"/>
                  </a:lnTo>
                  <a:lnTo>
                    <a:pt x="807" y="153"/>
                  </a:lnTo>
                  <a:lnTo>
                    <a:pt x="782" y="162"/>
                  </a:lnTo>
                  <a:lnTo>
                    <a:pt x="765" y="170"/>
                  </a:lnTo>
                  <a:lnTo>
                    <a:pt x="748" y="179"/>
                  </a:lnTo>
                  <a:lnTo>
                    <a:pt x="731" y="196"/>
                  </a:lnTo>
                  <a:lnTo>
                    <a:pt x="714" y="213"/>
                  </a:lnTo>
                  <a:lnTo>
                    <a:pt x="697" y="238"/>
                  </a:lnTo>
                  <a:lnTo>
                    <a:pt x="680" y="255"/>
                  </a:lnTo>
                  <a:lnTo>
                    <a:pt x="663" y="281"/>
                  </a:lnTo>
                  <a:lnTo>
                    <a:pt x="646" y="306"/>
                  </a:lnTo>
                  <a:lnTo>
                    <a:pt x="629" y="332"/>
                  </a:lnTo>
                  <a:lnTo>
                    <a:pt x="612" y="349"/>
                  </a:lnTo>
                  <a:lnTo>
                    <a:pt x="595" y="374"/>
                  </a:lnTo>
                  <a:lnTo>
                    <a:pt x="586" y="400"/>
                  </a:lnTo>
                  <a:lnTo>
                    <a:pt x="603" y="374"/>
                  </a:lnTo>
                  <a:lnTo>
                    <a:pt x="612" y="349"/>
                  </a:lnTo>
                  <a:lnTo>
                    <a:pt x="629" y="323"/>
                  </a:lnTo>
                  <a:lnTo>
                    <a:pt x="646" y="298"/>
                  </a:lnTo>
                  <a:lnTo>
                    <a:pt x="663" y="272"/>
                  </a:lnTo>
                  <a:lnTo>
                    <a:pt x="671" y="238"/>
                  </a:lnTo>
                  <a:lnTo>
                    <a:pt x="680" y="213"/>
                  </a:lnTo>
                  <a:lnTo>
                    <a:pt x="697" y="187"/>
                  </a:lnTo>
                  <a:lnTo>
                    <a:pt x="697" y="153"/>
                  </a:lnTo>
                  <a:lnTo>
                    <a:pt x="705" y="128"/>
                  </a:lnTo>
                  <a:lnTo>
                    <a:pt x="714" y="102"/>
                  </a:lnTo>
                  <a:lnTo>
                    <a:pt x="714" y="85"/>
                  </a:lnTo>
                  <a:lnTo>
                    <a:pt x="714" y="60"/>
                  </a:lnTo>
                  <a:lnTo>
                    <a:pt x="705" y="43"/>
                  </a:lnTo>
                  <a:lnTo>
                    <a:pt x="697" y="26"/>
                  </a:lnTo>
                  <a:lnTo>
                    <a:pt x="688" y="17"/>
                  </a:lnTo>
                  <a:lnTo>
                    <a:pt x="680" y="9"/>
                  </a:lnTo>
                  <a:lnTo>
                    <a:pt x="671" y="9"/>
                  </a:lnTo>
                  <a:lnTo>
                    <a:pt x="663" y="9"/>
                  </a:lnTo>
                  <a:lnTo>
                    <a:pt x="654" y="0"/>
                  </a:lnTo>
                  <a:lnTo>
                    <a:pt x="646" y="0"/>
                  </a:lnTo>
                  <a:lnTo>
                    <a:pt x="637" y="0"/>
                  </a:lnTo>
                  <a:lnTo>
                    <a:pt x="629" y="0"/>
                  </a:lnTo>
                  <a:lnTo>
                    <a:pt x="620" y="0"/>
                  </a:lnTo>
                  <a:lnTo>
                    <a:pt x="612" y="0"/>
                  </a:lnTo>
                  <a:lnTo>
                    <a:pt x="603" y="0"/>
                  </a:lnTo>
                  <a:lnTo>
                    <a:pt x="595" y="0"/>
                  </a:lnTo>
                  <a:lnTo>
                    <a:pt x="586" y="9"/>
                  </a:lnTo>
                  <a:lnTo>
                    <a:pt x="578" y="9"/>
                  </a:lnTo>
                  <a:lnTo>
                    <a:pt x="569" y="17"/>
                  </a:lnTo>
                  <a:lnTo>
                    <a:pt x="552" y="34"/>
                  </a:lnTo>
                  <a:lnTo>
                    <a:pt x="535" y="51"/>
                  </a:lnTo>
                  <a:lnTo>
                    <a:pt x="518" y="68"/>
                  </a:lnTo>
                  <a:lnTo>
                    <a:pt x="510" y="94"/>
                  </a:lnTo>
                  <a:lnTo>
                    <a:pt x="493" y="111"/>
                  </a:lnTo>
                  <a:lnTo>
                    <a:pt x="485" y="136"/>
                  </a:lnTo>
                  <a:lnTo>
                    <a:pt x="476" y="162"/>
                  </a:lnTo>
                  <a:lnTo>
                    <a:pt x="476" y="179"/>
                  </a:lnTo>
                  <a:lnTo>
                    <a:pt x="468" y="204"/>
                  </a:lnTo>
                  <a:lnTo>
                    <a:pt x="459" y="230"/>
                  </a:lnTo>
                  <a:lnTo>
                    <a:pt x="459" y="255"/>
                  </a:lnTo>
                  <a:lnTo>
                    <a:pt x="451" y="281"/>
                  </a:lnTo>
                  <a:lnTo>
                    <a:pt x="442" y="306"/>
                  </a:lnTo>
                  <a:lnTo>
                    <a:pt x="434" y="323"/>
                  </a:lnTo>
                  <a:lnTo>
                    <a:pt x="425" y="349"/>
                  </a:lnTo>
                  <a:lnTo>
                    <a:pt x="417" y="374"/>
                  </a:lnTo>
                  <a:lnTo>
                    <a:pt x="417" y="323"/>
                  </a:lnTo>
                  <a:lnTo>
                    <a:pt x="425" y="272"/>
                  </a:lnTo>
                  <a:lnTo>
                    <a:pt x="425" y="221"/>
                  </a:lnTo>
                  <a:lnTo>
                    <a:pt x="417" y="170"/>
                  </a:lnTo>
                  <a:lnTo>
                    <a:pt x="408" y="128"/>
                  </a:lnTo>
                  <a:lnTo>
                    <a:pt x="391" y="85"/>
                  </a:lnTo>
                  <a:lnTo>
                    <a:pt x="366" y="60"/>
                  </a:lnTo>
                  <a:lnTo>
                    <a:pt x="340" y="43"/>
                  </a:lnTo>
                  <a:lnTo>
                    <a:pt x="306" y="34"/>
                  </a:lnTo>
                  <a:lnTo>
                    <a:pt x="281" y="43"/>
                  </a:lnTo>
                  <a:lnTo>
                    <a:pt x="264" y="51"/>
                  </a:lnTo>
                  <a:lnTo>
                    <a:pt x="247" y="60"/>
                  </a:lnTo>
                  <a:lnTo>
                    <a:pt x="238" y="85"/>
                  </a:lnTo>
                  <a:lnTo>
                    <a:pt x="230" y="111"/>
                  </a:lnTo>
                  <a:lnTo>
                    <a:pt x="230" y="136"/>
                  </a:lnTo>
                  <a:lnTo>
                    <a:pt x="230" y="162"/>
                  </a:lnTo>
                  <a:lnTo>
                    <a:pt x="238" y="196"/>
                  </a:lnTo>
                  <a:lnTo>
                    <a:pt x="238" y="230"/>
                  </a:lnTo>
                  <a:lnTo>
                    <a:pt x="247" y="272"/>
                  </a:lnTo>
                  <a:lnTo>
                    <a:pt x="255" y="306"/>
                  </a:lnTo>
                  <a:lnTo>
                    <a:pt x="264" y="340"/>
                  </a:lnTo>
                  <a:lnTo>
                    <a:pt x="272" y="366"/>
                  </a:lnTo>
                  <a:lnTo>
                    <a:pt x="281" y="400"/>
                  </a:lnTo>
                  <a:lnTo>
                    <a:pt x="289" y="425"/>
                  </a:lnTo>
                  <a:lnTo>
                    <a:pt x="289" y="442"/>
                  </a:lnTo>
                  <a:lnTo>
                    <a:pt x="281" y="468"/>
                  </a:lnTo>
                  <a:lnTo>
                    <a:pt x="281" y="493"/>
                  </a:lnTo>
                  <a:lnTo>
                    <a:pt x="272" y="519"/>
                  </a:lnTo>
                  <a:lnTo>
                    <a:pt x="264" y="510"/>
                  </a:lnTo>
                  <a:lnTo>
                    <a:pt x="255" y="502"/>
                  </a:lnTo>
                  <a:lnTo>
                    <a:pt x="247" y="493"/>
                  </a:lnTo>
                  <a:lnTo>
                    <a:pt x="238" y="485"/>
                  </a:lnTo>
                  <a:lnTo>
                    <a:pt x="230" y="476"/>
                  </a:lnTo>
                  <a:lnTo>
                    <a:pt x="221" y="468"/>
                  </a:lnTo>
                  <a:lnTo>
                    <a:pt x="213" y="468"/>
                  </a:lnTo>
                  <a:lnTo>
                    <a:pt x="196" y="459"/>
                  </a:lnTo>
                  <a:lnTo>
                    <a:pt x="187" y="451"/>
                  </a:lnTo>
                  <a:lnTo>
                    <a:pt x="179" y="451"/>
                  </a:lnTo>
                  <a:lnTo>
                    <a:pt x="170" y="451"/>
                  </a:lnTo>
                  <a:lnTo>
                    <a:pt x="153" y="442"/>
                  </a:lnTo>
                  <a:lnTo>
                    <a:pt x="145" y="442"/>
                  </a:lnTo>
                  <a:lnTo>
                    <a:pt x="128" y="442"/>
                  </a:lnTo>
                  <a:lnTo>
                    <a:pt x="119" y="442"/>
                  </a:lnTo>
                  <a:lnTo>
                    <a:pt x="102" y="451"/>
                  </a:lnTo>
                  <a:lnTo>
                    <a:pt x="85" y="451"/>
                  </a:lnTo>
                  <a:lnTo>
                    <a:pt x="77" y="459"/>
                  </a:lnTo>
                  <a:lnTo>
                    <a:pt x="60" y="468"/>
                  </a:lnTo>
                  <a:lnTo>
                    <a:pt x="43" y="476"/>
                  </a:lnTo>
                  <a:lnTo>
                    <a:pt x="34" y="485"/>
                  </a:lnTo>
                  <a:lnTo>
                    <a:pt x="26" y="493"/>
                  </a:lnTo>
                  <a:lnTo>
                    <a:pt x="17" y="502"/>
                  </a:lnTo>
                  <a:lnTo>
                    <a:pt x="9" y="510"/>
                  </a:lnTo>
                  <a:lnTo>
                    <a:pt x="0" y="527"/>
                  </a:lnTo>
                  <a:lnTo>
                    <a:pt x="0" y="536"/>
                  </a:lnTo>
                  <a:lnTo>
                    <a:pt x="0" y="544"/>
                  </a:lnTo>
                  <a:lnTo>
                    <a:pt x="0" y="561"/>
                  </a:lnTo>
                  <a:lnTo>
                    <a:pt x="0" y="570"/>
                  </a:lnTo>
                  <a:lnTo>
                    <a:pt x="0" y="578"/>
                  </a:lnTo>
                  <a:lnTo>
                    <a:pt x="9" y="587"/>
                  </a:lnTo>
                  <a:lnTo>
                    <a:pt x="17" y="595"/>
                  </a:lnTo>
                  <a:lnTo>
                    <a:pt x="34" y="604"/>
                  </a:lnTo>
                  <a:lnTo>
                    <a:pt x="43" y="612"/>
                  </a:lnTo>
                  <a:lnTo>
                    <a:pt x="51" y="612"/>
                  </a:lnTo>
                  <a:lnTo>
                    <a:pt x="60" y="612"/>
                  </a:lnTo>
                  <a:lnTo>
                    <a:pt x="77" y="621"/>
                  </a:lnTo>
                  <a:lnTo>
                    <a:pt x="94" y="621"/>
                  </a:lnTo>
                  <a:lnTo>
                    <a:pt x="102" y="621"/>
                  </a:lnTo>
                  <a:lnTo>
                    <a:pt x="119" y="621"/>
                  </a:lnTo>
                  <a:lnTo>
                    <a:pt x="136" y="621"/>
                  </a:lnTo>
                  <a:lnTo>
                    <a:pt x="145" y="629"/>
                  </a:lnTo>
                  <a:lnTo>
                    <a:pt x="162" y="629"/>
                  </a:lnTo>
                  <a:lnTo>
                    <a:pt x="170" y="638"/>
                  </a:lnTo>
                  <a:lnTo>
                    <a:pt x="187" y="638"/>
                  </a:lnTo>
                  <a:lnTo>
                    <a:pt x="196" y="646"/>
                  </a:lnTo>
                  <a:lnTo>
                    <a:pt x="213" y="654"/>
                  </a:lnTo>
                  <a:lnTo>
                    <a:pt x="221" y="663"/>
                  </a:lnTo>
                  <a:lnTo>
                    <a:pt x="230" y="680"/>
                  </a:lnTo>
                  <a:lnTo>
                    <a:pt x="247" y="705"/>
                  </a:lnTo>
                  <a:lnTo>
                    <a:pt x="255" y="722"/>
                  </a:lnTo>
                  <a:lnTo>
                    <a:pt x="272" y="739"/>
                  </a:lnTo>
                  <a:lnTo>
                    <a:pt x="289" y="756"/>
                  </a:lnTo>
                  <a:lnTo>
                    <a:pt x="298" y="773"/>
                  </a:lnTo>
                  <a:lnTo>
                    <a:pt x="315" y="782"/>
                  </a:lnTo>
                  <a:lnTo>
                    <a:pt x="332" y="799"/>
                  </a:lnTo>
                  <a:lnTo>
                    <a:pt x="349" y="816"/>
                  </a:lnTo>
                  <a:lnTo>
                    <a:pt x="366" y="824"/>
                  </a:lnTo>
                  <a:lnTo>
                    <a:pt x="383" y="833"/>
                  </a:lnTo>
                  <a:lnTo>
                    <a:pt x="400" y="841"/>
                  </a:lnTo>
                  <a:lnTo>
                    <a:pt x="417" y="850"/>
                  </a:lnTo>
                  <a:lnTo>
                    <a:pt x="442" y="850"/>
                  </a:lnTo>
                  <a:lnTo>
                    <a:pt x="459" y="850"/>
                  </a:lnTo>
                  <a:lnTo>
                    <a:pt x="485" y="841"/>
                  </a:lnTo>
                  <a:lnTo>
                    <a:pt x="493" y="841"/>
                  </a:lnTo>
                  <a:lnTo>
                    <a:pt x="510" y="841"/>
                  </a:lnTo>
                  <a:lnTo>
                    <a:pt x="518" y="841"/>
                  </a:lnTo>
                  <a:lnTo>
                    <a:pt x="527" y="833"/>
                  </a:lnTo>
                  <a:lnTo>
                    <a:pt x="535" y="833"/>
                  </a:lnTo>
                  <a:lnTo>
                    <a:pt x="544" y="824"/>
                  </a:lnTo>
                  <a:lnTo>
                    <a:pt x="552" y="816"/>
                  </a:lnTo>
                  <a:lnTo>
                    <a:pt x="561" y="8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3" name="Freeform 7"/>
            <p:cNvSpPr>
              <a:spLocks/>
            </p:cNvSpPr>
            <p:nvPr/>
          </p:nvSpPr>
          <p:spPr bwMode="auto">
            <a:xfrm>
              <a:off x="905" y="1812"/>
              <a:ext cx="178" cy="229"/>
            </a:xfrm>
            <a:custGeom>
              <a:avLst/>
              <a:gdLst>
                <a:gd name="T0" fmla="*/ 170 w 178"/>
                <a:gd name="T1" fmla="*/ 8 h 229"/>
                <a:gd name="T2" fmla="*/ 161 w 178"/>
                <a:gd name="T3" fmla="*/ 8 h 229"/>
                <a:gd name="T4" fmla="*/ 170 w 178"/>
                <a:gd name="T5" fmla="*/ 25 h 229"/>
                <a:gd name="T6" fmla="*/ 170 w 178"/>
                <a:gd name="T7" fmla="*/ 50 h 229"/>
                <a:gd name="T8" fmla="*/ 170 w 178"/>
                <a:gd name="T9" fmla="*/ 67 h 229"/>
                <a:gd name="T10" fmla="*/ 161 w 178"/>
                <a:gd name="T11" fmla="*/ 84 h 229"/>
                <a:gd name="T12" fmla="*/ 153 w 178"/>
                <a:gd name="T13" fmla="*/ 110 h 229"/>
                <a:gd name="T14" fmla="*/ 144 w 178"/>
                <a:gd name="T15" fmla="*/ 127 h 229"/>
                <a:gd name="T16" fmla="*/ 136 w 178"/>
                <a:gd name="T17" fmla="*/ 152 h 229"/>
                <a:gd name="T18" fmla="*/ 127 w 178"/>
                <a:gd name="T19" fmla="*/ 169 h 229"/>
                <a:gd name="T20" fmla="*/ 119 w 178"/>
                <a:gd name="T21" fmla="*/ 186 h 229"/>
                <a:gd name="T22" fmla="*/ 102 w 178"/>
                <a:gd name="T23" fmla="*/ 195 h 229"/>
                <a:gd name="T24" fmla="*/ 85 w 178"/>
                <a:gd name="T25" fmla="*/ 212 h 229"/>
                <a:gd name="T26" fmla="*/ 68 w 178"/>
                <a:gd name="T27" fmla="*/ 220 h 229"/>
                <a:gd name="T28" fmla="*/ 59 w 178"/>
                <a:gd name="T29" fmla="*/ 220 h 229"/>
                <a:gd name="T30" fmla="*/ 42 w 178"/>
                <a:gd name="T31" fmla="*/ 220 h 229"/>
                <a:gd name="T32" fmla="*/ 25 w 178"/>
                <a:gd name="T33" fmla="*/ 212 h 229"/>
                <a:gd name="T34" fmla="*/ 8 w 178"/>
                <a:gd name="T35" fmla="*/ 203 h 229"/>
                <a:gd name="T36" fmla="*/ 0 w 178"/>
                <a:gd name="T37" fmla="*/ 203 h 229"/>
                <a:gd name="T38" fmla="*/ 17 w 178"/>
                <a:gd name="T39" fmla="*/ 220 h 229"/>
                <a:gd name="T40" fmla="*/ 34 w 178"/>
                <a:gd name="T41" fmla="*/ 229 h 229"/>
                <a:gd name="T42" fmla="*/ 59 w 178"/>
                <a:gd name="T43" fmla="*/ 229 h 229"/>
                <a:gd name="T44" fmla="*/ 76 w 178"/>
                <a:gd name="T45" fmla="*/ 229 h 229"/>
                <a:gd name="T46" fmla="*/ 93 w 178"/>
                <a:gd name="T47" fmla="*/ 220 h 229"/>
                <a:gd name="T48" fmla="*/ 110 w 178"/>
                <a:gd name="T49" fmla="*/ 203 h 229"/>
                <a:gd name="T50" fmla="*/ 119 w 178"/>
                <a:gd name="T51" fmla="*/ 195 h 229"/>
                <a:gd name="T52" fmla="*/ 136 w 178"/>
                <a:gd name="T53" fmla="*/ 169 h 229"/>
                <a:gd name="T54" fmla="*/ 144 w 178"/>
                <a:gd name="T55" fmla="*/ 152 h 229"/>
                <a:gd name="T56" fmla="*/ 153 w 178"/>
                <a:gd name="T57" fmla="*/ 135 h 229"/>
                <a:gd name="T58" fmla="*/ 161 w 178"/>
                <a:gd name="T59" fmla="*/ 110 h 229"/>
                <a:gd name="T60" fmla="*/ 170 w 178"/>
                <a:gd name="T61" fmla="*/ 93 h 229"/>
                <a:gd name="T62" fmla="*/ 178 w 178"/>
                <a:gd name="T63" fmla="*/ 67 h 229"/>
                <a:gd name="T64" fmla="*/ 178 w 178"/>
                <a:gd name="T65" fmla="*/ 50 h 229"/>
                <a:gd name="T66" fmla="*/ 178 w 178"/>
                <a:gd name="T67" fmla="*/ 25 h 229"/>
                <a:gd name="T68" fmla="*/ 170 w 178"/>
                <a:gd name="T69" fmla="*/ 8 h 229"/>
                <a:gd name="T70" fmla="*/ 161 w 178"/>
                <a:gd name="T71" fmla="*/ 17 h 229"/>
                <a:gd name="T72" fmla="*/ 170 w 178"/>
                <a:gd name="T73" fmla="*/ 8 h 229"/>
                <a:gd name="T74" fmla="*/ 161 w 178"/>
                <a:gd name="T75" fmla="*/ 0 h 229"/>
                <a:gd name="T76" fmla="*/ 161 w 178"/>
                <a:gd name="T77" fmla="*/ 8 h 229"/>
                <a:gd name="T78" fmla="*/ 170 w 178"/>
                <a:gd name="T79" fmla="*/ 8 h 2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229"/>
                <a:gd name="T122" fmla="*/ 178 w 178"/>
                <a:gd name="T123" fmla="*/ 229 h 2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229">
                  <a:moveTo>
                    <a:pt x="170" y="8"/>
                  </a:moveTo>
                  <a:lnTo>
                    <a:pt x="161" y="8"/>
                  </a:lnTo>
                  <a:lnTo>
                    <a:pt x="170" y="25"/>
                  </a:lnTo>
                  <a:lnTo>
                    <a:pt x="170" y="50"/>
                  </a:lnTo>
                  <a:lnTo>
                    <a:pt x="170" y="67"/>
                  </a:lnTo>
                  <a:lnTo>
                    <a:pt x="161" y="84"/>
                  </a:lnTo>
                  <a:lnTo>
                    <a:pt x="153" y="110"/>
                  </a:lnTo>
                  <a:lnTo>
                    <a:pt x="144" y="127"/>
                  </a:lnTo>
                  <a:lnTo>
                    <a:pt x="136" y="152"/>
                  </a:lnTo>
                  <a:lnTo>
                    <a:pt x="127" y="169"/>
                  </a:lnTo>
                  <a:lnTo>
                    <a:pt x="119" y="186"/>
                  </a:lnTo>
                  <a:lnTo>
                    <a:pt x="102" y="195"/>
                  </a:lnTo>
                  <a:lnTo>
                    <a:pt x="85" y="212"/>
                  </a:lnTo>
                  <a:lnTo>
                    <a:pt x="68" y="220"/>
                  </a:lnTo>
                  <a:lnTo>
                    <a:pt x="59" y="220"/>
                  </a:lnTo>
                  <a:lnTo>
                    <a:pt x="42" y="220"/>
                  </a:lnTo>
                  <a:lnTo>
                    <a:pt x="25" y="212"/>
                  </a:lnTo>
                  <a:lnTo>
                    <a:pt x="8" y="203"/>
                  </a:lnTo>
                  <a:lnTo>
                    <a:pt x="0" y="203"/>
                  </a:lnTo>
                  <a:lnTo>
                    <a:pt x="17" y="220"/>
                  </a:lnTo>
                  <a:lnTo>
                    <a:pt x="34" y="229"/>
                  </a:lnTo>
                  <a:lnTo>
                    <a:pt x="59" y="229"/>
                  </a:lnTo>
                  <a:lnTo>
                    <a:pt x="76" y="229"/>
                  </a:lnTo>
                  <a:lnTo>
                    <a:pt x="93" y="220"/>
                  </a:lnTo>
                  <a:lnTo>
                    <a:pt x="110" y="203"/>
                  </a:lnTo>
                  <a:lnTo>
                    <a:pt x="119" y="195"/>
                  </a:lnTo>
                  <a:lnTo>
                    <a:pt x="136" y="169"/>
                  </a:lnTo>
                  <a:lnTo>
                    <a:pt x="144" y="152"/>
                  </a:lnTo>
                  <a:lnTo>
                    <a:pt x="153" y="135"/>
                  </a:lnTo>
                  <a:lnTo>
                    <a:pt x="161" y="110"/>
                  </a:lnTo>
                  <a:lnTo>
                    <a:pt x="170" y="93"/>
                  </a:lnTo>
                  <a:lnTo>
                    <a:pt x="178" y="67"/>
                  </a:lnTo>
                  <a:lnTo>
                    <a:pt x="178" y="50"/>
                  </a:lnTo>
                  <a:lnTo>
                    <a:pt x="178" y="25"/>
                  </a:lnTo>
                  <a:lnTo>
                    <a:pt x="170" y="8"/>
                  </a:lnTo>
                  <a:lnTo>
                    <a:pt x="161" y="17"/>
                  </a:lnTo>
                  <a:lnTo>
                    <a:pt x="170" y="8"/>
                  </a:lnTo>
                  <a:lnTo>
                    <a:pt x="161" y="0"/>
                  </a:lnTo>
                  <a:lnTo>
                    <a:pt x="161" y="8"/>
                  </a:lnTo>
                  <a:lnTo>
                    <a:pt x="17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4" name="Freeform 8"/>
            <p:cNvSpPr>
              <a:spLocks/>
            </p:cNvSpPr>
            <p:nvPr/>
          </p:nvSpPr>
          <p:spPr bwMode="auto">
            <a:xfrm>
              <a:off x="1066" y="1625"/>
              <a:ext cx="272" cy="204"/>
            </a:xfrm>
            <a:custGeom>
              <a:avLst/>
              <a:gdLst>
                <a:gd name="T0" fmla="*/ 264 w 272"/>
                <a:gd name="T1" fmla="*/ 8 h 204"/>
                <a:gd name="T2" fmla="*/ 264 w 272"/>
                <a:gd name="T3" fmla="*/ 8 h 204"/>
                <a:gd name="T4" fmla="*/ 264 w 272"/>
                <a:gd name="T5" fmla="*/ 17 h 204"/>
                <a:gd name="T6" fmla="*/ 264 w 272"/>
                <a:gd name="T7" fmla="*/ 25 h 204"/>
                <a:gd name="T8" fmla="*/ 255 w 272"/>
                <a:gd name="T9" fmla="*/ 42 h 204"/>
                <a:gd name="T10" fmla="*/ 247 w 272"/>
                <a:gd name="T11" fmla="*/ 59 h 204"/>
                <a:gd name="T12" fmla="*/ 238 w 272"/>
                <a:gd name="T13" fmla="*/ 76 h 204"/>
                <a:gd name="T14" fmla="*/ 221 w 272"/>
                <a:gd name="T15" fmla="*/ 93 h 204"/>
                <a:gd name="T16" fmla="*/ 204 w 272"/>
                <a:gd name="T17" fmla="*/ 110 h 204"/>
                <a:gd name="T18" fmla="*/ 187 w 272"/>
                <a:gd name="T19" fmla="*/ 127 h 204"/>
                <a:gd name="T20" fmla="*/ 162 w 272"/>
                <a:gd name="T21" fmla="*/ 136 h 204"/>
                <a:gd name="T22" fmla="*/ 145 w 272"/>
                <a:gd name="T23" fmla="*/ 153 h 204"/>
                <a:gd name="T24" fmla="*/ 119 w 272"/>
                <a:gd name="T25" fmla="*/ 170 h 204"/>
                <a:gd name="T26" fmla="*/ 102 w 272"/>
                <a:gd name="T27" fmla="*/ 178 h 204"/>
                <a:gd name="T28" fmla="*/ 77 w 272"/>
                <a:gd name="T29" fmla="*/ 187 h 204"/>
                <a:gd name="T30" fmla="*/ 51 w 272"/>
                <a:gd name="T31" fmla="*/ 195 h 204"/>
                <a:gd name="T32" fmla="*/ 26 w 272"/>
                <a:gd name="T33" fmla="*/ 195 h 204"/>
                <a:gd name="T34" fmla="*/ 9 w 272"/>
                <a:gd name="T35" fmla="*/ 195 h 204"/>
                <a:gd name="T36" fmla="*/ 0 w 272"/>
                <a:gd name="T37" fmla="*/ 204 h 204"/>
                <a:gd name="T38" fmla="*/ 26 w 272"/>
                <a:gd name="T39" fmla="*/ 204 h 204"/>
                <a:gd name="T40" fmla="*/ 51 w 272"/>
                <a:gd name="T41" fmla="*/ 204 h 204"/>
                <a:gd name="T42" fmla="*/ 77 w 272"/>
                <a:gd name="T43" fmla="*/ 195 h 204"/>
                <a:gd name="T44" fmla="*/ 102 w 272"/>
                <a:gd name="T45" fmla="*/ 187 h 204"/>
                <a:gd name="T46" fmla="*/ 128 w 272"/>
                <a:gd name="T47" fmla="*/ 178 h 204"/>
                <a:gd name="T48" fmla="*/ 145 w 272"/>
                <a:gd name="T49" fmla="*/ 161 h 204"/>
                <a:gd name="T50" fmla="*/ 170 w 272"/>
                <a:gd name="T51" fmla="*/ 144 h 204"/>
                <a:gd name="T52" fmla="*/ 187 w 272"/>
                <a:gd name="T53" fmla="*/ 127 h 204"/>
                <a:gd name="T54" fmla="*/ 213 w 272"/>
                <a:gd name="T55" fmla="*/ 110 h 204"/>
                <a:gd name="T56" fmla="*/ 230 w 272"/>
                <a:gd name="T57" fmla="*/ 93 h 204"/>
                <a:gd name="T58" fmla="*/ 238 w 272"/>
                <a:gd name="T59" fmla="*/ 76 h 204"/>
                <a:gd name="T60" fmla="*/ 255 w 272"/>
                <a:gd name="T61" fmla="*/ 59 h 204"/>
                <a:gd name="T62" fmla="*/ 264 w 272"/>
                <a:gd name="T63" fmla="*/ 42 h 204"/>
                <a:gd name="T64" fmla="*/ 272 w 272"/>
                <a:gd name="T65" fmla="*/ 34 h 204"/>
                <a:gd name="T66" fmla="*/ 272 w 272"/>
                <a:gd name="T67" fmla="*/ 17 h 204"/>
                <a:gd name="T68" fmla="*/ 272 w 272"/>
                <a:gd name="T69" fmla="*/ 0 h 204"/>
                <a:gd name="T70" fmla="*/ 272 w 272"/>
                <a:gd name="T71" fmla="*/ 0 h 204"/>
                <a:gd name="T72" fmla="*/ 264 w 272"/>
                <a:gd name="T73" fmla="*/ 8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204"/>
                <a:gd name="T113" fmla="*/ 272 w 272"/>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204">
                  <a:moveTo>
                    <a:pt x="264" y="8"/>
                  </a:moveTo>
                  <a:lnTo>
                    <a:pt x="264" y="8"/>
                  </a:lnTo>
                  <a:lnTo>
                    <a:pt x="264" y="17"/>
                  </a:lnTo>
                  <a:lnTo>
                    <a:pt x="264" y="25"/>
                  </a:lnTo>
                  <a:lnTo>
                    <a:pt x="255" y="42"/>
                  </a:lnTo>
                  <a:lnTo>
                    <a:pt x="247" y="59"/>
                  </a:lnTo>
                  <a:lnTo>
                    <a:pt x="238" y="76"/>
                  </a:lnTo>
                  <a:lnTo>
                    <a:pt x="221" y="93"/>
                  </a:lnTo>
                  <a:lnTo>
                    <a:pt x="204" y="110"/>
                  </a:lnTo>
                  <a:lnTo>
                    <a:pt x="187" y="127"/>
                  </a:lnTo>
                  <a:lnTo>
                    <a:pt x="162" y="136"/>
                  </a:lnTo>
                  <a:lnTo>
                    <a:pt x="145" y="153"/>
                  </a:lnTo>
                  <a:lnTo>
                    <a:pt x="119" y="170"/>
                  </a:lnTo>
                  <a:lnTo>
                    <a:pt x="102" y="178"/>
                  </a:lnTo>
                  <a:lnTo>
                    <a:pt x="77" y="187"/>
                  </a:lnTo>
                  <a:lnTo>
                    <a:pt x="51" y="195"/>
                  </a:lnTo>
                  <a:lnTo>
                    <a:pt x="26" y="195"/>
                  </a:lnTo>
                  <a:lnTo>
                    <a:pt x="9" y="195"/>
                  </a:lnTo>
                  <a:lnTo>
                    <a:pt x="0" y="204"/>
                  </a:lnTo>
                  <a:lnTo>
                    <a:pt x="26" y="204"/>
                  </a:lnTo>
                  <a:lnTo>
                    <a:pt x="51" y="204"/>
                  </a:lnTo>
                  <a:lnTo>
                    <a:pt x="77" y="195"/>
                  </a:lnTo>
                  <a:lnTo>
                    <a:pt x="102" y="187"/>
                  </a:lnTo>
                  <a:lnTo>
                    <a:pt x="128" y="178"/>
                  </a:lnTo>
                  <a:lnTo>
                    <a:pt x="145" y="161"/>
                  </a:lnTo>
                  <a:lnTo>
                    <a:pt x="170" y="144"/>
                  </a:lnTo>
                  <a:lnTo>
                    <a:pt x="187" y="127"/>
                  </a:lnTo>
                  <a:lnTo>
                    <a:pt x="213" y="110"/>
                  </a:lnTo>
                  <a:lnTo>
                    <a:pt x="230" y="93"/>
                  </a:lnTo>
                  <a:lnTo>
                    <a:pt x="238" y="76"/>
                  </a:lnTo>
                  <a:lnTo>
                    <a:pt x="255" y="59"/>
                  </a:lnTo>
                  <a:lnTo>
                    <a:pt x="264" y="42"/>
                  </a:lnTo>
                  <a:lnTo>
                    <a:pt x="272" y="34"/>
                  </a:lnTo>
                  <a:lnTo>
                    <a:pt x="272" y="17"/>
                  </a:lnTo>
                  <a:lnTo>
                    <a:pt x="272" y="0"/>
                  </a:lnTo>
                  <a:lnTo>
                    <a:pt x="26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5" name="Freeform 9"/>
            <p:cNvSpPr>
              <a:spLocks/>
            </p:cNvSpPr>
            <p:nvPr/>
          </p:nvSpPr>
          <p:spPr bwMode="auto">
            <a:xfrm>
              <a:off x="1049" y="1565"/>
              <a:ext cx="289" cy="162"/>
            </a:xfrm>
            <a:custGeom>
              <a:avLst/>
              <a:gdLst>
                <a:gd name="T0" fmla="*/ 17 w 289"/>
                <a:gd name="T1" fmla="*/ 136 h 162"/>
                <a:gd name="T2" fmla="*/ 26 w 289"/>
                <a:gd name="T3" fmla="*/ 136 h 162"/>
                <a:gd name="T4" fmla="*/ 43 w 289"/>
                <a:gd name="T5" fmla="*/ 128 h 162"/>
                <a:gd name="T6" fmla="*/ 51 w 289"/>
                <a:gd name="T7" fmla="*/ 111 h 162"/>
                <a:gd name="T8" fmla="*/ 68 w 289"/>
                <a:gd name="T9" fmla="*/ 94 h 162"/>
                <a:gd name="T10" fmla="*/ 85 w 289"/>
                <a:gd name="T11" fmla="*/ 77 h 162"/>
                <a:gd name="T12" fmla="*/ 111 w 289"/>
                <a:gd name="T13" fmla="*/ 60 h 162"/>
                <a:gd name="T14" fmla="*/ 128 w 289"/>
                <a:gd name="T15" fmla="*/ 43 h 162"/>
                <a:gd name="T16" fmla="*/ 145 w 289"/>
                <a:gd name="T17" fmla="*/ 34 h 162"/>
                <a:gd name="T18" fmla="*/ 162 w 289"/>
                <a:gd name="T19" fmla="*/ 26 h 162"/>
                <a:gd name="T20" fmla="*/ 179 w 289"/>
                <a:gd name="T21" fmla="*/ 17 h 162"/>
                <a:gd name="T22" fmla="*/ 196 w 289"/>
                <a:gd name="T23" fmla="*/ 9 h 162"/>
                <a:gd name="T24" fmla="*/ 213 w 289"/>
                <a:gd name="T25" fmla="*/ 9 h 162"/>
                <a:gd name="T26" fmla="*/ 230 w 289"/>
                <a:gd name="T27" fmla="*/ 9 h 162"/>
                <a:gd name="T28" fmla="*/ 247 w 289"/>
                <a:gd name="T29" fmla="*/ 17 h 162"/>
                <a:gd name="T30" fmla="*/ 255 w 289"/>
                <a:gd name="T31" fmla="*/ 26 h 162"/>
                <a:gd name="T32" fmla="*/ 272 w 289"/>
                <a:gd name="T33" fmla="*/ 43 h 162"/>
                <a:gd name="T34" fmla="*/ 281 w 289"/>
                <a:gd name="T35" fmla="*/ 68 h 162"/>
                <a:gd name="T36" fmla="*/ 289 w 289"/>
                <a:gd name="T37" fmla="*/ 60 h 162"/>
                <a:gd name="T38" fmla="*/ 281 w 289"/>
                <a:gd name="T39" fmla="*/ 43 h 162"/>
                <a:gd name="T40" fmla="*/ 264 w 289"/>
                <a:gd name="T41" fmla="*/ 17 h 162"/>
                <a:gd name="T42" fmla="*/ 247 w 289"/>
                <a:gd name="T43" fmla="*/ 9 h 162"/>
                <a:gd name="T44" fmla="*/ 230 w 289"/>
                <a:gd name="T45" fmla="*/ 0 h 162"/>
                <a:gd name="T46" fmla="*/ 213 w 289"/>
                <a:gd name="T47" fmla="*/ 0 h 162"/>
                <a:gd name="T48" fmla="*/ 196 w 289"/>
                <a:gd name="T49" fmla="*/ 0 h 162"/>
                <a:gd name="T50" fmla="*/ 179 w 289"/>
                <a:gd name="T51" fmla="*/ 9 h 162"/>
                <a:gd name="T52" fmla="*/ 162 w 289"/>
                <a:gd name="T53" fmla="*/ 17 h 162"/>
                <a:gd name="T54" fmla="*/ 136 w 289"/>
                <a:gd name="T55" fmla="*/ 26 h 162"/>
                <a:gd name="T56" fmla="*/ 119 w 289"/>
                <a:gd name="T57" fmla="*/ 34 h 162"/>
                <a:gd name="T58" fmla="*/ 102 w 289"/>
                <a:gd name="T59" fmla="*/ 51 h 162"/>
                <a:gd name="T60" fmla="*/ 85 w 289"/>
                <a:gd name="T61" fmla="*/ 68 h 162"/>
                <a:gd name="T62" fmla="*/ 68 w 289"/>
                <a:gd name="T63" fmla="*/ 85 h 162"/>
                <a:gd name="T64" fmla="*/ 51 w 289"/>
                <a:gd name="T65" fmla="*/ 102 h 162"/>
                <a:gd name="T66" fmla="*/ 34 w 289"/>
                <a:gd name="T67" fmla="*/ 119 h 162"/>
                <a:gd name="T68" fmla="*/ 17 w 289"/>
                <a:gd name="T69" fmla="*/ 136 h 162"/>
                <a:gd name="T70" fmla="*/ 26 w 289"/>
                <a:gd name="T71" fmla="*/ 136 h 162"/>
                <a:gd name="T72" fmla="*/ 17 w 289"/>
                <a:gd name="T73" fmla="*/ 136 h 162"/>
                <a:gd name="T74" fmla="*/ 0 w 289"/>
                <a:gd name="T75" fmla="*/ 162 h 162"/>
                <a:gd name="T76" fmla="*/ 26 w 289"/>
                <a:gd name="T77" fmla="*/ 136 h 162"/>
                <a:gd name="T78" fmla="*/ 17 w 289"/>
                <a:gd name="T79" fmla="*/ 136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162"/>
                <a:gd name="T122" fmla="*/ 289 w 289"/>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162">
                  <a:moveTo>
                    <a:pt x="17" y="136"/>
                  </a:moveTo>
                  <a:lnTo>
                    <a:pt x="26" y="136"/>
                  </a:lnTo>
                  <a:lnTo>
                    <a:pt x="43" y="128"/>
                  </a:lnTo>
                  <a:lnTo>
                    <a:pt x="51" y="111"/>
                  </a:lnTo>
                  <a:lnTo>
                    <a:pt x="68" y="94"/>
                  </a:lnTo>
                  <a:lnTo>
                    <a:pt x="85" y="77"/>
                  </a:lnTo>
                  <a:lnTo>
                    <a:pt x="111" y="60"/>
                  </a:lnTo>
                  <a:lnTo>
                    <a:pt x="128" y="43"/>
                  </a:lnTo>
                  <a:lnTo>
                    <a:pt x="145" y="34"/>
                  </a:lnTo>
                  <a:lnTo>
                    <a:pt x="162" y="26"/>
                  </a:lnTo>
                  <a:lnTo>
                    <a:pt x="179" y="17"/>
                  </a:lnTo>
                  <a:lnTo>
                    <a:pt x="196" y="9"/>
                  </a:lnTo>
                  <a:lnTo>
                    <a:pt x="213" y="9"/>
                  </a:lnTo>
                  <a:lnTo>
                    <a:pt x="230" y="9"/>
                  </a:lnTo>
                  <a:lnTo>
                    <a:pt x="247" y="17"/>
                  </a:lnTo>
                  <a:lnTo>
                    <a:pt x="255" y="26"/>
                  </a:lnTo>
                  <a:lnTo>
                    <a:pt x="272" y="43"/>
                  </a:lnTo>
                  <a:lnTo>
                    <a:pt x="281" y="68"/>
                  </a:lnTo>
                  <a:lnTo>
                    <a:pt x="289" y="60"/>
                  </a:lnTo>
                  <a:lnTo>
                    <a:pt x="281" y="43"/>
                  </a:lnTo>
                  <a:lnTo>
                    <a:pt x="264" y="17"/>
                  </a:lnTo>
                  <a:lnTo>
                    <a:pt x="247" y="9"/>
                  </a:lnTo>
                  <a:lnTo>
                    <a:pt x="230" y="0"/>
                  </a:lnTo>
                  <a:lnTo>
                    <a:pt x="213" y="0"/>
                  </a:lnTo>
                  <a:lnTo>
                    <a:pt x="196" y="0"/>
                  </a:lnTo>
                  <a:lnTo>
                    <a:pt x="179" y="9"/>
                  </a:lnTo>
                  <a:lnTo>
                    <a:pt x="162" y="17"/>
                  </a:lnTo>
                  <a:lnTo>
                    <a:pt x="136" y="26"/>
                  </a:lnTo>
                  <a:lnTo>
                    <a:pt x="119" y="34"/>
                  </a:lnTo>
                  <a:lnTo>
                    <a:pt x="102" y="51"/>
                  </a:lnTo>
                  <a:lnTo>
                    <a:pt x="85" y="68"/>
                  </a:lnTo>
                  <a:lnTo>
                    <a:pt x="68" y="85"/>
                  </a:lnTo>
                  <a:lnTo>
                    <a:pt x="51" y="102"/>
                  </a:lnTo>
                  <a:lnTo>
                    <a:pt x="34" y="119"/>
                  </a:lnTo>
                  <a:lnTo>
                    <a:pt x="17" y="136"/>
                  </a:lnTo>
                  <a:lnTo>
                    <a:pt x="26" y="136"/>
                  </a:lnTo>
                  <a:lnTo>
                    <a:pt x="17" y="136"/>
                  </a:lnTo>
                  <a:lnTo>
                    <a:pt x="0" y="162"/>
                  </a:lnTo>
                  <a:lnTo>
                    <a:pt x="26" y="136"/>
                  </a:lnTo>
                  <a:lnTo>
                    <a:pt x="17"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6" name="Freeform 10"/>
            <p:cNvSpPr>
              <a:spLocks/>
            </p:cNvSpPr>
            <p:nvPr/>
          </p:nvSpPr>
          <p:spPr bwMode="auto">
            <a:xfrm>
              <a:off x="1066" y="1370"/>
              <a:ext cx="179" cy="331"/>
            </a:xfrm>
            <a:custGeom>
              <a:avLst/>
              <a:gdLst>
                <a:gd name="T0" fmla="*/ 136 w 179"/>
                <a:gd name="T1" fmla="*/ 8 h 331"/>
                <a:gd name="T2" fmla="*/ 136 w 179"/>
                <a:gd name="T3" fmla="*/ 8 h 331"/>
                <a:gd name="T4" fmla="*/ 153 w 179"/>
                <a:gd name="T5" fmla="*/ 17 h 331"/>
                <a:gd name="T6" fmla="*/ 162 w 179"/>
                <a:gd name="T7" fmla="*/ 34 h 331"/>
                <a:gd name="T8" fmla="*/ 170 w 179"/>
                <a:gd name="T9" fmla="*/ 42 h 331"/>
                <a:gd name="T10" fmla="*/ 170 w 179"/>
                <a:gd name="T11" fmla="*/ 59 h 331"/>
                <a:gd name="T12" fmla="*/ 162 w 179"/>
                <a:gd name="T13" fmla="*/ 85 h 331"/>
                <a:gd name="T14" fmla="*/ 153 w 179"/>
                <a:gd name="T15" fmla="*/ 102 h 331"/>
                <a:gd name="T16" fmla="*/ 145 w 179"/>
                <a:gd name="T17" fmla="*/ 119 h 331"/>
                <a:gd name="T18" fmla="*/ 128 w 179"/>
                <a:gd name="T19" fmla="*/ 144 h 331"/>
                <a:gd name="T20" fmla="*/ 111 w 179"/>
                <a:gd name="T21" fmla="*/ 170 h 331"/>
                <a:gd name="T22" fmla="*/ 94 w 179"/>
                <a:gd name="T23" fmla="*/ 187 h 331"/>
                <a:gd name="T24" fmla="*/ 77 w 179"/>
                <a:gd name="T25" fmla="*/ 212 h 331"/>
                <a:gd name="T26" fmla="*/ 60 w 179"/>
                <a:gd name="T27" fmla="*/ 238 h 331"/>
                <a:gd name="T28" fmla="*/ 43 w 179"/>
                <a:gd name="T29" fmla="*/ 263 h 331"/>
                <a:gd name="T30" fmla="*/ 26 w 179"/>
                <a:gd name="T31" fmla="*/ 289 h 331"/>
                <a:gd name="T32" fmla="*/ 17 w 179"/>
                <a:gd name="T33" fmla="*/ 306 h 331"/>
                <a:gd name="T34" fmla="*/ 0 w 179"/>
                <a:gd name="T35" fmla="*/ 331 h 331"/>
                <a:gd name="T36" fmla="*/ 9 w 179"/>
                <a:gd name="T37" fmla="*/ 331 h 331"/>
                <a:gd name="T38" fmla="*/ 17 w 179"/>
                <a:gd name="T39" fmla="*/ 314 h 331"/>
                <a:gd name="T40" fmla="*/ 34 w 179"/>
                <a:gd name="T41" fmla="*/ 289 h 331"/>
                <a:gd name="T42" fmla="*/ 51 w 179"/>
                <a:gd name="T43" fmla="*/ 272 h 331"/>
                <a:gd name="T44" fmla="*/ 68 w 179"/>
                <a:gd name="T45" fmla="*/ 246 h 331"/>
                <a:gd name="T46" fmla="*/ 85 w 179"/>
                <a:gd name="T47" fmla="*/ 221 h 331"/>
                <a:gd name="T48" fmla="*/ 102 w 179"/>
                <a:gd name="T49" fmla="*/ 195 h 331"/>
                <a:gd name="T50" fmla="*/ 119 w 179"/>
                <a:gd name="T51" fmla="*/ 170 h 331"/>
                <a:gd name="T52" fmla="*/ 136 w 179"/>
                <a:gd name="T53" fmla="*/ 153 h 331"/>
                <a:gd name="T54" fmla="*/ 153 w 179"/>
                <a:gd name="T55" fmla="*/ 127 h 331"/>
                <a:gd name="T56" fmla="*/ 162 w 179"/>
                <a:gd name="T57" fmla="*/ 102 h 331"/>
                <a:gd name="T58" fmla="*/ 170 w 179"/>
                <a:gd name="T59" fmla="*/ 85 h 331"/>
                <a:gd name="T60" fmla="*/ 179 w 179"/>
                <a:gd name="T61" fmla="*/ 59 h 331"/>
                <a:gd name="T62" fmla="*/ 179 w 179"/>
                <a:gd name="T63" fmla="*/ 42 h 331"/>
                <a:gd name="T64" fmla="*/ 170 w 179"/>
                <a:gd name="T65" fmla="*/ 25 h 331"/>
                <a:gd name="T66" fmla="*/ 162 w 179"/>
                <a:gd name="T67" fmla="*/ 8 h 331"/>
                <a:gd name="T68" fmla="*/ 145 w 179"/>
                <a:gd name="T69" fmla="*/ 0 h 331"/>
                <a:gd name="T70" fmla="*/ 145 w 179"/>
                <a:gd name="T71" fmla="*/ 0 h 331"/>
                <a:gd name="T72" fmla="*/ 136 w 179"/>
                <a:gd name="T73" fmla="*/ 8 h 3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331"/>
                <a:gd name="T113" fmla="*/ 179 w 179"/>
                <a:gd name="T114" fmla="*/ 331 h 3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331">
                  <a:moveTo>
                    <a:pt x="136" y="8"/>
                  </a:moveTo>
                  <a:lnTo>
                    <a:pt x="136" y="8"/>
                  </a:lnTo>
                  <a:lnTo>
                    <a:pt x="153" y="17"/>
                  </a:lnTo>
                  <a:lnTo>
                    <a:pt x="162" y="34"/>
                  </a:lnTo>
                  <a:lnTo>
                    <a:pt x="170" y="42"/>
                  </a:lnTo>
                  <a:lnTo>
                    <a:pt x="170" y="59"/>
                  </a:lnTo>
                  <a:lnTo>
                    <a:pt x="162" y="85"/>
                  </a:lnTo>
                  <a:lnTo>
                    <a:pt x="153" y="102"/>
                  </a:lnTo>
                  <a:lnTo>
                    <a:pt x="145" y="119"/>
                  </a:lnTo>
                  <a:lnTo>
                    <a:pt x="128" y="144"/>
                  </a:lnTo>
                  <a:lnTo>
                    <a:pt x="111" y="170"/>
                  </a:lnTo>
                  <a:lnTo>
                    <a:pt x="94" y="187"/>
                  </a:lnTo>
                  <a:lnTo>
                    <a:pt x="77" y="212"/>
                  </a:lnTo>
                  <a:lnTo>
                    <a:pt x="60" y="238"/>
                  </a:lnTo>
                  <a:lnTo>
                    <a:pt x="43" y="263"/>
                  </a:lnTo>
                  <a:lnTo>
                    <a:pt x="26" y="289"/>
                  </a:lnTo>
                  <a:lnTo>
                    <a:pt x="17" y="306"/>
                  </a:lnTo>
                  <a:lnTo>
                    <a:pt x="0" y="331"/>
                  </a:lnTo>
                  <a:lnTo>
                    <a:pt x="9" y="331"/>
                  </a:lnTo>
                  <a:lnTo>
                    <a:pt x="17" y="314"/>
                  </a:lnTo>
                  <a:lnTo>
                    <a:pt x="34" y="289"/>
                  </a:lnTo>
                  <a:lnTo>
                    <a:pt x="51" y="272"/>
                  </a:lnTo>
                  <a:lnTo>
                    <a:pt x="68" y="246"/>
                  </a:lnTo>
                  <a:lnTo>
                    <a:pt x="85" y="221"/>
                  </a:lnTo>
                  <a:lnTo>
                    <a:pt x="102" y="195"/>
                  </a:lnTo>
                  <a:lnTo>
                    <a:pt x="119" y="170"/>
                  </a:lnTo>
                  <a:lnTo>
                    <a:pt x="136" y="153"/>
                  </a:lnTo>
                  <a:lnTo>
                    <a:pt x="153" y="127"/>
                  </a:lnTo>
                  <a:lnTo>
                    <a:pt x="162" y="102"/>
                  </a:lnTo>
                  <a:lnTo>
                    <a:pt x="170" y="85"/>
                  </a:lnTo>
                  <a:lnTo>
                    <a:pt x="179" y="59"/>
                  </a:lnTo>
                  <a:lnTo>
                    <a:pt x="179" y="42"/>
                  </a:lnTo>
                  <a:lnTo>
                    <a:pt x="170" y="25"/>
                  </a:lnTo>
                  <a:lnTo>
                    <a:pt x="162" y="8"/>
                  </a:lnTo>
                  <a:lnTo>
                    <a:pt x="145" y="0"/>
                  </a:lnTo>
                  <a:lnTo>
                    <a:pt x="1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7" name="Freeform 11"/>
            <p:cNvSpPr>
              <a:spLocks/>
            </p:cNvSpPr>
            <p:nvPr/>
          </p:nvSpPr>
          <p:spPr bwMode="auto">
            <a:xfrm>
              <a:off x="922" y="1353"/>
              <a:ext cx="289" cy="255"/>
            </a:xfrm>
            <a:custGeom>
              <a:avLst/>
              <a:gdLst>
                <a:gd name="T0" fmla="*/ 0 w 289"/>
                <a:gd name="T1" fmla="*/ 246 h 255"/>
                <a:gd name="T2" fmla="*/ 8 w 289"/>
                <a:gd name="T3" fmla="*/ 255 h 255"/>
                <a:gd name="T4" fmla="*/ 25 w 289"/>
                <a:gd name="T5" fmla="*/ 229 h 255"/>
                <a:gd name="T6" fmla="*/ 34 w 289"/>
                <a:gd name="T7" fmla="*/ 212 h 255"/>
                <a:gd name="T8" fmla="*/ 51 w 289"/>
                <a:gd name="T9" fmla="*/ 187 h 255"/>
                <a:gd name="T10" fmla="*/ 68 w 289"/>
                <a:gd name="T11" fmla="*/ 161 h 255"/>
                <a:gd name="T12" fmla="*/ 85 w 289"/>
                <a:gd name="T13" fmla="*/ 136 h 255"/>
                <a:gd name="T14" fmla="*/ 102 w 289"/>
                <a:gd name="T15" fmla="*/ 119 h 255"/>
                <a:gd name="T16" fmla="*/ 119 w 289"/>
                <a:gd name="T17" fmla="*/ 93 h 255"/>
                <a:gd name="T18" fmla="*/ 136 w 289"/>
                <a:gd name="T19" fmla="*/ 76 h 255"/>
                <a:gd name="T20" fmla="*/ 153 w 289"/>
                <a:gd name="T21" fmla="*/ 59 h 255"/>
                <a:gd name="T22" fmla="*/ 170 w 289"/>
                <a:gd name="T23" fmla="*/ 42 h 255"/>
                <a:gd name="T24" fmla="*/ 187 w 289"/>
                <a:gd name="T25" fmla="*/ 25 h 255"/>
                <a:gd name="T26" fmla="*/ 204 w 289"/>
                <a:gd name="T27" fmla="*/ 17 h 255"/>
                <a:gd name="T28" fmla="*/ 229 w 289"/>
                <a:gd name="T29" fmla="*/ 8 h 255"/>
                <a:gd name="T30" fmla="*/ 246 w 289"/>
                <a:gd name="T31" fmla="*/ 8 h 255"/>
                <a:gd name="T32" fmla="*/ 263 w 289"/>
                <a:gd name="T33" fmla="*/ 17 h 255"/>
                <a:gd name="T34" fmla="*/ 280 w 289"/>
                <a:gd name="T35" fmla="*/ 25 h 255"/>
                <a:gd name="T36" fmla="*/ 289 w 289"/>
                <a:gd name="T37" fmla="*/ 17 h 255"/>
                <a:gd name="T38" fmla="*/ 263 w 289"/>
                <a:gd name="T39" fmla="*/ 8 h 255"/>
                <a:gd name="T40" fmla="*/ 246 w 289"/>
                <a:gd name="T41" fmla="*/ 0 h 255"/>
                <a:gd name="T42" fmla="*/ 229 w 289"/>
                <a:gd name="T43" fmla="*/ 0 h 255"/>
                <a:gd name="T44" fmla="*/ 204 w 289"/>
                <a:gd name="T45" fmla="*/ 8 h 255"/>
                <a:gd name="T46" fmla="*/ 187 w 289"/>
                <a:gd name="T47" fmla="*/ 17 h 255"/>
                <a:gd name="T48" fmla="*/ 170 w 289"/>
                <a:gd name="T49" fmla="*/ 34 h 255"/>
                <a:gd name="T50" fmla="*/ 144 w 289"/>
                <a:gd name="T51" fmla="*/ 51 h 255"/>
                <a:gd name="T52" fmla="*/ 127 w 289"/>
                <a:gd name="T53" fmla="*/ 68 h 255"/>
                <a:gd name="T54" fmla="*/ 110 w 289"/>
                <a:gd name="T55" fmla="*/ 85 h 255"/>
                <a:gd name="T56" fmla="*/ 93 w 289"/>
                <a:gd name="T57" fmla="*/ 110 h 255"/>
                <a:gd name="T58" fmla="*/ 76 w 289"/>
                <a:gd name="T59" fmla="*/ 136 h 255"/>
                <a:gd name="T60" fmla="*/ 59 w 289"/>
                <a:gd name="T61" fmla="*/ 161 h 255"/>
                <a:gd name="T62" fmla="*/ 42 w 289"/>
                <a:gd name="T63" fmla="*/ 178 h 255"/>
                <a:gd name="T64" fmla="*/ 34 w 289"/>
                <a:gd name="T65" fmla="*/ 204 h 255"/>
                <a:gd name="T66" fmla="*/ 17 w 289"/>
                <a:gd name="T67" fmla="*/ 229 h 255"/>
                <a:gd name="T68" fmla="*/ 0 w 289"/>
                <a:gd name="T69" fmla="*/ 255 h 255"/>
                <a:gd name="T70" fmla="*/ 8 w 289"/>
                <a:gd name="T71" fmla="*/ 255 h 255"/>
                <a:gd name="T72" fmla="*/ 0 w 289"/>
                <a:gd name="T73" fmla="*/ 246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255"/>
                <a:gd name="T113" fmla="*/ 289 w 28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255">
                  <a:moveTo>
                    <a:pt x="0" y="246"/>
                  </a:moveTo>
                  <a:lnTo>
                    <a:pt x="8" y="255"/>
                  </a:lnTo>
                  <a:lnTo>
                    <a:pt x="25" y="229"/>
                  </a:lnTo>
                  <a:lnTo>
                    <a:pt x="34" y="212"/>
                  </a:lnTo>
                  <a:lnTo>
                    <a:pt x="51" y="187"/>
                  </a:lnTo>
                  <a:lnTo>
                    <a:pt x="68" y="161"/>
                  </a:lnTo>
                  <a:lnTo>
                    <a:pt x="85" y="136"/>
                  </a:lnTo>
                  <a:lnTo>
                    <a:pt x="102" y="119"/>
                  </a:lnTo>
                  <a:lnTo>
                    <a:pt x="119" y="93"/>
                  </a:lnTo>
                  <a:lnTo>
                    <a:pt x="136" y="76"/>
                  </a:lnTo>
                  <a:lnTo>
                    <a:pt x="153" y="59"/>
                  </a:lnTo>
                  <a:lnTo>
                    <a:pt x="170" y="42"/>
                  </a:lnTo>
                  <a:lnTo>
                    <a:pt x="187" y="25"/>
                  </a:lnTo>
                  <a:lnTo>
                    <a:pt x="204" y="17"/>
                  </a:lnTo>
                  <a:lnTo>
                    <a:pt x="229" y="8"/>
                  </a:lnTo>
                  <a:lnTo>
                    <a:pt x="246" y="8"/>
                  </a:lnTo>
                  <a:lnTo>
                    <a:pt x="263" y="17"/>
                  </a:lnTo>
                  <a:lnTo>
                    <a:pt x="280" y="25"/>
                  </a:lnTo>
                  <a:lnTo>
                    <a:pt x="289" y="17"/>
                  </a:lnTo>
                  <a:lnTo>
                    <a:pt x="263" y="8"/>
                  </a:lnTo>
                  <a:lnTo>
                    <a:pt x="246" y="0"/>
                  </a:lnTo>
                  <a:lnTo>
                    <a:pt x="229" y="0"/>
                  </a:lnTo>
                  <a:lnTo>
                    <a:pt x="204" y="8"/>
                  </a:lnTo>
                  <a:lnTo>
                    <a:pt x="187" y="17"/>
                  </a:lnTo>
                  <a:lnTo>
                    <a:pt x="170" y="34"/>
                  </a:lnTo>
                  <a:lnTo>
                    <a:pt x="144" y="51"/>
                  </a:lnTo>
                  <a:lnTo>
                    <a:pt x="127" y="68"/>
                  </a:lnTo>
                  <a:lnTo>
                    <a:pt x="110" y="85"/>
                  </a:lnTo>
                  <a:lnTo>
                    <a:pt x="93" y="110"/>
                  </a:lnTo>
                  <a:lnTo>
                    <a:pt x="76" y="136"/>
                  </a:lnTo>
                  <a:lnTo>
                    <a:pt x="59" y="161"/>
                  </a:lnTo>
                  <a:lnTo>
                    <a:pt x="42" y="178"/>
                  </a:lnTo>
                  <a:lnTo>
                    <a:pt x="34" y="204"/>
                  </a:lnTo>
                  <a:lnTo>
                    <a:pt x="17" y="229"/>
                  </a:lnTo>
                  <a:lnTo>
                    <a:pt x="0" y="255"/>
                  </a:lnTo>
                  <a:lnTo>
                    <a:pt x="8" y="25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8" name="Freeform 12"/>
            <p:cNvSpPr>
              <a:spLocks/>
            </p:cNvSpPr>
            <p:nvPr/>
          </p:nvSpPr>
          <p:spPr bwMode="auto">
            <a:xfrm>
              <a:off x="922" y="1225"/>
              <a:ext cx="136" cy="383"/>
            </a:xfrm>
            <a:custGeom>
              <a:avLst/>
              <a:gdLst>
                <a:gd name="T0" fmla="*/ 110 w 136"/>
                <a:gd name="T1" fmla="*/ 9 h 383"/>
                <a:gd name="T2" fmla="*/ 110 w 136"/>
                <a:gd name="T3" fmla="*/ 9 h 383"/>
                <a:gd name="T4" fmla="*/ 119 w 136"/>
                <a:gd name="T5" fmla="*/ 17 h 383"/>
                <a:gd name="T6" fmla="*/ 127 w 136"/>
                <a:gd name="T7" fmla="*/ 26 h 383"/>
                <a:gd name="T8" fmla="*/ 127 w 136"/>
                <a:gd name="T9" fmla="*/ 43 h 383"/>
                <a:gd name="T10" fmla="*/ 127 w 136"/>
                <a:gd name="T11" fmla="*/ 68 h 383"/>
                <a:gd name="T12" fmla="*/ 127 w 136"/>
                <a:gd name="T13" fmla="*/ 85 h 383"/>
                <a:gd name="T14" fmla="*/ 127 w 136"/>
                <a:gd name="T15" fmla="*/ 111 h 383"/>
                <a:gd name="T16" fmla="*/ 119 w 136"/>
                <a:gd name="T17" fmla="*/ 136 h 383"/>
                <a:gd name="T18" fmla="*/ 110 w 136"/>
                <a:gd name="T19" fmla="*/ 170 h 383"/>
                <a:gd name="T20" fmla="*/ 102 w 136"/>
                <a:gd name="T21" fmla="*/ 196 h 383"/>
                <a:gd name="T22" fmla="*/ 93 w 136"/>
                <a:gd name="T23" fmla="*/ 221 h 383"/>
                <a:gd name="T24" fmla="*/ 76 w 136"/>
                <a:gd name="T25" fmla="*/ 255 h 383"/>
                <a:gd name="T26" fmla="*/ 59 w 136"/>
                <a:gd name="T27" fmla="*/ 281 h 383"/>
                <a:gd name="T28" fmla="*/ 51 w 136"/>
                <a:gd name="T29" fmla="*/ 306 h 383"/>
                <a:gd name="T30" fmla="*/ 34 w 136"/>
                <a:gd name="T31" fmla="*/ 332 h 383"/>
                <a:gd name="T32" fmla="*/ 17 w 136"/>
                <a:gd name="T33" fmla="*/ 357 h 383"/>
                <a:gd name="T34" fmla="*/ 0 w 136"/>
                <a:gd name="T35" fmla="*/ 374 h 383"/>
                <a:gd name="T36" fmla="*/ 8 w 136"/>
                <a:gd name="T37" fmla="*/ 383 h 383"/>
                <a:gd name="T38" fmla="*/ 25 w 136"/>
                <a:gd name="T39" fmla="*/ 357 h 383"/>
                <a:gd name="T40" fmla="*/ 42 w 136"/>
                <a:gd name="T41" fmla="*/ 340 h 383"/>
                <a:gd name="T42" fmla="*/ 59 w 136"/>
                <a:gd name="T43" fmla="*/ 315 h 383"/>
                <a:gd name="T44" fmla="*/ 68 w 136"/>
                <a:gd name="T45" fmla="*/ 281 h 383"/>
                <a:gd name="T46" fmla="*/ 85 w 136"/>
                <a:gd name="T47" fmla="*/ 255 h 383"/>
                <a:gd name="T48" fmla="*/ 102 w 136"/>
                <a:gd name="T49" fmla="*/ 230 h 383"/>
                <a:gd name="T50" fmla="*/ 110 w 136"/>
                <a:gd name="T51" fmla="*/ 196 h 383"/>
                <a:gd name="T52" fmla="*/ 119 w 136"/>
                <a:gd name="T53" fmla="*/ 170 h 383"/>
                <a:gd name="T54" fmla="*/ 127 w 136"/>
                <a:gd name="T55" fmla="*/ 145 h 383"/>
                <a:gd name="T56" fmla="*/ 136 w 136"/>
                <a:gd name="T57" fmla="*/ 111 h 383"/>
                <a:gd name="T58" fmla="*/ 136 w 136"/>
                <a:gd name="T59" fmla="*/ 85 h 383"/>
                <a:gd name="T60" fmla="*/ 136 w 136"/>
                <a:gd name="T61" fmla="*/ 68 h 383"/>
                <a:gd name="T62" fmla="*/ 136 w 136"/>
                <a:gd name="T63" fmla="*/ 43 h 383"/>
                <a:gd name="T64" fmla="*/ 136 w 136"/>
                <a:gd name="T65" fmla="*/ 26 h 383"/>
                <a:gd name="T66" fmla="*/ 127 w 136"/>
                <a:gd name="T67" fmla="*/ 9 h 383"/>
                <a:gd name="T68" fmla="*/ 119 w 136"/>
                <a:gd name="T69" fmla="*/ 0 h 383"/>
                <a:gd name="T70" fmla="*/ 119 w 136"/>
                <a:gd name="T71" fmla="*/ 0 h 383"/>
                <a:gd name="T72" fmla="*/ 110 w 136"/>
                <a:gd name="T73" fmla="*/ 9 h 3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383"/>
                <a:gd name="T113" fmla="*/ 136 w 136"/>
                <a:gd name="T114" fmla="*/ 383 h 3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383">
                  <a:moveTo>
                    <a:pt x="110" y="9"/>
                  </a:moveTo>
                  <a:lnTo>
                    <a:pt x="110" y="9"/>
                  </a:lnTo>
                  <a:lnTo>
                    <a:pt x="119" y="17"/>
                  </a:lnTo>
                  <a:lnTo>
                    <a:pt x="127" y="26"/>
                  </a:lnTo>
                  <a:lnTo>
                    <a:pt x="127" y="43"/>
                  </a:lnTo>
                  <a:lnTo>
                    <a:pt x="127" y="68"/>
                  </a:lnTo>
                  <a:lnTo>
                    <a:pt x="127" y="85"/>
                  </a:lnTo>
                  <a:lnTo>
                    <a:pt x="127" y="111"/>
                  </a:lnTo>
                  <a:lnTo>
                    <a:pt x="119" y="136"/>
                  </a:lnTo>
                  <a:lnTo>
                    <a:pt x="110" y="170"/>
                  </a:lnTo>
                  <a:lnTo>
                    <a:pt x="102" y="196"/>
                  </a:lnTo>
                  <a:lnTo>
                    <a:pt x="93" y="221"/>
                  </a:lnTo>
                  <a:lnTo>
                    <a:pt x="76" y="255"/>
                  </a:lnTo>
                  <a:lnTo>
                    <a:pt x="59" y="281"/>
                  </a:lnTo>
                  <a:lnTo>
                    <a:pt x="51" y="306"/>
                  </a:lnTo>
                  <a:lnTo>
                    <a:pt x="34" y="332"/>
                  </a:lnTo>
                  <a:lnTo>
                    <a:pt x="17" y="357"/>
                  </a:lnTo>
                  <a:lnTo>
                    <a:pt x="0" y="374"/>
                  </a:lnTo>
                  <a:lnTo>
                    <a:pt x="8" y="383"/>
                  </a:lnTo>
                  <a:lnTo>
                    <a:pt x="25" y="357"/>
                  </a:lnTo>
                  <a:lnTo>
                    <a:pt x="42" y="340"/>
                  </a:lnTo>
                  <a:lnTo>
                    <a:pt x="59" y="315"/>
                  </a:lnTo>
                  <a:lnTo>
                    <a:pt x="68" y="281"/>
                  </a:lnTo>
                  <a:lnTo>
                    <a:pt x="85" y="255"/>
                  </a:lnTo>
                  <a:lnTo>
                    <a:pt x="102" y="230"/>
                  </a:lnTo>
                  <a:lnTo>
                    <a:pt x="110" y="196"/>
                  </a:lnTo>
                  <a:lnTo>
                    <a:pt x="119" y="170"/>
                  </a:lnTo>
                  <a:lnTo>
                    <a:pt x="127" y="145"/>
                  </a:lnTo>
                  <a:lnTo>
                    <a:pt x="136" y="111"/>
                  </a:lnTo>
                  <a:lnTo>
                    <a:pt x="136" y="85"/>
                  </a:lnTo>
                  <a:lnTo>
                    <a:pt x="136" y="68"/>
                  </a:lnTo>
                  <a:lnTo>
                    <a:pt x="136" y="43"/>
                  </a:lnTo>
                  <a:lnTo>
                    <a:pt x="136" y="26"/>
                  </a:lnTo>
                  <a:lnTo>
                    <a:pt x="127" y="9"/>
                  </a:lnTo>
                  <a:lnTo>
                    <a:pt x="119" y="0"/>
                  </a:lnTo>
                  <a:lnTo>
                    <a:pt x="1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9" name="Freeform 13"/>
            <p:cNvSpPr>
              <a:spLocks/>
            </p:cNvSpPr>
            <p:nvPr/>
          </p:nvSpPr>
          <p:spPr bwMode="auto">
            <a:xfrm>
              <a:off x="913" y="1200"/>
              <a:ext cx="128" cy="34"/>
            </a:xfrm>
            <a:custGeom>
              <a:avLst/>
              <a:gdLst>
                <a:gd name="T0" fmla="*/ 9 w 128"/>
                <a:gd name="T1" fmla="*/ 25 h 34"/>
                <a:gd name="T2" fmla="*/ 9 w 128"/>
                <a:gd name="T3" fmla="*/ 25 h 34"/>
                <a:gd name="T4" fmla="*/ 9 w 128"/>
                <a:gd name="T5" fmla="*/ 17 h 34"/>
                <a:gd name="T6" fmla="*/ 17 w 128"/>
                <a:gd name="T7" fmla="*/ 17 h 34"/>
                <a:gd name="T8" fmla="*/ 26 w 128"/>
                <a:gd name="T9" fmla="*/ 17 h 34"/>
                <a:gd name="T10" fmla="*/ 34 w 128"/>
                <a:gd name="T11" fmla="*/ 8 h 34"/>
                <a:gd name="T12" fmla="*/ 43 w 128"/>
                <a:gd name="T13" fmla="*/ 8 h 34"/>
                <a:gd name="T14" fmla="*/ 51 w 128"/>
                <a:gd name="T15" fmla="*/ 8 h 34"/>
                <a:gd name="T16" fmla="*/ 60 w 128"/>
                <a:gd name="T17" fmla="*/ 8 h 34"/>
                <a:gd name="T18" fmla="*/ 68 w 128"/>
                <a:gd name="T19" fmla="*/ 8 h 34"/>
                <a:gd name="T20" fmla="*/ 77 w 128"/>
                <a:gd name="T21" fmla="*/ 8 h 34"/>
                <a:gd name="T22" fmla="*/ 77 w 128"/>
                <a:gd name="T23" fmla="*/ 17 h 34"/>
                <a:gd name="T24" fmla="*/ 85 w 128"/>
                <a:gd name="T25" fmla="*/ 17 h 34"/>
                <a:gd name="T26" fmla="*/ 94 w 128"/>
                <a:gd name="T27" fmla="*/ 17 h 34"/>
                <a:gd name="T28" fmla="*/ 102 w 128"/>
                <a:gd name="T29" fmla="*/ 17 h 34"/>
                <a:gd name="T30" fmla="*/ 111 w 128"/>
                <a:gd name="T31" fmla="*/ 25 h 34"/>
                <a:gd name="T32" fmla="*/ 111 w 128"/>
                <a:gd name="T33" fmla="*/ 25 h 34"/>
                <a:gd name="T34" fmla="*/ 119 w 128"/>
                <a:gd name="T35" fmla="*/ 34 h 34"/>
                <a:gd name="T36" fmla="*/ 128 w 128"/>
                <a:gd name="T37" fmla="*/ 25 h 34"/>
                <a:gd name="T38" fmla="*/ 119 w 128"/>
                <a:gd name="T39" fmla="*/ 17 h 34"/>
                <a:gd name="T40" fmla="*/ 111 w 128"/>
                <a:gd name="T41" fmla="*/ 17 h 34"/>
                <a:gd name="T42" fmla="*/ 102 w 128"/>
                <a:gd name="T43" fmla="*/ 8 h 34"/>
                <a:gd name="T44" fmla="*/ 102 w 128"/>
                <a:gd name="T45" fmla="*/ 8 h 34"/>
                <a:gd name="T46" fmla="*/ 94 w 128"/>
                <a:gd name="T47" fmla="*/ 8 h 34"/>
                <a:gd name="T48" fmla="*/ 85 w 128"/>
                <a:gd name="T49" fmla="*/ 8 h 34"/>
                <a:gd name="T50" fmla="*/ 77 w 128"/>
                <a:gd name="T51" fmla="*/ 0 h 34"/>
                <a:gd name="T52" fmla="*/ 68 w 128"/>
                <a:gd name="T53" fmla="*/ 0 h 34"/>
                <a:gd name="T54" fmla="*/ 60 w 128"/>
                <a:gd name="T55" fmla="*/ 0 h 34"/>
                <a:gd name="T56" fmla="*/ 51 w 128"/>
                <a:gd name="T57" fmla="*/ 0 h 34"/>
                <a:gd name="T58" fmla="*/ 43 w 128"/>
                <a:gd name="T59" fmla="*/ 0 h 34"/>
                <a:gd name="T60" fmla="*/ 34 w 128"/>
                <a:gd name="T61" fmla="*/ 0 h 34"/>
                <a:gd name="T62" fmla="*/ 26 w 128"/>
                <a:gd name="T63" fmla="*/ 8 h 34"/>
                <a:gd name="T64" fmla="*/ 17 w 128"/>
                <a:gd name="T65" fmla="*/ 8 h 34"/>
                <a:gd name="T66" fmla="*/ 9 w 128"/>
                <a:gd name="T67" fmla="*/ 17 h 34"/>
                <a:gd name="T68" fmla="*/ 0 w 128"/>
                <a:gd name="T69" fmla="*/ 17 h 34"/>
                <a:gd name="T70" fmla="*/ 0 w 128"/>
                <a:gd name="T71" fmla="*/ 17 h 34"/>
                <a:gd name="T72" fmla="*/ 9 w 128"/>
                <a:gd name="T73" fmla="*/ 25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34"/>
                <a:gd name="T113" fmla="*/ 128 w 128"/>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34">
                  <a:moveTo>
                    <a:pt x="9" y="25"/>
                  </a:moveTo>
                  <a:lnTo>
                    <a:pt x="9" y="25"/>
                  </a:lnTo>
                  <a:lnTo>
                    <a:pt x="9" y="17"/>
                  </a:lnTo>
                  <a:lnTo>
                    <a:pt x="17" y="17"/>
                  </a:lnTo>
                  <a:lnTo>
                    <a:pt x="26" y="17"/>
                  </a:lnTo>
                  <a:lnTo>
                    <a:pt x="34" y="8"/>
                  </a:lnTo>
                  <a:lnTo>
                    <a:pt x="43" y="8"/>
                  </a:lnTo>
                  <a:lnTo>
                    <a:pt x="51" y="8"/>
                  </a:lnTo>
                  <a:lnTo>
                    <a:pt x="60" y="8"/>
                  </a:lnTo>
                  <a:lnTo>
                    <a:pt x="68" y="8"/>
                  </a:lnTo>
                  <a:lnTo>
                    <a:pt x="77" y="8"/>
                  </a:lnTo>
                  <a:lnTo>
                    <a:pt x="77" y="17"/>
                  </a:lnTo>
                  <a:lnTo>
                    <a:pt x="85" y="17"/>
                  </a:lnTo>
                  <a:lnTo>
                    <a:pt x="94" y="17"/>
                  </a:lnTo>
                  <a:lnTo>
                    <a:pt x="102" y="17"/>
                  </a:lnTo>
                  <a:lnTo>
                    <a:pt x="111" y="25"/>
                  </a:lnTo>
                  <a:lnTo>
                    <a:pt x="119" y="34"/>
                  </a:lnTo>
                  <a:lnTo>
                    <a:pt x="128" y="25"/>
                  </a:lnTo>
                  <a:lnTo>
                    <a:pt x="119" y="17"/>
                  </a:lnTo>
                  <a:lnTo>
                    <a:pt x="111" y="17"/>
                  </a:lnTo>
                  <a:lnTo>
                    <a:pt x="102" y="8"/>
                  </a:lnTo>
                  <a:lnTo>
                    <a:pt x="94" y="8"/>
                  </a:lnTo>
                  <a:lnTo>
                    <a:pt x="85" y="8"/>
                  </a:lnTo>
                  <a:lnTo>
                    <a:pt x="77" y="0"/>
                  </a:lnTo>
                  <a:lnTo>
                    <a:pt x="68" y="0"/>
                  </a:lnTo>
                  <a:lnTo>
                    <a:pt x="60" y="0"/>
                  </a:lnTo>
                  <a:lnTo>
                    <a:pt x="51" y="0"/>
                  </a:lnTo>
                  <a:lnTo>
                    <a:pt x="43" y="0"/>
                  </a:lnTo>
                  <a:lnTo>
                    <a:pt x="34" y="0"/>
                  </a:lnTo>
                  <a:lnTo>
                    <a:pt x="26" y="8"/>
                  </a:lnTo>
                  <a:lnTo>
                    <a:pt x="17" y="8"/>
                  </a:lnTo>
                  <a:lnTo>
                    <a:pt x="9" y="17"/>
                  </a:lnTo>
                  <a:lnTo>
                    <a:pt x="0" y="17"/>
                  </a:lnTo>
                  <a:lnTo>
                    <a:pt x="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0" name="Freeform 14"/>
            <p:cNvSpPr>
              <a:spLocks/>
            </p:cNvSpPr>
            <p:nvPr/>
          </p:nvSpPr>
          <p:spPr bwMode="auto">
            <a:xfrm>
              <a:off x="752" y="1217"/>
              <a:ext cx="170" cy="382"/>
            </a:xfrm>
            <a:custGeom>
              <a:avLst/>
              <a:gdLst>
                <a:gd name="T0" fmla="*/ 0 w 170"/>
                <a:gd name="T1" fmla="*/ 365 h 382"/>
                <a:gd name="T2" fmla="*/ 9 w 170"/>
                <a:gd name="T3" fmla="*/ 365 h 382"/>
                <a:gd name="T4" fmla="*/ 26 w 170"/>
                <a:gd name="T5" fmla="*/ 340 h 382"/>
                <a:gd name="T6" fmla="*/ 34 w 170"/>
                <a:gd name="T7" fmla="*/ 323 h 382"/>
                <a:gd name="T8" fmla="*/ 43 w 170"/>
                <a:gd name="T9" fmla="*/ 297 h 382"/>
                <a:gd name="T10" fmla="*/ 51 w 170"/>
                <a:gd name="T11" fmla="*/ 272 h 382"/>
                <a:gd name="T12" fmla="*/ 51 w 170"/>
                <a:gd name="T13" fmla="*/ 246 h 382"/>
                <a:gd name="T14" fmla="*/ 60 w 170"/>
                <a:gd name="T15" fmla="*/ 221 h 382"/>
                <a:gd name="T16" fmla="*/ 68 w 170"/>
                <a:gd name="T17" fmla="*/ 195 h 382"/>
                <a:gd name="T18" fmla="*/ 68 w 170"/>
                <a:gd name="T19" fmla="*/ 178 h 382"/>
                <a:gd name="T20" fmla="*/ 77 w 170"/>
                <a:gd name="T21" fmla="*/ 153 h 382"/>
                <a:gd name="T22" fmla="*/ 85 w 170"/>
                <a:gd name="T23" fmla="*/ 127 h 382"/>
                <a:gd name="T24" fmla="*/ 93 w 170"/>
                <a:gd name="T25" fmla="*/ 110 h 382"/>
                <a:gd name="T26" fmla="*/ 102 w 170"/>
                <a:gd name="T27" fmla="*/ 85 h 382"/>
                <a:gd name="T28" fmla="*/ 110 w 170"/>
                <a:gd name="T29" fmla="*/ 68 h 382"/>
                <a:gd name="T30" fmla="*/ 127 w 170"/>
                <a:gd name="T31" fmla="*/ 42 h 382"/>
                <a:gd name="T32" fmla="*/ 144 w 170"/>
                <a:gd name="T33" fmla="*/ 25 h 382"/>
                <a:gd name="T34" fmla="*/ 170 w 170"/>
                <a:gd name="T35" fmla="*/ 8 h 382"/>
                <a:gd name="T36" fmla="*/ 161 w 170"/>
                <a:gd name="T37" fmla="*/ 0 h 382"/>
                <a:gd name="T38" fmla="*/ 144 w 170"/>
                <a:gd name="T39" fmla="*/ 17 h 382"/>
                <a:gd name="T40" fmla="*/ 119 w 170"/>
                <a:gd name="T41" fmla="*/ 42 h 382"/>
                <a:gd name="T42" fmla="*/ 110 w 170"/>
                <a:gd name="T43" fmla="*/ 59 h 382"/>
                <a:gd name="T44" fmla="*/ 93 w 170"/>
                <a:gd name="T45" fmla="*/ 85 h 382"/>
                <a:gd name="T46" fmla="*/ 85 w 170"/>
                <a:gd name="T47" fmla="*/ 102 h 382"/>
                <a:gd name="T48" fmla="*/ 77 w 170"/>
                <a:gd name="T49" fmla="*/ 127 h 382"/>
                <a:gd name="T50" fmla="*/ 68 w 170"/>
                <a:gd name="T51" fmla="*/ 153 h 382"/>
                <a:gd name="T52" fmla="*/ 60 w 170"/>
                <a:gd name="T53" fmla="*/ 170 h 382"/>
                <a:gd name="T54" fmla="*/ 60 w 170"/>
                <a:gd name="T55" fmla="*/ 195 h 382"/>
                <a:gd name="T56" fmla="*/ 51 w 170"/>
                <a:gd name="T57" fmla="*/ 221 h 382"/>
                <a:gd name="T58" fmla="*/ 43 w 170"/>
                <a:gd name="T59" fmla="*/ 246 h 382"/>
                <a:gd name="T60" fmla="*/ 43 w 170"/>
                <a:gd name="T61" fmla="*/ 272 h 382"/>
                <a:gd name="T62" fmla="*/ 34 w 170"/>
                <a:gd name="T63" fmla="*/ 289 h 382"/>
                <a:gd name="T64" fmla="*/ 26 w 170"/>
                <a:gd name="T65" fmla="*/ 314 h 382"/>
                <a:gd name="T66" fmla="*/ 17 w 170"/>
                <a:gd name="T67" fmla="*/ 340 h 382"/>
                <a:gd name="T68" fmla="*/ 0 w 170"/>
                <a:gd name="T69" fmla="*/ 365 h 382"/>
                <a:gd name="T70" fmla="*/ 9 w 170"/>
                <a:gd name="T71" fmla="*/ 365 h 382"/>
                <a:gd name="T72" fmla="*/ 0 w 170"/>
                <a:gd name="T73" fmla="*/ 365 h 382"/>
                <a:gd name="T74" fmla="*/ 0 w 170"/>
                <a:gd name="T75" fmla="*/ 382 h 382"/>
                <a:gd name="T76" fmla="*/ 9 w 170"/>
                <a:gd name="T77" fmla="*/ 365 h 382"/>
                <a:gd name="T78" fmla="*/ 0 w 170"/>
                <a:gd name="T79" fmla="*/ 365 h 3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
                <a:gd name="T121" fmla="*/ 0 h 382"/>
                <a:gd name="T122" fmla="*/ 170 w 170"/>
                <a:gd name="T123" fmla="*/ 382 h 3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 h="382">
                  <a:moveTo>
                    <a:pt x="0" y="365"/>
                  </a:moveTo>
                  <a:lnTo>
                    <a:pt x="9" y="365"/>
                  </a:lnTo>
                  <a:lnTo>
                    <a:pt x="26" y="340"/>
                  </a:lnTo>
                  <a:lnTo>
                    <a:pt x="34" y="323"/>
                  </a:lnTo>
                  <a:lnTo>
                    <a:pt x="43" y="297"/>
                  </a:lnTo>
                  <a:lnTo>
                    <a:pt x="51" y="272"/>
                  </a:lnTo>
                  <a:lnTo>
                    <a:pt x="51" y="246"/>
                  </a:lnTo>
                  <a:lnTo>
                    <a:pt x="60" y="221"/>
                  </a:lnTo>
                  <a:lnTo>
                    <a:pt x="68" y="195"/>
                  </a:lnTo>
                  <a:lnTo>
                    <a:pt x="68" y="178"/>
                  </a:lnTo>
                  <a:lnTo>
                    <a:pt x="77" y="153"/>
                  </a:lnTo>
                  <a:lnTo>
                    <a:pt x="85" y="127"/>
                  </a:lnTo>
                  <a:lnTo>
                    <a:pt x="93" y="110"/>
                  </a:lnTo>
                  <a:lnTo>
                    <a:pt x="102" y="85"/>
                  </a:lnTo>
                  <a:lnTo>
                    <a:pt x="110" y="68"/>
                  </a:lnTo>
                  <a:lnTo>
                    <a:pt x="127" y="42"/>
                  </a:lnTo>
                  <a:lnTo>
                    <a:pt x="144" y="25"/>
                  </a:lnTo>
                  <a:lnTo>
                    <a:pt x="170" y="8"/>
                  </a:lnTo>
                  <a:lnTo>
                    <a:pt x="161" y="0"/>
                  </a:lnTo>
                  <a:lnTo>
                    <a:pt x="144" y="17"/>
                  </a:lnTo>
                  <a:lnTo>
                    <a:pt x="119" y="42"/>
                  </a:lnTo>
                  <a:lnTo>
                    <a:pt x="110" y="59"/>
                  </a:lnTo>
                  <a:lnTo>
                    <a:pt x="93" y="85"/>
                  </a:lnTo>
                  <a:lnTo>
                    <a:pt x="85" y="102"/>
                  </a:lnTo>
                  <a:lnTo>
                    <a:pt x="77" y="127"/>
                  </a:lnTo>
                  <a:lnTo>
                    <a:pt x="68" y="153"/>
                  </a:lnTo>
                  <a:lnTo>
                    <a:pt x="60" y="170"/>
                  </a:lnTo>
                  <a:lnTo>
                    <a:pt x="60" y="195"/>
                  </a:lnTo>
                  <a:lnTo>
                    <a:pt x="51" y="221"/>
                  </a:lnTo>
                  <a:lnTo>
                    <a:pt x="43" y="246"/>
                  </a:lnTo>
                  <a:lnTo>
                    <a:pt x="43" y="272"/>
                  </a:lnTo>
                  <a:lnTo>
                    <a:pt x="34" y="289"/>
                  </a:lnTo>
                  <a:lnTo>
                    <a:pt x="26" y="314"/>
                  </a:lnTo>
                  <a:lnTo>
                    <a:pt x="17" y="340"/>
                  </a:lnTo>
                  <a:lnTo>
                    <a:pt x="0" y="365"/>
                  </a:lnTo>
                  <a:lnTo>
                    <a:pt x="9" y="365"/>
                  </a:lnTo>
                  <a:lnTo>
                    <a:pt x="0" y="365"/>
                  </a:lnTo>
                  <a:lnTo>
                    <a:pt x="0" y="382"/>
                  </a:lnTo>
                  <a:lnTo>
                    <a:pt x="9" y="365"/>
                  </a:lnTo>
                  <a:lnTo>
                    <a:pt x="0"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1" name="Freeform 15"/>
            <p:cNvSpPr>
              <a:spLocks/>
            </p:cNvSpPr>
            <p:nvPr/>
          </p:nvSpPr>
          <p:spPr bwMode="auto">
            <a:xfrm>
              <a:off x="676" y="1251"/>
              <a:ext cx="93" cy="331"/>
            </a:xfrm>
            <a:custGeom>
              <a:avLst/>
              <a:gdLst>
                <a:gd name="T0" fmla="*/ 0 w 93"/>
                <a:gd name="T1" fmla="*/ 8 h 331"/>
                <a:gd name="T2" fmla="*/ 0 w 93"/>
                <a:gd name="T3" fmla="*/ 8 h 331"/>
                <a:gd name="T4" fmla="*/ 34 w 93"/>
                <a:gd name="T5" fmla="*/ 17 h 331"/>
                <a:gd name="T6" fmla="*/ 51 w 93"/>
                <a:gd name="T7" fmla="*/ 51 h 331"/>
                <a:gd name="T8" fmla="*/ 68 w 93"/>
                <a:gd name="T9" fmla="*/ 85 h 331"/>
                <a:gd name="T10" fmla="*/ 85 w 93"/>
                <a:gd name="T11" fmla="*/ 127 h 331"/>
                <a:gd name="T12" fmla="*/ 85 w 93"/>
                <a:gd name="T13" fmla="*/ 178 h 331"/>
                <a:gd name="T14" fmla="*/ 85 w 93"/>
                <a:gd name="T15" fmla="*/ 229 h 331"/>
                <a:gd name="T16" fmla="*/ 85 w 93"/>
                <a:gd name="T17" fmla="*/ 280 h 331"/>
                <a:gd name="T18" fmla="*/ 76 w 93"/>
                <a:gd name="T19" fmla="*/ 331 h 331"/>
                <a:gd name="T20" fmla="*/ 85 w 93"/>
                <a:gd name="T21" fmla="*/ 331 h 331"/>
                <a:gd name="T22" fmla="*/ 93 w 93"/>
                <a:gd name="T23" fmla="*/ 280 h 331"/>
                <a:gd name="T24" fmla="*/ 93 w 93"/>
                <a:gd name="T25" fmla="*/ 229 h 331"/>
                <a:gd name="T26" fmla="*/ 93 w 93"/>
                <a:gd name="T27" fmla="*/ 178 h 331"/>
                <a:gd name="T28" fmla="*/ 93 w 93"/>
                <a:gd name="T29" fmla="*/ 127 h 331"/>
                <a:gd name="T30" fmla="*/ 76 w 93"/>
                <a:gd name="T31" fmla="*/ 85 h 331"/>
                <a:gd name="T32" fmla="*/ 68 w 93"/>
                <a:gd name="T33" fmla="*/ 42 h 331"/>
                <a:gd name="T34" fmla="*/ 42 w 93"/>
                <a:gd name="T35" fmla="*/ 17 h 331"/>
                <a:gd name="T36" fmla="*/ 8 w 93"/>
                <a:gd name="T37" fmla="*/ 0 h 331"/>
                <a:gd name="T38" fmla="*/ 8 w 93"/>
                <a:gd name="T39" fmla="*/ 0 h 331"/>
                <a:gd name="T40" fmla="*/ 0 w 93"/>
                <a:gd name="T41" fmla="*/ 8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31"/>
                <a:gd name="T65" fmla="*/ 93 w 93"/>
                <a:gd name="T66" fmla="*/ 331 h 3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31">
                  <a:moveTo>
                    <a:pt x="0" y="8"/>
                  </a:moveTo>
                  <a:lnTo>
                    <a:pt x="0" y="8"/>
                  </a:lnTo>
                  <a:lnTo>
                    <a:pt x="34" y="17"/>
                  </a:lnTo>
                  <a:lnTo>
                    <a:pt x="51" y="51"/>
                  </a:lnTo>
                  <a:lnTo>
                    <a:pt x="68" y="85"/>
                  </a:lnTo>
                  <a:lnTo>
                    <a:pt x="85" y="127"/>
                  </a:lnTo>
                  <a:lnTo>
                    <a:pt x="85" y="178"/>
                  </a:lnTo>
                  <a:lnTo>
                    <a:pt x="85" y="229"/>
                  </a:lnTo>
                  <a:lnTo>
                    <a:pt x="85" y="280"/>
                  </a:lnTo>
                  <a:lnTo>
                    <a:pt x="76" y="331"/>
                  </a:lnTo>
                  <a:lnTo>
                    <a:pt x="85" y="331"/>
                  </a:lnTo>
                  <a:lnTo>
                    <a:pt x="93" y="280"/>
                  </a:lnTo>
                  <a:lnTo>
                    <a:pt x="93" y="229"/>
                  </a:lnTo>
                  <a:lnTo>
                    <a:pt x="93" y="178"/>
                  </a:lnTo>
                  <a:lnTo>
                    <a:pt x="93" y="127"/>
                  </a:lnTo>
                  <a:lnTo>
                    <a:pt x="76" y="85"/>
                  </a:lnTo>
                  <a:lnTo>
                    <a:pt x="68" y="42"/>
                  </a:lnTo>
                  <a:lnTo>
                    <a:pt x="42" y="17"/>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2" name="Freeform 16"/>
            <p:cNvSpPr>
              <a:spLocks/>
            </p:cNvSpPr>
            <p:nvPr/>
          </p:nvSpPr>
          <p:spPr bwMode="auto">
            <a:xfrm>
              <a:off x="565" y="1242"/>
              <a:ext cx="119" cy="391"/>
            </a:xfrm>
            <a:custGeom>
              <a:avLst/>
              <a:gdLst>
                <a:gd name="T0" fmla="*/ 68 w 119"/>
                <a:gd name="T1" fmla="*/ 391 h 391"/>
                <a:gd name="T2" fmla="*/ 68 w 119"/>
                <a:gd name="T3" fmla="*/ 391 h 391"/>
                <a:gd name="T4" fmla="*/ 60 w 119"/>
                <a:gd name="T5" fmla="*/ 366 h 391"/>
                <a:gd name="T6" fmla="*/ 51 w 119"/>
                <a:gd name="T7" fmla="*/ 332 h 391"/>
                <a:gd name="T8" fmla="*/ 43 w 119"/>
                <a:gd name="T9" fmla="*/ 306 h 391"/>
                <a:gd name="T10" fmla="*/ 34 w 119"/>
                <a:gd name="T11" fmla="*/ 272 h 391"/>
                <a:gd name="T12" fmla="*/ 26 w 119"/>
                <a:gd name="T13" fmla="*/ 230 h 391"/>
                <a:gd name="T14" fmla="*/ 26 w 119"/>
                <a:gd name="T15" fmla="*/ 196 h 391"/>
                <a:gd name="T16" fmla="*/ 17 w 119"/>
                <a:gd name="T17" fmla="*/ 162 h 391"/>
                <a:gd name="T18" fmla="*/ 17 w 119"/>
                <a:gd name="T19" fmla="*/ 128 h 391"/>
                <a:gd name="T20" fmla="*/ 17 w 119"/>
                <a:gd name="T21" fmla="*/ 102 h 391"/>
                <a:gd name="T22" fmla="*/ 17 w 119"/>
                <a:gd name="T23" fmla="*/ 77 h 391"/>
                <a:gd name="T24" fmla="*/ 17 w 119"/>
                <a:gd name="T25" fmla="*/ 51 h 391"/>
                <a:gd name="T26" fmla="*/ 26 w 119"/>
                <a:gd name="T27" fmla="*/ 34 h 391"/>
                <a:gd name="T28" fmla="*/ 43 w 119"/>
                <a:gd name="T29" fmla="*/ 17 h 391"/>
                <a:gd name="T30" fmla="*/ 60 w 119"/>
                <a:gd name="T31" fmla="*/ 9 h 391"/>
                <a:gd name="T32" fmla="*/ 85 w 119"/>
                <a:gd name="T33" fmla="*/ 9 h 391"/>
                <a:gd name="T34" fmla="*/ 111 w 119"/>
                <a:gd name="T35" fmla="*/ 17 h 391"/>
                <a:gd name="T36" fmla="*/ 119 w 119"/>
                <a:gd name="T37" fmla="*/ 9 h 391"/>
                <a:gd name="T38" fmla="*/ 85 w 119"/>
                <a:gd name="T39" fmla="*/ 0 h 391"/>
                <a:gd name="T40" fmla="*/ 60 w 119"/>
                <a:gd name="T41" fmla="*/ 0 h 391"/>
                <a:gd name="T42" fmla="*/ 34 w 119"/>
                <a:gd name="T43" fmla="*/ 9 h 391"/>
                <a:gd name="T44" fmla="*/ 26 w 119"/>
                <a:gd name="T45" fmla="*/ 26 h 391"/>
                <a:gd name="T46" fmla="*/ 9 w 119"/>
                <a:gd name="T47" fmla="*/ 43 h 391"/>
                <a:gd name="T48" fmla="*/ 9 w 119"/>
                <a:gd name="T49" fmla="*/ 68 h 391"/>
                <a:gd name="T50" fmla="*/ 0 w 119"/>
                <a:gd name="T51" fmla="*/ 102 h 391"/>
                <a:gd name="T52" fmla="*/ 9 w 119"/>
                <a:gd name="T53" fmla="*/ 128 h 391"/>
                <a:gd name="T54" fmla="*/ 9 w 119"/>
                <a:gd name="T55" fmla="*/ 162 h 391"/>
                <a:gd name="T56" fmla="*/ 17 w 119"/>
                <a:gd name="T57" fmla="*/ 204 h 391"/>
                <a:gd name="T58" fmla="*/ 17 w 119"/>
                <a:gd name="T59" fmla="*/ 238 h 391"/>
                <a:gd name="T60" fmla="*/ 26 w 119"/>
                <a:gd name="T61" fmla="*/ 272 h 391"/>
                <a:gd name="T62" fmla="*/ 34 w 119"/>
                <a:gd name="T63" fmla="*/ 306 h 391"/>
                <a:gd name="T64" fmla="*/ 43 w 119"/>
                <a:gd name="T65" fmla="*/ 332 h 391"/>
                <a:gd name="T66" fmla="*/ 51 w 119"/>
                <a:gd name="T67" fmla="*/ 366 h 391"/>
                <a:gd name="T68" fmla="*/ 60 w 119"/>
                <a:gd name="T69" fmla="*/ 391 h 391"/>
                <a:gd name="T70" fmla="*/ 60 w 119"/>
                <a:gd name="T71" fmla="*/ 391 h 391"/>
                <a:gd name="T72" fmla="*/ 68 w 119"/>
                <a:gd name="T73" fmla="*/ 391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391"/>
                <a:gd name="T113" fmla="*/ 119 w 119"/>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391">
                  <a:moveTo>
                    <a:pt x="68" y="391"/>
                  </a:moveTo>
                  <a:lnTo>
                    <a:pt x="68" y="391"/>
                  </a:lnTo>
                  <a:lnTo>
                    <a:pt x="60" y="366"/>
                  </a:lnTo>
                  <a:lnTo>
                    <a:pt x="51" y="332"/>
                  </a:lnTo>
                  <a:lnTo>
                    <a:pt x="43" y="306"/>
                  </a:lnTo>
                  <a:lnTo>
                    <a:pt x="34" y="272"/>
                  </a:lnTo>
                  <a:lnTo>
                    <a:pt x="26" y="230"/>
                  </a:lnTo>
                  <a:lnTo>
                    <a:pt x="26" y="196"/>
                  </a:lnTo>
                  <a:lnTo>
                    <a:pt x="17" y="162"/>
                  </a:lnTo>
                  <a:lnTo>
                    <a:pt x="17" y="128"/>
                  </a:lnTo>
                  <a:lnTo>
                    <a:pt x="17" y="102"/>
                  </a:lnTo>
                  <a:lnTo>
                    <a:pt x="17" y="77"/>
                  </a:lnTo>
                  <a:lnTo>
                    <a:pt x="17" y="51"/>
                  </a:lnTo>
                  <a:lnTo>
                    <a:pt x="26" y="34"/>
                  </a:lnTo>
                  <a:lnTo>
                    <a:pt x="43" y="17"/>
                  </a:lnTo>
                  <a:lnTo>
                    <a:pt x="60" y="9"/>
                  </a:lnTo>
                  <a:lnTo>
                    <a:pt x="85" y="9"/>
                  </a:lnTo>
                  <a:lnTo>
                    <a:pt x="111" y="17"/>
                  </a:lnTo>
                  <a:lnTo>
                    <a:pt x="119" y="9"/>
                  </a:lnTo>
                  <a:lnTo>
                    <a:pt x="85" y="0"/>
                  </a:lnTo>
                  <a:lnTo>
                    <a:pt x="60" y="0"/>
                  </a:lnTo>
                  <a:lnTo>
                    <a:pt x="34" y="9"/>
                  </a:lnTo>
                  <a:lnTo>
                    <a:pt x="26" y="26"/>
                  </a:lnTo>
                  <a:lnTo>
                    <a:pt x="9" y="43"/>
                  </a:lnTo>
                  <a:lnTo>
                    <a:pt x="9" y="68"/>
                  </a:lnTo>
                  <a:lnTo>
                    <a:pt x="0" y="102"/>
                  </a:lnTo>
                  <a:lnTo>
                    <a:pt x="9" y="128"/>
                  </a:lnTo>
                  <a:lnTo>
                    <a:pt x="9" y="162"/>
                  </a:lnTo>
                  <a:lnTo>
                    <a:pt x="17" y="204"/>
                  </a:lnTo>
                  <a:lnTo>
                    <a:pt x="17" y="238"/>
                  </a:lnTo>
                  <a:lnTo>
                    <a:pt x="26" y="272"/>
                  </a:lnTo>
                  <a:lnTo>
                    <a:pt x="34" y="306"/>
                  </a:lnTo>
                  <a:lnTo>
                    <a:pt x="43" y="332"/>
                  </a:lnTo>
                  <a:lnTo>
                    <a:pt x="51" y="366"/>
                  </a:lnTo>
                  <a:lnTo>
                    <a:pt x="60" y="391"/>
                  </a:lnTo>
                  <a:lnTo>
                    <a:pt x="68" y="3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3" name="Freeform 17"/>
            <p:cNvSpPr>
              <a:spLocks/>
            </p:cNvSpPr>
            <p:nvPr/>
          </p:nvSpPr>
          <p:spPr bwMode="auto">
            <a:xfrm>
              <a:off x="616" y="1633"/>
              <a:ext cx="17" cy="102"/>
            </a:xfrm>
            <a:custGeom>
              <a:avLst/>
              <a:gdLst>
                <a:gd name="T0" fmla="*/ 0 w 17"/>
                <a:gd name="T1" fmla="*/ 94 h 102"/>
                <a:gd name="T2" fmla="*/ 9 w 17"/>
                <a:gd name="T3" fmla="*/ 94 h 102"/>
                <a:gd name="T4" fmla="*/ 9 w 17"/>
                <a:gd name="T5" fmla="*/ 68 h 102"/>
                <a:gd name="T6" fmla="*/ 17 w 17"/>
                <a:gd name="T7" fmla="*/ 43 h 102"/>
                <a:gd name="T8" fmla="*/ 17 w 17"/>
                <a:gd name="T9" fmla="*/ 17 h 102"/>
                <a:gd name="T10" fmla="*/ 17 w 17"/>
                <a:gd name="T11" fmla="*/ 0 h 102"/>
                <a:gd name="T12" fmla="*/ 9 w 17"/>
                <a:gd name="T13" fmla="*/ 0 h 102"/>
                <a:gd name="T14" fmla="*/ 9 w 17"/>
                <a:gd name="T15" fmla="*/ 17 h 102"/>
                <a:gd name="T16" fmla="*/ 9 w 17"/>
                <a:gd name="T17" fmla="*/ 43 h 102"/>
                <a:gd name="T18" fmla="*/ 0 w 17"/>
                <a:gd name="T19" fmla="*/ 68 h 102"/>
                <a:gd name="T20" fmla="*/ 0 w 17"/>
                <a:gd name="T21" fmla="*/ 94 h 102"/>
                <a:gd name="T22" fmla="*/ 0 w 17"/>
                <a:gd name="T23" fmla="*/ 94 h 102"/>
                <a:gd name="T24" fmla="*/ 0 w 17"/>
                <a:gd name="T25" fmla="*/ 94 h 102"/>
                <a:gd name="T26" fmla="*/ 0 w 17"/>
                <a:gd name="T27" fmla="*/ 102 h 102"/>
                <a:gd name="T28" fmla="*/ 9 w 17"/>
                <a:gd name="T29" fmla="*/ 94 h 102"/>
                <a:gd name="T30" fmla="*/ 0 w 17"/>
                <a:gd name="T31" fmla="*/ 94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02"/>
                <a:gd name="T50" fmla="*/ 17 w 17"/>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02">
                  <a:moveTo>
                    <a:pt x="0" y="94"/>
                  </a:moveTo>
                  <a:lnTo>
                    <a:pt x="9" y="94"/>
                  </a:lnTo>
                  <a:lnTo>
                    <a:pt x="9" y="68"/>
                  </a:lnTo>
                  <a:lnTo>
                    <a:pt x="17" y="43"/>
                  </a:lnTo>
                  <a:lnTo>
                    <a:pt x="17" y="17"/>
                  </a:lnTo>
                  <a:lnTo>
                    <a:pt x="17" y="0"/>
                  </a:lnTo>
                  <a:lnTo>
                    <a:pt x="9" y="0"/>
                  </a:lnTo>
                  <a:lnTo>
                    <a:pt x="9" y="17"/>
                  </a:lnTo>
                  <a:lnTo>
                    <a:pt x="9" y="43"/>
                  </a:lnTo>
                  <a:lnTo>
                    <a:pt x="0" y="68"/>
                  </a:lnTo>
                  <a:lnTo>
                    <a:pt x="0" y="94"/>
                  </a:lnTo>
                  <a:lnTo>
                    <a:pt x="0" y="102"/>
                  </a:lnTo>
                  <a:lnTo>
                    <a:pt x="9"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4" name="Freeform 18"/>
            <p:cNvSpPr>
              <a:spLocks/>
            </p:cNvSpPr>
            <p:nvPr/>
          </p:nvSpPr>
          <p:spPr bwMode="auto">
            <a:xfrm>
              <a:off x="446" y="1650"/>
              <a:ext cx="170" cy="77"/>
            </a:xfrm>
            <a:custGeom>
              <a:avLst/>
              <a:gdLst>
                <a:gd name="T0" fmla="*/ 0 w 170"/>
                <a:gd name="T1" fmla="*/ 9 h 77"/>
                <a:gd name="T2" fmla="*/ 0 w 170"/>
                <a:gd name="T3" fmla="*/ 9 h 77"/>
                <a:gd name="T4" fmla="*/ 17 w 170"/>
                <a:gd name="T5" fmla="*/ 9 h 77"/>
                <a:gd name="T6" fmla="*/ 26 w 170"/>
                <a:gd name="T7" fmla="*/ 9 h 77"/>
                <a:gd name="T8" fmla="*/ 43 w 170"/>
                <a:gd name="T9" fmla="*/ 9 h 77"/>
                <a:gd name="T10" fmla="*/ 51 w 170"/>
                <a:gd name="T11" fmla="*/ 9 h 77"/>
                <a:gd name="T12" fmla="*/ 68 w 170"/>
                <a:gd name="T13" fmla="*/ 9 h 77"/>
                <a:gd name="T14" fmla="*/ 77 w 170"/>
                <a:gd name="T15" fmla="*/ 9 h 77"/>
                <a:gd name="T16" fmla="*/ 85 w 170"/>
                <a:gd name="T17" fmla="*/ 17 h 77"/>
                <a:gd name="T18" fmla="*/ 94 w 170"/>
                <a:gd name="T19" fmla="*/ 17 h 77"/>
                <a:gd name="T20" fmla="*/ 102 w 170"/>
                <a:gd name="T21" fmla="*/ 26 h 77"/>
                <a:gd name="T22" fmla="*/ 111 w 170"/>
                <a:gd name="T23" fmla="*/ 34 h 77"/>
                <a:gd name="T24" fmla="*/ 119 w 170"/>
                <a:gd name="T25" fmla="*/ 43 h 77"/>
                <a:gd name="T26" fmla="*/ 136 w 170"/>
                <a:gd name="T27" fmla="*/ 43 h 77"/>
                <a:gd name="T28" fmla="*/ 145 w 170"/>
                <a:gd name="T29" fmla="*/ 51 h 77"/>
                <a:gd name="T30" fmla="*/ 153 w 170"/>
                <a:gd name="T31" fmla="*/ 60 h 77"/>
                <a:gd name="T32" fmla="*/ 162 w 170"/>
                <a:gd name="T33" fmla="*/ 68 h 77"/>
                <a:gd name="T34" fmla="*/ 170 w 170"/>
                <a:gd name="T35" fmla="*/ 77 h 77"/>
                <a:gd name="T36" fmla="*/ 170 w 170"/>
                <a:gd name="T37" fmla="*/ 77 h 77"/>
                <a:gd name="T38" fmla="*/ 162 w 170"/>
                <a:gd name="T39" fmla="*/ 60 h 77"/>
                <a:gd name="T40" fmla="*/ 153 w 170"/>
                <a:gd name="T41" fmla="*/ 51 h 77"/>
                <a:gd name="T42" fmla="*/ 145 w 170"/>
                <a:gd name="T43" fmla="*/ 51 h 77"/>
                <a:gd name="T44" fmla="*/ 136 w 170"/>
                <a:gd name="T45" fmla="*/ 43 h 77"/>
                <a:gd name="T46" fmla="*/ 128 w 170"/>
                <a:gd name="T47" fmla="*/ 34 h 77"/>
                <a:gd name="T48" fmla="*/ 119 w 170"/>
                <a:gd name="T49" fmla="*/ 26 h 77"/>
                <a:gd name="T50" fmla="*/ 111 w 170"/>
                <a:gd name="T51" fmla="*/ 17 h 77"/>
                <a:gd name="T52" fmla="*/ 102 w 170"/>
                <a:gd name="T53" fmla="*/ 9 h 77"/>
                <a:gd name="T54" fmla="*/ 85 w 170"/>
                <a:gd name="T55" fmla="*/ 9 h 77"/>
                <a:gd name="T56" fmla="*/ 77 w 170"/>
                <a:gd name="T57" fmla="*/ 0 h 77"/>
                <a:gd name="T58" fmla="*/ 68 w 170"/>
                <a:gd name="T59" fmla="*/ 0 h 77"/>
                <a:gd name="T60" fmla="*/ 51 w 170"/>
                <a:gd name="T61" fmla="*/ 0 h 77"/>
                <a:gd name="T62" fmla="*/ 43 w 170"/>
                <a:gd name="T63" fmla="*/ 0 h 77"/>
                <a:gd name="T64" fmla="*/ 26 w 170"/>
                <a:gd name="T65" fmla="*/ 0 h 77"/>
                <a:gd name="T66" fmla="*/ 17 w 170"/>
                <a:gd name="T67" fmla="*/ 0 h 77"/>
                <a:gd name="T68" fmla="*/ 0 w 170"/>
                <a:gd name="T69" fmla="*/ 0 h 77"/>
                <a:gd name="T70" fmla="*/ 0 w 170"/>
                <a:gd name="T71" fmla="*/ 0 h 77"/>
                <a:gd name="T72" fmla="*/ 0 w 170"/>
                <a:gd name="T73" fmla="*/ 9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
                <a:gd name="T112" fmla="*/ 0 h 77"/>
                <a:gd name="T113" fmla="*/ 170 w 170"/>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 h="77">
                  <a:moveTo>
                    <a:pt x="0" y="9"/>
                  </a:moveTo>
                  <a:lnTo>
                    <a:pt x="0" y="9"/>
                  </a:lnTo>
                  <a:lnTo>
                    <a:pt x="17" y="9"/>
                  </a:lnTo>
                  <a:lnTo>
                    <a:pt x="26" y="9"/>
                  </a:lnTo>
                  <a:lnTo>
                    <a:pt x="43" y="9"/>
                  </a:lnTo>
                  <a:lnTo>
                    <a:pt x="51" y="9"/>
                  </a:lnTo>
                  <a:lnTo>
                    <a:pt x="68" y="9"/>
                  </a:lnTo>
                  <a:lnTo>
                    <a:pt x="77" y="9"/>
                  </a:lnTo>
                  <a:lnTo>
                    <a:pt x="85" y="17"/>
                  </a:lnTo>
                  <a:lnTo>
                    <a:pt x="94" y="17"/>
                  </a:lnTo>
                  <a:lnTo>
                    <a:pt x="102" y="26"/>
                  </a:lnTo>
                  <a:lnTo>
                    <a:pt x="111" y="34"/>
                  </a:lnTo>
                  <a:lnTo>
                    <a:pt x="119" y="43"/>
                  </a:lnTo>
                  <a:lnTo>
                    <a:pt x="136" y="43"/>
                  </a:lnTo>
                  <a:lnTo>
                    <a:pt x="145" y="51"/>
                  </a:lnTo>
                  <a:lnTo>
                    <a:pt x="153" y="60"/>
                  </a:lnTo>
                  <a:lnTo>
                    <a:pt x="162" y="68"/>
                  </a:lnTo>
                  <a:lnTo>
                    <a:pt x="170" y="77"/>
                  </a:lnTo>
                  <a:lnTo>
                    <a:pt x="162" y="60"/>
                  </a:lnTo>
                  <a:lnTo>
                    <a:pt x="153" y="51"/>
                  </a:lnTo>
                  <a:lnTo>
                    <a:pt x="145" y="51"/>
                  </a:lnTo>
                  <a:lnTo>
                    <a:pt x="136" y="43"/>
                  </a:lnTo>
                  <a:lnTo>
                    <a:pt x="128" y="34"/>
                  </a:lnTo>
                  <a:lnTo>
                    <a:pt x="119" y="26"/>
                  </a:lnTo>
                  <a:lnTo>
                    <a:pt x="111" y="17"/>
                  </a:lnTo>
                  <a:lnTo>
                    <a:pt x="102" y="9"/>
                  </a:lnTo>
                  <a:lnTo>
                    <a:pt x="85" y="9"/>
                  </a:lnTo>
                  <a:lnTo>
                    <a:pt x="77" y="0"/>
                  </a:lnTo>
                  <a:lnTo>
                    <a:pt x="68" y="0"/>
                  </a:lnTo>
                  <a:lnTo>
                    <a:pt x="51" y="0"/>
                  </a:lnTo>
                  <a:lnTo>
                    <a:pt x="43" y="0"/>
                  </a:lnTo>
                  <a:lnTo>
                    <a:pt x="26" y="0"/>
                  </a:lnTo>
                  <a:lnTo>
                    <a:pt x="17"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5" name="Freeform 19"/>
            <p:cNvSpPr>
              <a:spLocks/>
            </p:cNvSpPr>
            <p:nvPr/>
          </p:nvSpPr>
          <p:spPr bwMode="auto">
            <a:xfrm>
              <a:off x="336" y="1650"/>
              <a:ext cx="110" cy="162"/>
            </a:xfrm>
            <a:custGeom>
              <a:avLst/>
              <a:gdLst>
                <a:gd name="T0" fmla="*/ 34 w 110"/>
                <a:gd name="T1" fmla="*/ 153 h 162"/>
                <a:gd name="T2" fmla="*/ 34 w 110"/>
                <a:gd name="T3" fmla="*/ 153 h 162"/>
                <a:gd name="T4" fmla="*/ 25 w 110"/>
                <a:gd name="T5" fmla="*/ 145 h 162"/>
                <a:gd name="T6" fmla="*/ 17 w 110"/>
                <a:gd name="T7" fmla="*/ 136 h 162"/>
                <a:gd name="T8" fmla="*/ 8 w 110"/>
                <a:gd name="T9" fmla="*/ 128 h 162"/>
                <a:gd name="T10" fmla="*/ 8 w 110"/>
                <a:gd name="T11" fmla="*/ 119 h 162"/>
                <a:gd name="T12" fmla="*/ 8 w 110"/>
                <a:gd name="T13" fmla="*/ 102 h 162"/>
                <a:gd name="T14" fmla="*/ 8 w 110"/>
                <a:gd name="T15" fmla="*/ 94 h 162"/>
                <a:gd name="T16" fmla="*/ 17 w 110"/>
                <a:gd name="T17" fmla="*/ 85 h 162"/>
                <a:gd name="T18" fmla="*/ 17 w 110"/>
                <a:gd name="T19" fmla="*/ 68 h 162"/>
                <a:gd name="T20" fmla="*/ 25 w 110"/>
                <a:gd name="T21" fmla="*/ 60 h 162"/>
                <a:gd name="T22" fmla="*/ 34 w 110"/>
                <a:gd name="T23" fmla="*/ 51 h 162"/>
                <a:gd name="T24" fmla="*/ 42 w 110"/>
                <a:gd name="T25" fmla="*/ 43 h 162"/>
                <a:gd name="T26" fmla="*/ 59 w 110"/>
                <a:gd name="T27" fmla="*/ 34 h 162"/>
                <a:gd name="T28" fmla="*/ 68 w 110"/>
                <a:gd name="T29" fmla="*/ 26 h 162"/>
                <a:gd name="T30" fmla="*/ 85 w 110"/>
                <a:gd name="T31" fmla="*/ 17 h 162"/>
                <a:gd name="T32" fmla="*/ 102 w 110"/>
                <a:gd name="T33" fmla="*/ 17 h 162"/>
                <a:gd name="T34" fmla="*/ 110 w 110"/>
                <a:gd name="T35" fmla="*/ 9 h 162"/>
                <a:gd name="T36" fmla="*/ 110 w 110"/>
                <a:gd name="T37" fmla="*/ 0 h 162"/>
                <a:gd name="T38" fmla="*/ 93 w 110"/>
                <a:gd name="T39" fmla="*/ 9 h 162"/>
                <a:gd name="T40" fmla="*/ 76 w 110"/>
                <a:gd name="T41" fmla="*/ 9 h 162"/>
                <a:gd name="T42" fmla="*/ 68 w 110"/>
                <a:gd name="T43" fmla="*/ 17 h 162"/>
                <a:gd name="T44" fmla="*/ 51 w 110"/>
                <a:gd name="T45" fmla="*/ 26 h 162"/>
                <a:gd name="T46" fmla="*/ 42 w 110"/>
                <a:gd name="T47" fmla="*/ 34 h 162"/>
                <a:gd name="T48" fmla="*/ 25 w 110"/>
                <a:gd name="T49" fmla="*/ 43 h 162"/>
                <a:gd name="T50" fmla="*/ 17 w 110"/>
                <a:gd name="T51" fmla="*/ 60 h 162"/>
                <a:gd name="T52" fmla="*/ 8 w 110"/>
                <a:gd name="T53" fmla="*/ 68 h 162"/>
                <a:gd name="T54" fmla="*/ 8 w 110"/>
                <a:gd name="T55" fmla="*/ 77 h 162"/>
                <a:gd name="T56" fmla="*/ 0 w 110"/>
                <a:gd name="T57" fmla="*/ 94 h 162"/>
                <a:gd name="T58" fmla="*/ 0 w 110"/>
                <a:gd name="T59" fmla="*/ 102 h 162"/>
                <a:gd name="T60" fmla="*/ 0 w 110"/>
                <a:gd name="T61" fmla="*/ 119 h 162"/>
                <a:gd name="T62" fmla="*/ 0 w 110"/>
                <a:gd name="T63" fmla="*/ 128 h 162"/>
                <a:gd name="T64" fmla="*/ 8 w 110"/>
                <a:gd name="T65" fmla="*/ 136 h 162"/>
                <a:gd name="T66" fmla="*/ 17 w 110"/>
                <a:gd name="T67" fmla="*/ 153 h 162"/>
                <a:gd name="T68" fmla="*/ 25 w 110"/>
                <a:gd name="T69" fmla="*/ 162 h 162"/>
                <a:gd name="T70" fmla="*/ 25 w 110"/>
                <a:gd name="T71" fmla="*/ 162 h 162"/>
                <a:gd name="T72" fmla="*/ 34 w 110"/>
                <a:gd name="T73" fmla="*/ 1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62"/>
                <a:gd name="T113" fmla="*/ 110 w 11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62">
                  <a:moveTo>
                    <a:pt x="34" y="153"/>
                  </a:moveTo>
                  <a:lnTo>
                    <a:pt x="34" y="153"/>
                  </a:lnTo>
                  <a:lnTo>
                    <a:pt x="25" y="145"/>
                  </a:lnTo>
                  <a:lnTo>
                    <a:pt x="17" y="136"/>
                  </a:lnTo>
                  <a:lnTo>
                    <a:pt x="8" y="128"/>
                  </a:lnTo>
                  <a:lnTo>
                    <a:pt x="8" y="119"/>
                  </a:lnTo>
                  <a:lnTo>
                    <a:pt x="8" y="102"/>
                  </a:lnTo>
                  <a:lnTo>
                    <a:pt x="8" y="94"/>
                  </a:lnTo>
                  <a:lnTo>
                    <a:pt x="17" y="85"/>
                  </a:lnTo>
                  <a:lnTo>
                    <a:pt x="17" y="68"/>
                  </a:lnTo>
                  <a:lnTo>
                    <a:pt x="25" y="60"/>
                  </a:lnTo>
                  <a:lnTo>
                    <a:pt x="34" y="51"/>
                  </a:lnTo>
                  <a:lnTo>
                    <a:pt x="42" y="43"/>
                  </a:lnTo>
                  <a:lnTo>
                    <a:pt x="59" y="34"/>
                  </a:lnTo>
                  <a:lnTo>
                    <a:pt x="68" y="26"/>
                  </a:lnTo>
                  <a:lnTo>
                    <a:pt x="85" y="17"/>
                  </a:lnTo>
                  <a:lnTo>
                    <a:pt x="102" y="17"/>
                  </a:lnTo>
                  <a:lnTo>
                    <a:pt x="110" y="9"/>
                  </a:lnTo>
                  <a:lnTo>
                    <a:pt x="110" y="0"/>
                  </a:lnTo>
                  <a:lnTo>
                    <a:pt x="93" y="9"/>
                  </a:lnTo>
                  <a:lnTo>
                    <a:pt x="76" y="9"/>
                  </a:lnTo>
                  <a:lnTo>
                    <a:pt x="68" y="17"/>
                  </a:lnTo>
                  <a:lnTo>
                    <a:pt x="51" y="26"/>
                  </a:lnTo>
                  <a:lnTo>
                    <a:pt x="42" y="34"/>
                  </a:lnTo>
                  <a:lnTo>
                    <a:pt x="25" y="43"/>
                  </a:lnTo>
                  <a:lnTo>
                    <a:pt x="17" y="60"/>
                  </a:lnTo>
                  <a:lnTo>
                    <a:pt x="8" y="68"/>
                  </a:lnTo>
                  <a:lnTo>
                    <a:pt x="8" y="77"/>
                  </a:lnTo>
                  <a:lnTo>
                    <a:pt x="0" y="94"/>
                  </a:lnTo>
                  <a:lnTo>
                    <a:pt x="0" y="102"/>
                  </a:lnTo>
                  <a:lnTo>
                    <a:pt x="0" y="119"/>
                  </a:lnTo>
                  <a:lnTo>
                    <a:pt x="0" y="128"/>
                  </a:lnTo>
                  <a:lnTo>
                    <a:pt x="8" y="136"/>
                  </a:lnTo>
                  <a:lnTo>
                    <a:pt x="17" y="153"/>
                  </a:lnTo>
                  <a:lnTo>
                    <a:pt x="25" y="162"/>
                  </a:lnTo>
                  <a:lnTo>
                    <a:pt x="34"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6" name="Freeform 20"/>
            <p:cNvSpPr>
              <a:spLocks/>
            </p:cNvSpPr>
            <p:nvPr/>
          </p:nvSpPr>
          <p:spPr bwMode="auto">
            <a:xfrm>
              <a:off x="361" y="1803"/>
              <a:ext cx="204" cy="76"/>
            </a:xfrm>
            <a:custGeom>
              <a:avLst/>
              <a:gdLst>
                <a:gd name="T0" fmla="*/ 204 w 204"/>
                <a:gd name="T1" fmla="*/ 68 h 76"/>
                <a:gd name="T2" fmla="*/ 204 w 204"/>
                <a:gd name="T3" fmla="*/ 68 h 76"/>
                <a:gd name="T4" fmla="*/ 196 w 204"/>
                <a:gd name="T5" fmla="*/ 59 h 76"/>
                <a:gd name="T6" fmla="*/ 179 w 204"/>
                <a:gd name="T7" fmla="*/ 51 h 76"/>
                <a:gd name="T8" fmla="*/ 170 w 204"/>
                <a:gd name="T9" fmla="*/ 43 h 76"/>
                <a:gd name="T10" fmla="*/ 153 w 204"/>
                <a:gd name="T11" fmla="*/ 34 h 76"/>
                <a:gd name="T12" fmla="*/ 145 w 204"/>
                <a:gd name="T13" fmla="*/ 34 h 76"/>
                <a:gd name="T14" fmla="*/ 128 w 204"/>
                <a:gd name="T15" fmla="*/ 26 h 76"/>
                <a:gd name="T16" fmla="*/ 119 w 204"/>
                <a:gd name="T17" fmla="*/ 26 h 76"/>
                <a:gd name="T18" fmla="*/ 102 w 204"/>
                <a:gd name="T19" fmla="*/ 26 h 76"/>
                <a:gd name="T20" fmla="*/ 85 w 204"/>
                <a:gd name="T21" fmla="*/ 26 h 76"/>
                <a:gd name="T22" fmla="*/ 77 w 204"/>
                <a:gd name="T23" fmla="*/ 17 h 76"/>
                <a:gd name="T24" fmla="*/ 60 w 204"/>
                <a:gd name="T25" fmla="*/ 17 h 76"/>
                <a:gd name="T26" fmla="*/ 51 w 204"/>
                <a:gd name="T27" fmla="*/ 17 h 76"/>
                <a:gd name="T28" fmla="*/ 34 w 204"/>
                <a:gd name="T29" fmla="*/ 17 h 76"/>
                <a:gd name="T30" fmla="*/ 26 w 204"/>
                <a:gd name="T31" fmla="*/ 9 h 76"/>
                <a:gd name="T32" fmla="*/ 17 w 204"/>
                <a:gd name="T33" fmla="*/ 9 h 76"/>
                <a:gd name="T34" fmla="*/ 9 w 204"/>
                <a:gd name="T35" fmla="*/ 0 h 76"/>
                <a:gd name="T36" fmla="*/ 0 w 204"/>
                <a:gd name="T37" fmla="*/ 9 h 76"/>
                <a:gd name="T38" fmla="*/ 9 w 204"/>
                <a:gd name="T39" fmla="*/ 17 h 76"/>
                <a:gd name="T40" fmla="*/ 26 w 204"/>
                <a:gd name="T41" fmla="*/ 17 h 76"/>
                <a:gd name="T42" fmla="*/ 34 w 204"/>
                <a:gd name="T43" fmla="*/ 26 h 76"/>
                <a:gd name="T44" fmla="*/ 43 w 204"/>
                <a:gd name="T45" fmla="*/ 26 h 76"/>
                <a:gd name="T46" fmla="*/ 60 w 204"/>
                <a:gd name="T47" fmla="*/ 26 h 76"/>
                <a:gd name="T48" fmla="*/ 77 w 204"/>
                <a:gd name="T49" fmla="*/ 26 h 76"/>
                <a:gd name="T50" fmla="*/ 85 w 204"/>
                <a:gd name="T51" fmla="*/ 34 h 76"/>
                <a:gd name="T52" fmla="*/ 102 w 204"/>
                <a:gd name="T53" fmla="*/ 34 h 76"/>
                <a:gd name="T54" fmla="*/ 111 w 204"/>
                <a:gd name="T55" fmla="*/ 34 h 76"/>
                <a:gd name="T56" fmla="*/ 128 w 204"/>
                <a:gd name="T57" fmla="*/ 34 h 76"/>
                <a:gd name="T58" fmla="*/ 145 w 204"/>
                <a:gd name="T59" fmla="*/ 43 h 76"/>
                <a:gd name="T60" fmla="*/ 153 w 204"/>
                <a:gd name="T61" fmla="*/ 43 h 76"/>
                <a:gd name="T62" fmla="*/ 170 w 204"/>
                <a:gd name="T63" fmla="*/ 51 h 76"/>
                <a:gd name="T64" fmla="*/ 179 w 204"/>
                <a:gd name="T65" fmla="*/ 59 h 76"/>
                <a:gd name="T66" fmla="*/ 187 w 204"/>
                <a:gd name="T67" fmla="*/ 68 h 76"/>
                <a:gd name="T68" fmla="*/ 196 w 204"/>
                <a:gd name="T69" fmla="*/ 76 h 76"/>
                <a:gd name="T70" fmla="*/ 196 w 204"/>
                <a:gd name="T71" fmla="*/ 76 h 76"/>
                <a:gd name="T72" fmla="*/ 204 w 204"/>
                <a:gd name="T73" fmla="*/ 6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76"/>
                <a:gd name="T113" fmla="*/ 204 w 204"/>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76">
                  <a:moveTo>
                    <a:pt x="204" y="68"/>
                  </a:moveTo>
                  <a:lnTo>
                    <a:pt x="204" y="68"/>
                  </a:lnTo>
                  <a:lnTo>
                    <a:pt x="196" y="59"/>
                  </a:lnTo>
                  <a:lnTo>
                    <a:pt x="179" y="51"/>
                  </a:lnTo>
                  <a:lnTo>
                    <a:pt x="170" y="43"/>
                  </a:lnTo>
                  <a:lnTo>
                    <a:pt x="153" y="34"/>
                  </a:lnTo>
                  <a:lnTo>
                    <a:pt x="145" y="34"/>
                  </a:lnTo>
                  <a:lnTo>
                    <a:pt x="128" y="26"/>
                  </a:lnTo>
                  <a:lnTo>
                    <a:pt x="119" y="26"/>
                  </a:lnTo>
                  <a:lnTo>
                    <a:pt x="102" y="26"/>
                  </a:lnTo>
                  <a:lnTo>
                    <a:pt x="85" y="26"/>
                  </a:lnTo>
                  <a:lnTo>
                    <a:pt x="77" y="17"/>
                  </a:lnTo>
                  <a:lnTo>
                    <a:pt x="60" y="17"/>
                  </a:lnTo>
                  <a:lnTo>
                    <a:pt x="51" y="17"/>
                  </a:lnTo>
                  <a:lnTo>
                    <a:pt x="34" y="17"/>
                  </a:lnTo>
                  <a:lnTo>
                    <a:pt x="26" y="9"/>
                  </a:lnTo>
                  <a:lnTo>
                    <a:pt x="17" y="9"/>
                  </a:lnTo>
                  <a:lnTo>
                    <a:pt x="9" y="0"/>
                  </a:lnTo>
                  <a:lnTo>
                    <a:pt x="0" y="9"/>
                  </a:lnTo>
                  <a:lnTo>
                    <a:pt x="9" y="17"/>
                  </a:lnTo>
                  <a:lnTo>
                    <a:pt x="26" y="17"/>
                  </a:lnTo>
                  <a:lnTo>
                    <a:pt x="34" y="26"/>
                  </a:lnTo>
                  <a:lnTo>
                    <a:pt x="43" y="26"/>
                  </a:lnTo>
                  <a:lnTo>
                    <a:pt x="60" y="26"/>
                  </a:lnTo>
                  <a:lnTo>
                    <a:pt x="77" y="26"/>
                  </a:lnTo>
                  <a:lnTo>
                    <a:pt x="85" y="34"/>
                  </a:lnTo>
                  <a:lnTo>
                    <a:pt x="102" y="34"/>
                  </a:lnTo>
                  <a:lnTo>
                    <a:pt x="111" y="34"/>
                  </a:lnTo>
                  <a:lnTo>
                    <a:pt x="128" y="34"/>
                  </a:lnTo>
                  <a:lnTo>
                    <a:pt x="145" y="43"/>
                  </a:lnTo>
                  <a:lnTo>
                    <a:pt x="153" y="43"/>
                  </a:lnTo>
                  <a:lnTo>
                    <a:pt x="170" y="51"/>
                  </a:lnTo>
                  <a:lnTo>
                    <a:pt x="179" y="59"/>
                  </a:lnTo>
                  <a:lnTo>
                    <a:pt x="187" y="68"/>
                  </a:lnTo>
                  <a:lnTo>
                    <a:pt x="196" y="76"/>
                  </a:lnTo>
                  <a:lnTo>
                    <a:pt x="20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7" name="Freeform 21"/>
            <p:cNvSpPr>
              <a:spLocks/>
            </p:cNvSpPr>
            <p:nvPr/>
          </p:nvSpPr>
          <p:spPr bwMode="auto">
            <a:xfrm>
              <a:off x="557" y="1871"/>
              <a:ext cx="272" cy="187"/>
            </a:xfrm>
            <a:custGeom>
              <a:avLst/>
              <a:gdLst>
                <a:gd name="T0" fmla="*/ 272 w 272"/>
                <a:gd name="T1" fmla="*/ 178 h 187"/>
                <a:gd name="T2" fmla="*/ 272 w 272"/>
                <a:gd name="T3" fmla="*/ 178 h 187"/>
                <a:gd name="T4" fmla="*/ 246 w 272"/>
                <a:gd name="T5" fmla="*/ 178 h 187"/>
                <a:gd name="T6" fmla="*/ 229 w 272"/>
                <a:gd name="T7" fmla="*/ 178 h 187"/>
                <a:gd name="T8" fmla="*/ 204 w 272"/>
                <a:gd name="T9" fmla="*/ 178 h 187"/>
                <a:gd name="T10" fmla="*/ 187 w 272"/>
                <a:gd name="T11" fmla="*/ 170 h 187"/>
                <a:gd name="T12" fmla="*/ 170 w 272"/>
                <a:gd name="T13" fmla="*/ 170 h 187"/>
                <a:gd name="T14" fmla="*/ 153 w 272"/>
                <a:gd name="T15" fmla="*/ 153 h 187"/>
                <a:gd name="T16" fmla="*/ 136 w 272"/>
                <a:gd name="T17" fmla="*/ 144 h 187"/>
                <a:gd name="T18" fmla="*/ 119 w 272"/>
                <a:gd name="T19" fmla="*/ 136 h 187"/>
                <a:gd name="T20" fmla="*/ 102 w 272"/>
                <a:gd name="T21" fmla="*/ 119 h 187"/>
                <a:gd name="T22" fmla="*/ 93 w 272"/>
                <a:gd name="T23" fmla="*/ 102 h 187"/>
                <a:gd name="T24" fmla="*/ 76 w 272"/>
                <a:gd name="T25" fmla="*/ 85 h 187"/>
                <a:gd name="T26" fmla="*/ 59 w 272"/>
                <a:gd name="T27" fmla="*/ 68 h 187"/>
                <a:gd name="T28" fmla="*/ 51 w 272"/>
                <a:gd name="T29" fmla="*/ 51 h 187"/>
                <a:gd name="T30" fmla="*/ 34 w 272"/>
                <a:gd name="T31" fmla="*/ 34 h 187"/>
                <a:gd name="T32" fmla="*/ 25 w 272"/>
                <a:gd name="T33" fmla="*/ 17 h 187"/>
                <a:gd name="T34" fmla="*/ 8 w 272"/>
                <a:gd name="T35" fmla="*/ 0 h 187"/>
                <a:gd name="T36" fmla="*/ 0 w 272"/>
                <a:gd name="T37" fmla="*/ 8 h 187"/>
                <a:gd name="T38" fmla="*/ 17 w 272"/>
                <a:gd name="T39" fmla="*/ 25 h 187"/>
                <a:gd name="T40" fmla="*/ 25 w 272"/>
                <a:gd name="T41" fmla="*/ 42 h 187"/>
                <a:gd name="T42" fmla="*/ 42 w 272"/>
                <a:gd name="T43" fmla="*/ 59 h 187"/>
                <a:gd name="T44" fmla="*/ 59 w 272"/>
                <a:gd name="T45" fmla="*/ 76 h 187"/>
                <a:gd name="T46" fmla="*/ 68 w 272"/>
                <a:gd name="T47" fmla="*/ 93 h 187"/>
                <a:gd name="T48" fmla="*/ 85 w 272"/>
                <a:gd name="T49" fmla="*/ 110 h 187"/>
                <a:gd name="T50" fmla="*/ 102 w 272"/>
                <a:gd name="T51" fmla="*/ 127 h 187"/>
                <a:gd name="T52" fmla="*/ 119 w 272"/>
                <a:gd name="T53" fmla="*/ 144 h 187"/>
                <a:gd name="T54" fmla="*/ 127 w 272"/>
                <a:gd name="T55" fmla="*/ 153 h 187"/>
                <a:gd name="T56" fmla="*/ 144 w 272"/>
                <a:gd name="T57" fmla="*/ 161 h 187"/>
                <a:gd name="T58" fmla="*/ 170 w 272"/>
                <a:gd name="T59" fmla="*/ 178 h 187"/>
                <a:gd name="T60" fmla="*/ 187 w 272"/>
                <a:gd name="T61" fmla="*/ 178 h 187"/>
                <a:gd name="T62" fmla="*/ 204 w 272"/>
                <a:gd name="T63" fmla="*/ 187 h 187"/>
                <a:gd name="T64" fmla="*/ 229 w 272"/>
                <a:gd name="T65" fmla="*/ 187 h 187"/>
                <a:gd name="T66" fmla="*/ 246 w 272"/>
                <a:gd name="T67" fmla="*/ 187 h 187"/>
                <a:gd name="T68" fmla="*/ 272 w 272"/>
                <a:gd name="T69" fmla="*/ 187 h 187"/>
                <a:gd name="T70" fmla="*/ 272 w 272"/>
                <a:gd name="T71" fmla="*/ 187 h 187"/>
                <a:gd name="T72" fmla="*/ 272 w 272"/>
                <a:gd name="T73" fmla="*/ 178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187"/>
                <a:gd name="T113" fmla="*/ 272 w 27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187">
                  <a:moveTo>
                    <a:pt x="272" y="178"/>
                  </a:moveTo>
                  <a:lnTo>
                    <a:pt x="272" y="178"/>
                  </a:lnTo>
                  <a:lnTo>
                    <a:pt x="246" y="178"/>
                  </a:lnTo>
                  <a:lnTo>
                    <a:pt x="229" y="178"/>
                  </a:lnTo>
                  <a:lnTo>
                    <a:pt x="204" y="178"/>
                  </a:lnTo>
                  <a:lnTo>
                    <a:pt x="187" y="170"/>
                  </a:lnTo>
                  <a:lnTo>
                    <a:pt x="170" y="170"/>
                  </a:lnTo>
                  <a:lnTo>
                    <a:pt x="153" y="153"/>
                  </a:lnTo>
                  <a:lnTo>
                    <a:pt x="136" y="144"/>
                  </a:lnTo>
                  <a:lnTo>
                    <a:pt x="119" y="136"/>
                  </a:lnTo>
                  <a:lnTo>
                    <a:pt x="102" y="119"/>
                  </a:lnTo>
                  <a:lnTo>
                    <a:pt x="93" y="102"/>
                  </a:lnTo>
                  <a:lnTo>
                    <a:pt x="76" y="85"/>
                  </a:lnTo>
                  <a:lnTo>
                    <a:pt x="59" y="68"/>
                  </a:lnTo>
                  <a:lnTo>
                    <a:pt x="51" y="51"/>
                  </a:lnTo>
                  <a:lnTo>
                    <a:pt x="34" y="34"/>
                  </a:lnTo>
                  <a:lnTo>
                    <a:pt x="25" y="17"/>
                  </a:lnTo>
                  <a:lnTo>
                    <a:pt x="8" y="0"/>
                  </a:lnTo>
                  <a:lnTo>
                    <a:pt x="0" y="8"/>
                  </a:lnTo>
                  <a:lnTo>
                    <a:pt x="17" y="25"/>
                  </a:lnTo>
                  <a:lnTo>
                    <a:pt x="25" y="42"/>
                  </a:lnTo>
                  <a:lnTo>
                    <a:pt x="42" y="59"/>
                  </a:lnTo>
                  <a:lnTo>
                    <a:pt x="59" y="76"/>
                  </a:lnTo>
                  <a:lnTo>
                    <a:pt x="68" y="93"/>
                  </a:lnTo>
                  <a:lnTo>
                    <a:pt x="85" y="110"/>
                  </a:lnTo>
                  <a:lnTo>
                    <a:pt x="102" y="127"/>
                  </a:lnTo>
                  <a:lnTo>
                    <a:pt x="119" y="144"/>
                  </a:lnTo>
                  <a:lnTo>
                    <a:pt x="127" y="153"/>
                  </a:lnTo>
                  <a:lnTo>
                    <a:pt x="144" y="161"/>
                  </a:lnTo>
                  <a:lnTo>
                    <a:pt x="170" y="178"/>
                  </a:lnTo>
                  <a:lnTo>
                    <a:pt x="187" y="178"/>
                  </a:lnTo>
                  <a:lnTo>
                    <a:pt x="204" y="187"/>
                  </a:lnTo>
                  <a:lnTo>
                    <a:pt x="229" y="187"/>
                  </a:lnTo>
                  <a:lnTo>
                    <a:pt x="246" y="187"/>
                  </a:lnTo>
                  <a:lnTo>
                    <a:pt x="272" y="187"/>
                  </a:lnTo>
                  <a:lnTo>
                    <a:pt x="272"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8" name="Freeform 22"/>
            <p:cNvSpPr>
              <a:spLocks/>
            </p:cNvSpPr>
            <p:nvPr/>
          </p:nvSpPr>
          <p:spPr bwMode="auto">
            <a:xfrm>
              <a:off x="829" y="2007"/>
              <a:ext cx="84" cy="51"/>
            </a:xfrm>
            <a:custGeom>
              <a:avLst/>
              <a:gdLst>
                <a:gd name="T0" fmla="*/ 84 w 84"/>
                <a:gd name="T1" fmla="*/ 8 h 51"/>
                <a:gd name="T2" fmla="*/ 76 w 84"/>
                <a:gd name="T3" fmla="*/ 8 h 51"/>
                <a:gd name="T4" fmla="*/ 67 w 84"/>
                <a:gd name="T5" fmla="*/ 17 h 51"/>
                <a:gd name="T6" fmla="*/ 59 w 84"/>
                <a:gd name="T7" fmla="*/ 17 h 51"/>
                <a:gd name="T8" fmla="*/ 50 w 84"/>
                <a:gd name="T9" fmla="*/ 25 h 51"/>
                <a:gd name="T10" fmla="*/ 42 w 84"/>
                <a:gd name="T11" fmla="*/ 34 h 51"/>
                <a:gd name="T12" fmla="*/ 33 w 84"/>
                <a:gd name="T13" fmla="*/ 34 h 51"/>
                <a:gd name="T14" fmla="*/ 25 w 84"/>
                <a:gd name="T15" fmla="*/ 34 h 51"/>
                <a:gd name="T16" fmla="*/ 8 w 84"/>
                <a:gd name="T17" fmla="*/ 42 h 51"/>
                <a:gd name="T18" fmla="*/ 0 w 84"/>
                <a:gd name="T19" fmla="*/ 42 h 51"/>
                <a:gd name="T20" fmla="*/ 0 w 84"/>
                <a:gd name="T21" fmla="*/ 51 h 51"/>
                <a:gd name="T22" fmla="*/ 16 w 84"/>
                <a:gd name="T23" fmla="*/ 51 h 51"/>
                <a:gd name="T24" fmla="*/ 25 w 84"/>
                <a:gd name="T25" fmla="*/ 42 h 51"/>
                <a:gd name="T26" fmla="*/ 33 w 84"/>
                <a:gd name="T27" fmla="*/ 42 h 51"/>
                <a:gd name="T28" fmla="*/ 42 w 84"/>
                <a:gd name="T29" fmla="*/ 42 h 51"/>
                <a:gd name="T30" fmla="*/ 50 w 84"/>
                <a:gd name="T31" fmla="*/ 34 h 51"/>
                <a:gd name="T32" fmla="*/ 59 w 84"/>
                <a:gd name="T33" fmla="*/ 25 h 51"/>
                <a:gd name="T34" fmla="*/ 67 w 84"/>
                <a:gd name="T35" fmla="*/ 17 h 51"/>
                <a:gd name="T36" fmla="*/ 84 w 84"/>
                <a:gd name="T37" fmla="*/ 8 h 51"/>
                <a:gd name="T38" fmla="*/ 76 w 84"/>
                <a:gd name="T39" fmla="*/ 8 h 51"/>
                <a:gd name="T40" fmla="*/ 84 w 84"/>
                <a:gd name="T41" fmla="*/ 8 h 51"/>
                <a:gd name="T42" fmla="*/ 76 w 84"/>
                <a:gd name="T43" fmla="*/ 0 h 51"/>
                <a:gd name="T44" fmla="*/ 76 w 84"/>
                <a:gd name="T45" fmla="*/ 8 h 51"/>
                <a:gd name="T46" fmla="*/ 84 w 84"/>
                <a:gd name="T47" fmla="*/ 8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51"/>
                <a:gd name="T74" fmla="*/ 84 w 84"/>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51">
                  <a:moveTo>
                    <a:pt x="84" y="8"/>
                  </a:moveTo>
                  <a:lnTo>
                    <a:pt x="76" y="8"/>
                  </a:lnTo>
                  <a:lnTo>
                    <a:pt x="67" y="17"/>
                  </a:lnTo>
                  <a:lnTo>
                    <a:pt x="59" y="17"/>
                  </a:lnTo>
                  <a:lnTo>
                    <a:pt x="50" y="25"/>
                  </a:lnTo>
                  <a:lnTo>
                    <a:pt x="42" y="34"/>
                  </a:lnTo>
                  <a:lnTo>
                    <a:pt x="33" y="34"/>
                  </a:lnTo>
                  <a:lnTo>
                    <a:pt x="25" y="34"/>
                  </a:lnTo>
                  <a:lnTo>
                    <a:pt x="8" y="42"/>
                  </a:lnTo>
                  <a:lnTo>
                    <a:pt x="0" y="42"/>
                  </a:lnTo>
                  <a:lnTo>
                    <a:pt x="0" y="51"/>
                  </a:lnTo>
                  <a:lnTo>
                    <a:pt x="16" y="51"/>
                  </a:lnTo>
                  <a:lnTo>
                    <a:pt x="25" y="42"/>
                  </a:lnTo>
                  <a:lnTo>
                    <a:pt x="33" y="42"/>
                  </a:lnTo>
                  <a:lnTo>
                    <a:pt x="42" y="42"/>
                  </a:lnTo>
                  <a:lnTo>
                    <a:pt x="50" y="34"/>
                  </a:lnTo>
                  <a:lnTo>
                    <a:pt x="59" y="25"/>
                  </a:lnTo>
                  <a:lnTo>
                    <a:pt x="67" y="17"/>
                  </a:lnTo>
                  <a:lnTo>
                    <a:pt x="84" y="8"/>
                  </a:lnTo>
                  <a:lnTo>
                    <a:pt x="76" y="8"/>
                  </a:lnTo>
                  <a:lnTo>
                    <a:pt x="84" y="8"/>
                  </a:lnTo>
                  <a:lnTo>
                    <a:pt x="76" y="0"/>
                  </a:lnTo>
                  <a:lnTo>
                    <a:pt x="76" y="8"/>
                  </a:lnTo>
                  <a:lnTo>
                    <a:pt x="8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89" name="Freeform 23"/>
            <p:cNvSpPr>
              <a:spLocks/>
            </p:cNvSpPr>
            <p:nvPr/>
          </p:nvSpPr>
          <p:spPr bwMode="auto">
            <a:xfrm>
              <a:off x="710" y="1710"/>
              <a:ext cx="254" cy="25"/>
            </a:xfrm>
            <a:custGeom>
              <a:avLst/>
              <a:gdLst>
                <a:gd name="T0" fmla="*/ 0 w 254"/>
                <a:gd name="T1" fmla="*/ 0 h 25"/>
                <a:gd name="T2" fmla="*/ 0 w 254"/>
                <a:gd name="T3" fmla="*/ 0 h 25"/>
                <a:gd name="T4" fmla="*/ 0 w 254"/>
                <a:gd name="T5" fmla="*/ 0 h 25"/>
                <a:gd name="T6" fmla="*/ 8 w 254"/>
                <a:gd name="T7" fmla="*/ 0 h 25"/>
                <a:gd name="T8" fmla="*/ 17 w 254"/>
                <a:gd name="T9" fmla="*/ 0 h 25"/>
                <a:gd name="T10" fmla="*/ 25 w 254"/>
                <a:gd name="T11" fmla="*/ 0 h 25"/>
                <a:gd name="T12" fmla="*/ 34 w 254"/>
                <a:gd name="T13" fmla="*/ 0 h 25"/>
                <a:gd name="T14" fmla="*/ 42 w 254"/>
                <a:gd name="T15" fmla="*/ 0 h 25"/>
                <a:gd name="T16" fmla="*/ 59 w 254"/>
                <a:gd name="T17" fmla="*/ 0 h 25"/>
                <a:gd name="T18" fmla="*/ 68 w 254"/>
                <a:gd name="T19" fmla="*/ 0 h 25"/>
                <a:gd name="T20" fmla="*/ 76 w 254"/>
                <a:gd name="T21" fmla="*/ 0 h 25"/>
                <a:gd name="T22" fmla="*/ 93 w 254"/>
                <a:gd name="T23" fmla="*/ 8 h 25"/>
                <a:gd name="T24" fmla="*/ 102 w 254"/>
                <a:gd name="T25" fmla="*/ 8 h 25"/>
                <a:gd name="T26" fmla="*/ 110 w 254"/>
                <a:gd name="T27" fmla="*/ 8 h 25"/>
                <a:gd name="T28" fmla="*/ 119 w 254"/>
                <a:gd name="T29" fmla="*/ 17 h 25"/>
                <a:gd name="T30" fmla="*/ 127 w 254"/>
                <a:gd name="T31" fmla="*/ 17 h 25"/>
                <a:gd name="T32" fmla="*/ 135 w 254"/>
                <a:gd name="T33" fmla="*/ 25 h 25"/>
                <a:gd name="T34" fmla="*/ 135 w 254"/>
                <a:gd name="T35" fmla="*/ 25 h 25"/>
                <a:gd name="T36" fmla="*/ 135 w 254"/>
                <a:gd name="T37" fmla="*/ 25 h 25"/>
                <a:gd name="T38" fmla="*/ 144 w 254"/>
                <a:gd name="T39" fmla="*/ 17 h 25"/>
                <a:gd name="T40" fmla="*/ 144 w 254"/>
                <a:gd name="T41" fmla="*/ 17 h 25"/>
                <a:gd name="T42" fmla="*/ 152 w 254"/>
                <a:gd name="T43" fmla="*/ 17 h 25"/>
                <a:gd name="T44" fmla="*/ 161 w 254"/>
                <a:gd name="T45" fmla="*/ 17 h 25"/>
                <a:gd name="T46" fmla="*/ 169 w 254"/>
                <a:gd name="T47" fmla="*/ 8 h 25"/>
                <a:gd name="T48" fmla="*/ 178 w 254"/>
                <a:gd name="T49" fmla="*/ 8 h 25"/>
                <a:gd name="T50" fmla="*/ 186 w 254"/>
                <a:gd name="T51" fmla="*/ 8 h 25"/>
                <a:gd name="T52" fmla="*/ 195 w 254"/>
                <a:gd name="T53" fmla="*/ 0 h 25"/>
                <a:gd name="T54" fmla="*/ 203 w 254"/>
                <a:gd name="T55" fmla="*/ 0 h 25"/>
                <a:gd name="T56" fmla="*/ 212 w 254"/>
                <a:gd name="T57" fmla="*/ 0 h 25"/>
                <a:gd name="T58" fmla="*/ 229 w 254"/>
                <a:gd name="T59" fmla="*/ 0 h 25"/>
                <a:gd name="T60" fmla="*/ 237 w 254"/>
                <a:gd name="T61" fmla="*/ 0 h 25"/>
                <a:gd name="T62" fmla="*/ 246 w 254"/>
                <a:gd name="T63" fmla="*/ 0 h 25"/>
                <a:gd name="T64" fmla="*/ 254 w 254"/>
                <a:gd name="T65" fmla="*/ 0 h 25"/>
                <a:gd name="T66" fmla="*/ 0 w 25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25"/>
                <a:gd name="T104" fmla="*/ 254 w 25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25">
                  <a:moveTo>
                    <a:pt x="0" y="0"/>
                  </a:moveTo>
                  <a:lnTo>
                    <a:pt x="0" y="0"/>
                  </a:lnTo>
                  <a:lnTo>
                    <a:pt x="8" y="0"/>
                  </a:lnTo>
                  <a:lnTo>
                    <a:pt x="17" y="0"/>
                  </a:lnTo>
                  <a:lnTo>
                    <a:pt x="25" y="0"/>
                  </a:lnTo>
                  <a:lnTo>
                    <a:pt x="34" y="0"/>
                  </a:lnTo>
                  <a:lnTo>
                    <a:pt x="42" y="0"/>
                  </a:lnTo>
                  <a:lnTo>
                    <a:pt x="59" y="0"/>
                  </a:lnTo>
                  <a:lnTo>
                    <a:pt x="68" y="0"/>
                  </a:lnTo>
                  <a:lnTo>
                    <a:pt x="76" y="0"/>
                  </a:lnTo>
                  <a:lnTo>
                    <a:pt x="93" y="8"/>
                  </a:lnTo>
                  <a:lnTo>
                    <a:pt x="102" y="8"/>
                  </a:lnTo>
                  <a:lnTo>
                    <a:pt x="110" y="8"/>
                  </a:lnTo>
                  <a:lnTo>
                    <a:pt x="119" y="17"/>
                  </a:lnTo>
                  <a:lnTo>
                    <a:pt x="127" y="17"/>
                  </a:lnTo>
                  <a:lnTo>
                    <a:pt x="135" y="25"/>
                  </a:lnTo>
                  <a:lnTo>
                    <a:pt x="144" y="17"/>
                  </a:lnTo>
                  <a:lnTo>
                    <a:pt x="152" y="17"/>
                  </a:lnTo>
                  <a:lnTo>
                    <a:pt x="161" y="17"/>
                  </a:lnTo>
                  <a:lnTo>
                    <a:pt x="169" y="8"/>
                  </a:lnTo>
                  <a:lnTo>
                    <a:pt x="178" y="8"/>
                  </a:lnTo>
                  <a:lnTo>
                    <a:pt x="186" y="8"/>
                  </a:lnTo>
                  <a:lnTo>
                    <a:pt x="195" y="0"/>
                  </a:lnTo>
                  <a:lnTo>
                    <a:pt x="203" y="0"/>
                  </a:lnTo>
                  <a:lnTo>
                    <a:pt x="212" y="0"/>
                  </a:lnTo>
                  <a:lnTo>
                    <a:pt x="229" y="0"/>
                  </a:lnTo>
                  <a:lnTo>
                    <a:pt x="237" y="0"/>
                  </a:lnTo>
                  <a:lnTo>
                    <a:pt x="246" y="0"/>
                  </a:lnTo>
                  <a:lnTo>
                    <a:pt x="2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90" name="Freeform 24"/>
            <p:cNvSpPr>
              <a:spLocks/>
            </p:cNvSpPr>
            <p:nvPr/>
          </p:nvSpPr>
          <p:spPr bwMode="auto">
            <a:xfrm>
              <a:off x="710" y="1701"/>
              <a:ext cx="135" cy="34"/>
            </a:xfrm>
            <a:custGeom>
              <a:avLst/>
              <a:gdLst>
                <a:gd name="T0" fmla="*/ 135 w 135"/>
                <a:gd name="T1" fmla="*/ 26 h 34"/>
                <a:gd name="T2" fmla="*/ 135 w 135"/>
                <a:gd name="T3" fmla="*/ 26 h 34"/>
                <a:gd name="T4" fmla="*/ 127 w 135"/>
                <a:gd name="T5" fmla="*/ 26 h 34"/>
                <a:gd name="T6" fmla="*/ 119 w 135"/>
                <a:gd name="T7" fmla="*/ 17 h 34"/>
                <a:gd name="T8" fmla="*/ 110 w 135"/>
                <a:gd name="T9" fmla="*/ 17 h 34"/>
                <a:gd name="T10" fmla="*/ 102 w 135"/>
                <a:gd name="T11" fmla="*/ 9 h 34"/>
                <a:gd name="T12" fmla="*/ 93 w 135"/>
                <a:gd name="T13" fmla="*/ 9 h 34"/>
                <a:gd name="T14" fmla="*/ 76 w 135"/>
                <a:gd name="T15" fmla="*/ 9 h 34"/>
                <a:gd name="T16" fmla="*/ 68 w 135"/>
                <a:gd name="T17" fmla="*/ 9 h 34"/>
                <a:gd name="T18" fmla="*/ 59 w 135"/>
                <a:gd name="T19" fmla="*/ 0 h 34"/>
                <a:gd name="T20" fmla="*/ 42 w 135"/>
                <a:gd name="T21" fmla="*/ 0 h 34"/>
                <a:gd name="T22" fmla="*/ 34 w 135"/>
                <a:gd name="T23" fmla="*/ 0 h 34"/>
                <a:gd name="T24" fmla="*/ 25 w 135"/>
                <a:gd name="T25" fmla="*/ 0 h 34"/>
                <a:gd name="T26" fmla="*/ 17 w 135"/>
                <a:gd name="T27" fmla="*/ 0 h 34"/>
                <a:gd name="T28" fmla="*/ 8 w 135"/>
                <a:gd name="T29" fmla="*/ 0 h 34"/>
                <a:gd name="T30" fmla="*/ 0 w 135"/>
                <a:gd name="T31" fmla="*/ 0 h 34"/>
                <a:gd name="T32" fmla="*/ 0 w 135"/>
                <a:gd name="T33" fmla="*/ 0 h 34"/>
                <a:gd name="T34" fmla="*/ 0 w 135"/>
                <a:gd name="T35" fmla="*/ 0 h 34"/>
                <a:gd name="T36" fmla="*/ 0 w 135"/>
                <a:gd name="T37" fmla="*/ 9 h 34"/>
                <a:gd name="T38" fmla="*/ 0 w 135"/>
                <a:gd name="T39" fmla="*/ 9 h 34"/>
                <a:gd name="T40" fmla="*/ 0 w 135"/>
                <a:gd name="T41" fmla="*/ 9 h 34"/>
                <a:gd name="T42" fmla="*/ 8 w 135"/>
                <a:gd name="T43" fmla="*/ 9 h 34"/>
                <a:gd name="T44" fmla="*/ 17 w 135"/>
                <a:gd name="T45" fmla="*/ 9 h 34"/>
                <a:gd name="T46" fmla="*/ 25 w 135"/>
                <a:gd name="T47" fmla="*/ 9 h 34"/>
                <a:gd name="T48" fmla="*/ 34 w 135"/>
                <a:gd name="T49" fmla="*/ 9 h 34"/>
                <a:gd name="T50" fmla="*/ 42 w 135"/>
                <a:gd name="T51" fmla="*/ 9 h 34"/>
                <a:gd name="T52" fmla="*/ 59 w 135"/>
                <a:gd name="T53" fmla="*/ 9 h 34"/>
                <a:gd name="T54" fmla="*/ 68 w 135"/>
                <a:gd name="T55" fmla="*/ 17 h 34"/>
                <a:gd name="T56" fmla="*/ 76 w 135"/>
                <a:gd name="T57" fmla="*/ 17 h 34"/>
                <a:gd name="T58" fmla="*/ 93 w 135"/>
                <a:gd name="T59" fmla="*/ 17 h 34"/>
                <a:gd name="T60" fmla="*/ 102 w 135"/>
                <a:gd name="T61" fmla="*/ 17 h 34"/>
                <a:gd name="T62" fmla="*/ 110 w 135"/>
                <a:gd name="T63" fmla="*/ 26 h 34"/>
                <a:gd name="T64" fmla="*/ 119 w 135"/>
                <a:gd name="T65" fmla="*/ 26 h 34"/>
                <a:gd name="T66" fmla="*/ 127 w 135"/>
                <a:gd name="T67" fmla="*/ 34 h 34"/>
                <a:gd name="T68" fmla="*/ 127 w 135"/>
                <a:gd name="T69" fmla="*/ 34 h 34"/>
                <a:gd name="T70" fmla="*/ 135 w 135"/>
                <a:gd name="T71" fmla="*/ 34 h 34"/>
                <a:gd name="T72" fmla="*/ 135 w 135"/>
                <a:gd name="T73" fmla="*/ 26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34"/>
                <a:gd name="T113" fmla="*/ 135 w 135"/>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34">
                  <a:moveTo>
                    <a:pt x="135" y="26"/>
                  </a:moveTo>
                  <a:lnTo>
                    <a:pt x="135" y="26"/>
                  </a:lnTo>
                  <a:lnTo>
                    <a:pt x="127" y="26"/>
                  </a:lnTo>
                  <a:lnTo>
                    <a:pt x="119" y="17"/>
                  </a:lnTo>
                  <a:lnTo>
                    <a:pt x="110" y="17"/>
                  </a:lnTo>
                  <a:lnTo>
                    <a:pt x="102" y="9"/>
                  </a:lnTo>
                  <a:lnTo>
                    <a:pt x="93" y="9"/>
                  </a:lnTo>
                  <a:lnTo>
                    <a:pt x="76" y="9"/>
                  </a:lnTo>
                  <a:lnTo>
                    <a:pt x="68" y="9"/>
                  </a:lnTo>
                  <a:lnTo>
                    <a:pt x="59" y="0"/>
                  </a:lnTo>
                  <a:lnTo>
                    <a:pt x="42" y="0"/>
                  </a:lnTo>
                  <a:lnTo>
                    <a:pt x="34" y="0"/>
                  </a:lnTo>
                  <a:lnTo>
                    <a:pt x="25" y="0"/>
                  </a:lnTo>
                  <a:lnTo>
                    <a:pt x="17" y="0"/>
                  </a:lnTo>
                  <a:lnTo>
                    <a:pt x="8" y="0"/>
                  </a:lnTo>
                  <a:lnTo>
                    <a:pt x="0" y="0"/>
                  </a:lnTo>
                  <a:lnTo>
                    <a:pt x="0" y="9"/>
                  </a:lnTo>
                  <a:lnTo>
                    <a:pt x="8" y="9"/>
                  </a:lnTo>
                  <a:lnTo>
                    <a:pt x="17" y="9"/>
                  </a:lnTo>
                  <a:lnTo>
                    <a:pt x="25" y="9"/>
                  </a:lnTo>
                  <a:lnTo>
                    <a:pt x="34" y="9"/>
                  </a:lnTo>
                  <a:lnTo>
                    <a:pt x="42" y="9"/>
                  </a:lnTo>
                  <a:lnTo>
                    <a:pt x="59" y="9"/>
                  </a:lnTo>
                  <a:lnTo>
                    <a:pt x="68" y="17"/>
                  </a:lnTo>
                  <a:lnTo>
                    <a:pt x="76" y="17"/>
                  </a:lnTo>
                  <a:lnTo>
                    <a:pt x="93" y="17"/>
                  </a:lnTo>
                  <a:lnTo>
                    <a:pt x="102" y="17"/>
                  </a:lnTo>
                  <a:lnTo>
                    <a:pt x="110" y="26"/>
                  </a:lnTo>
                  <a:lnTo>
                    <a:pt x="119" y="26"/>
                  </a:lnTo>
                  <a:lnTo>
                    <a:pt x="127" y="34"/>
                  </a:lnTo>
                  <a:lnTo>
                    <a:pt x="135" y="34"/>
                  </a:lnTo>
                  <a:lnTo>
                    <a:pt x="13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91" name="Freeform 25"/>
            <p:cNvSpPr>
              <a:spLocks/>
            </p:cNvSpPr>
            <p:nvPr/>
          </p:nvSpPr>
          <p:spPr bwMode="auto">
            <a:xfrm>
              <a:off x="845" y="1701"/>
              <a:ext cx="119" cy="34"/>
            </a:xfrm>
            <a:custGeom>
              <a:avLst/>
              <a:gdLst>
                <a:gd name="T0" fmla="*/ 119 w 119"/>
                <a:gd name="T1" fmla="*/ 0 h 34"/>
                <a:gd name="T2" fmla="*/ 111 w 119"/>
                <a:gd name="T3" fmla="*/ 0 h 34"/>
                <a:gd name="T4" fmla="*/ 102 w 119"/>
                <a:gd name="T5" fmla="*/ 0 h 34"/>
                <a:gd name="T6" fmla="*/ 94 w 119"/>
                <a:gd name="T7" fmla="*/ 0 h 34"/>
                <a:gd name="T8" fmla="*/ 77 w 119"/>
                <a:gd name="T9" fmla="*/ 0 h 34"/>
                <a:gd name="T10" fmla="*/ 68 w 119"/>
                <a:gd name="T11" fmla="*/ 9 h 34"/>
                <a:gd name="T12" fmla="*/ 60 w 119"/>
                <a:gd name="T13" fmla="*/ 9 h 34"/>
                <a:gd name="T14" fmla="*/ 51 w 119"/>
                <a:gd name="T15" fmla="*/ 9 h 34"/>
                <a:gd name="T16" fmla="*/ 43 w 119"/>
                <a:gd name="T17" fmla="*/ 9 h 34"/>
                <a:gd name="T18" fmla="*/ 34 w 119"/>
                <a:gd name="T19" fmla="*/ 17 h 34"/>
                <a:gd name="T20" fmla="*/ 26 w 119"/>
                <a:gd name="T21" fmla="*/ 17 h 34"/>
                <a:gd name="T22" fmla="*/ 17 w 119"/>
                <a:gd name="T23" fmla="*/ 17 h 34"/>
                <a:gd name="T24" fmla="*/ 9 w 119"/>
                <a:gd name="T25" fmla="*/ 26 h 34"/>
                <a:gd name="T26" fmla="*/ 9 w 119"/>
                <a:gd name="T27" fmla="*/ 26 h 34"/>
                <a:gd name="T28" fmla="*/ 0 w 119"/>
                <a:gd name="T29" fmla="*/ 26 h 34"/>
                <a:gd name="T30" fmla="*/ 0 w 119"/>
                <a:gd name="T31" fmla="*/ 26 h 34"/>
                <a:gd name="T32" fmla="*/ 0 w 119"/>
                <a:gd name="T33" fmla="*/ 26 h 34"/>
                <a:gd name="T34" fmla="*/ 0 w 119"/>
                <a:gd name="T35" fmla="*/ 34 h 34"/>
                <a:gd name="T36" fmla="*/ 0 w 119"/>
                <a:gd name="T37" fmla="*/ 34 h 34"/>
                <a:gd name="T38" fmla="*/ 0 w 119"/>
                <a:gd name="T39" fmla="*/ 34 h 34"/>
                <a:gd name="T40" fmla="*/ 9 w 119"/>
                <a:gd name="T41" fmla="*/ 34 h 34"/>
                <a:gd name="T42" fmla="*/ 9 w 119"/>
                <a:gd name="T43" fmla="*/ 34 h 34"/>
                <a:gd name="T44" fmla="*/ 17 w 119"/>
                <a:gd name="T45" fmla="*/ 26 h 34"/>
                <a:gd name="T46" fmla="*/ 26 w 119"/>
                <a:gd name="T47" fmla="*/ 26 h 34"/>
                <a:gd name="T48" fmla="*/ 34 w 119"/>
                <a:gd name="T49" fmla="*/ 26 h 34"/>
                <a:gd name="T50" fmla="*/ 43 w 119"/>
                <a:gd name="T51" fmla="*/ 17 h 34"/>
                <a:gd name="T52" fmla="*/ 51 w 119"/>
                <a:gd name="T53" fmla="*/ 17 h 34"/>
                <a:gd name="T54" fmla="*/ 60 w 119"/>
                <a:gd name="T55" fmla="*/ 17 h 34"/>
                <a:gd name="T56" fmla="*/ 68 w 119"/>
                <a:gd name="T57" fmla="*/ 17 h 34"/>
                <a:gd name="T58" fmla="*/ 77 w 119"/>
                <a:gd name="T59" fmla="*/ 9 h 34"/>
                <a:gd name="T60" fmla="*/ 94 w 119"/>
                <a:gd name="T61" fmla="*/ 9 h 34"/>
                <a:gd name="T62" fmla="*/ 102 w 119"/>
                <a:gd name="T63" fmla="*/ 9 h 34"/>
                <a:gd name="T64" fmla="*/ 111 w 119"/>
                <a:gd name="T65" fmla="*/ 9 h 34"/>
                <a:gd name="T66" fmla="*/ 119 w 119"/>
                <a:gd name="T67" fmla="*/ 9 h 34"/>
                <a:gd name="T68" fmla="*/ 119 w 119"/>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34"/>
                <a:gd name="T107" fmla="*/ 119 w 119"/>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34">
                  <a:moveTo>
                    <a:pt x="119" y="0"/>
                  </a:moveTo>
                  <a:lnTo>
                    <a:pt x="111" y="0"/>
                  </a:lnTo>
                  <a:lnTo>
                    <a:pt x="102" y="0"/>
                  </a:lnTo>
                  <a:lnTo>
                    <a:pt x="94" y="0"/>
                  </a:lnTo>
                  <a:lnTo>
                    <a:pt x="77" y="0"/>
                  </a:lnTo>
                  <a:lnTo>
                    <a:pt x="68" y="9"/>
                  </a:lnTo>
                  <a:lnTo>
                    <a:pt x="60" y="9"/>
                  </a:lnTo>
                  <a:lnTo>
                    <a:pt x="51" y="9"/>
                  </a:lnTo>
                  <a:lnTo>
                    <a:pt x="43" y="9"/>
                  </a:lnTo>
                  <a:lnTo>
                    <a:pt x="34" y="17"/>
                  </a:lnTo>
                  <a:lnTo>
                    <a:pt x="26" y="17"/>
                  </a:lnTo>
                  <a:lnTo>
                    <a:pt x="17" y="17"/>
                  </a:lnTo>
                  <a:lnTo>
                    <a:pt x="9" y="26"/>
                  </a:lnTo>
                  <a:lnTo>
                    <a:pt x="0" y="26"/>
                  </a:lnTo>
                  <a:lnTo>
                    <a:pt x="0" y="34"/>
                  </a:lnTo>
                  <a:lnTo>
                    <a:pt x="9" y="34"/>
                  </a:lnTo>
                  <a:lnTo>
                    <a:pt x="17" y="26"/>
                  </a:lnTo>
                  <a:lnTo>
                    <a:pt x="26" y="26"/>
                  </a:lnTo>
                  <a:lnTo>
                    <a:pt x="34" y="26"/>
                  </a:lnTo>
                  <a:lnTo>
                    <a:pt x="43" y="17"/>
                  </a:lnTo>
                  <a:lnTo>
                    <a:pt x="51" y="17"/>
                  </a:lnTo>
                  <a:lnTo>
                    <a:pt x="60" y="17"/>
                  </a:lnTo>
                  <a:lnTo>
                    <a:pt x="68" y="17"/>
                  </a:lnTo>
                  <a:lnTo>
                    <a:pt x="77" y="9"/>
                  </a:lnTo>
                  <a:lnTo>
                    <a:pt x="94" y="9"/>
                  </a:lnTo>
                  <a:lnTo>
                    <a:pt x="102" y="9"/>
                  </a:lnTo>
                  <a:lnTo>
                    <a:pt x="111" y="9"/>
                  </a:lnTo>
                  <a:lnTo>
                    <a:pt x="119" y="9"/>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92" name="Freeform 26"/>
            <p:cNvSpPr>
              <a:spLocks/>
            </p:cNvSpPr>
            <p:nvPr/>
          </p:nvSpPr>
          <p:spPr bwMode="auto">
            <a:xfrm>
              <a:off x="820" y="1837"/>
              <a:ext cx="51" cy="76"/>
            </a:xfrm>
            <a:custGeom>
              <a:avLst/>
              <a:gdLst>
                <a:gd name="T0" fmla="*/ 0 w 51"/>
                <a:gd name="T1" fmla="*/ 0 h 76"/>
                <a:gd name="T2" fmla="*/ 9 w 51"/>
                <a:gd name="T3" fmla="*/ 0 h 76"/>
                <a:gd name="T4" fmla="*/ 9 w 51"/>
                <a:gd name="T5" fmla="*/ 9 h 76"/>
                <a:gd name="T6" fmla="*/ 17 w 51"/>
                <a:gd name="T7" fmla="*/ 17 h 76"/>
                <a:gd name="T8" fmla="*/ 25 w 51"/>
                <a:gd name="T9" fmla="*/ 25 h 76"/>
                <a:gd name="T10" fmla="*/ 34 w 51"/>
                <a:gd name="T11" fmla="*/ 34 h 76"/>
                <a:gd name="T12" fmla="*/ 42 w 51"/>
                <a:gd name="T13" fmla="*/ 51 h 76"/>
                <a:gd name="T14" fmla="*/ 51 w 51"/>
                <a:gd name="T15" fmla="*/ 59 h 76"/>
                <a:gd name="T16" fmla="*/ 51 w 51"/>
                <a:gd name="T17" fmla="*/ 76 h 76"/>
                <a:gd name="T18" fmla="*/ 0 w 5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76"/>
                <a:gd name="T32" fmla="*/ 51 w 5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76">
                  <a:moveTo>
                    <a:pt x="0" y="0"/>
                  </a:moveTo>
                  <a:lnTo>
                    <a:pt x="9" y="0"/>
                  </a:lnTo>
                  <a:lnTo>
                    <a:pt x="9" y="9"/>
                  </a:lnTo>
                  <a:lnTo>
                    <a:pt x="17" y="17"/>
                  </a:lnTo>
                  <a:lnTo>
                    <a:pt x="25" y="25"/>
                  </a:lnTo>
                  <a:lnTo>
                    <a:pt x="34" y="34"/>
                  </a:lnTo>
                  <a:lnTo>
                    <a:pt x="42" y="51"/>
                  </a:lnTo>
                  <a:lnTo>
                    <a:pt x="51" y="59"/>
                  </a:lnTo>
                  <a:lnTo>
                    <a:pt x="51" y="7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93" name="Freeform 27"/>
            <p:cNvSpPr>
              <a:spLocks/>
            </p:cNvSpPr>
            <p:nvPr/>
          </p:nvSpPr>
          <p:spPr bwMode="auto">
            <a:xfrm>
              <a:off x="820" y="1837"/>
              <a:ext cx="59" cy="76"/>
            </a:xfrm>
            <a:custGeom>
              <a:avLst/>
              <a:gdLst>
                <a:gd name="T0" fmla="*/ 59 w 59"/>
                <a:gd name="T1" fmla="*/ 76 h 76"/>
                <a:gd name="T2" fmla="*/ 51 w 59"/>
                <a:gd name="T3" fmla="*/ 59 h 76"/>
                <a:gd name="T4" fmla="*/ 42 w 59"/>
                <a:gd name="T5" fmla="*/ 42 h 76"/>
                <a:gd name="T6" fmla="*/ 34 w 59"/>
                <a:gd name="T7" fmla="*/ 34 h 76"/>
                <a:gd name="T8" fmla="*/ 25 w 59"/>
                <a:gd name="T9" fmla="*/ 17 h 76"/>
                <a:gd name="T10" fmla="*/ 17 w 59"/>
                <a:gd name="T11" fmla="*/ 9 h 76"/>
                <a:gd name="T12" fmla="*/ 17 w 59"/>
                <a:gd name="T13" fmla="*/ 0 h 76"/>
                <a:gd name="T14" fmla="*/ 9 w 59"/>
                <a:gd name="T15" fmla="*/ 0 h 76"/>
                <a:gd name="T16" fmla="*/ 9 w 59"/>
                <a:gd name="T17" fmla="*/ 0 h 76"/>
                <a:gd name="T18" fmla="*/ 0 w 59"/>
                <a:gd name="T19" fmla="*/ 0 h 76"/>
                <a:gd name="T20" fmla="*/ 0 w 59"/>
                <a:gd name="T21" fmla="*/ 9 h 76"/>
                <a:gd name="T22" fmla="*/ 9 w 59"/>
                <a:gd name="T23" fmla="*/ 9 h 76"/>
                <a:gd name="T24" fmla="*/ 17 w 59"/>
                <a:gd name="T25" fmla="*/ 17 h 76"/>
                <a:gd name="T26" fmla="*/ 25 w 59"/>
                <a:gd name="T27" fmla="*/ 25 h 76"/>
                <a:gd name="T28" fmla="*/ 34 w 59"/>
                <a:gd name="T29" fmla="*/ 34 h 76"/>
                <a:gd name="T30" fmla="*/ 34 w 59"/>
                <a:gd name="T31" fmla="*/ 51 h 76"/>
                <a:gd name="T32" fmla="*/ 42 w 59"/>
                <a:gd name="T33" fmla="*/ 68 h 76"/>
                <a:gd name="T34" fmla="*/ 51 w 59"/>
                <a:gd name="T35" fmla="*/ 76 h 76"/>
                <a:gd name="T36" fmla="*/ 5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76"/>
                <a:gd name="T59" fmla="*/ 59 w 5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76">
                  <a:moveTo>
                    <a:pt x="59" y="76"/>
                  </a:moveTo>
                  <a:lnTo>
                    <a:pt x="51" y="59"/>
                  </a:lnTo>
                  <a:lnTo>
                    <a:pt x="42" y="42"/>
                  </a:lnTo>
                  <a:lnTo>
                    <a:pt x="34" y="34"/>
                  </a:lnTo>
                  <a:lnTo>
                    <a:pt x="25" y="17"/>
                  </a:lnTo>
                  <a:lnTo>
                    <a:pt x="17" y="9"/>
                  </a:lnTo>
                  <a:lnTo>
                    <a:pt x="17" y="0"/>
                  </a:lnTo>
                  <a:lnTo>
                    <a:pt x="9" y="0"/>
                  </a:lnTo>
                  <a:lnTo>
                    <a:pt x="0" y="0"/>
                  </a:lnTo>
                  <a:lnTo>
                    <a:pt x="0" y="9"/>
                  </a:lnTo>
                  <a:lnTo>
                    <a:pt x="9" y="9"/>
                  </a:lnTo>
                  <a:lnTo>
                    <a:pt x="17" y="17"/>
                  </a:lnTo>
                  <a:lnTo>
                    <a:pt x="25" y="25"/>
                  </a:lnTo>
                  <a:lnTo>
                    <a:pt x="34" y="34"/>
                  </a:lnTo>
                  <a:lnTo>
                    <a:pt x="34" y="51"/>
                  </a:lnTo>
                  <a:lnTo>
                    <a:pt x="42" y="68"/>
                  </a:lnTo>
                  <a:lnTo>
                    <a:pt x="51" y="76"/>
                  </a:lnTo>
                  <a:lnTo>
                    <a:pt x="5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grpSp>
      <p:sp>
        <p:nvSpPr>
          <p:cNvPr id="17414" name="Rectangle 28"/>
          <p:cNvSpPr>
            <a:spLocks noChangeArrowheads="1"/>
          </p:cNvSpPr>
          <p:nvPr/>
        </p:nvSpPr>
        <p:spPr bwMode="auto">
          <a:xfrm>
            <a:off x="3076575" y="592455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grpSp>
        <p:nvGrpSpPr>
          <p:cNvPr id="3" name="Group 29"/>
          <p:cNvGrpSpPr>
            <a:grpSpLocks/>
          </p:cNvGrpSpPr>
          <p:nvPr/>
        </p:nvGrpSpPr>
        <p:grpSpPr bwMode="auto">
          <a:xfrm>
            <a:off x="914400" y="4953000"/>
            <a:ext cx="1524000" cy="1409700"/>
            <a:chOff x="1200" y="2880"/>
            <a:chExt cx="732" cy="552"/>
          </a:xfrm>
        </p:grpSpPr>
        <p:sp>
          <p:nvSpPr>
            <p:cNvPr id="17441" name="Freeform 30"/>
            <p:cNvSpPr>
              <a:spLocks/>
            </p:cNvSpPr>
            <p:nvPr/>
          </p:nvSpPr>
          <p:spPr bwMode="auto">
            <a:xfrm>
              <a:off x="1206" y="2886"/>
              <a:ext cx="726" cy="540"/>
            </a:xfrm>
            <a:custGeom>
              <a:avLst/>
              <a:gdLst>
                <a:gd name="T0" fmla="*/ 318 w 726"/>
                <a:gd name="T1" fmla="*/ 534 h 540"/>
                <a:gd name="T2" fmla="*/ 258 w 726"/>
                <a:gd name="T3" fmla="*/ 528 h 540"/>
                <a:gd name="T4" fmla="*/ 198 w 726"/>
                <a:gd name="T5" fmla="*/ 504 h 540"/>
                <a:gd name="T6" fmla="*/ 126 w 726"/>
                <a:gd name="T7" fmla="*/ 516 h 540"/>
                <a:gd name="T8" fmla="*/ 54 w 726"/>
                <a:gd name="T9" fmla="*/ 540 h 540"/>
                <a:gd name="T10" fmla="*/ 0 w 726"/>
                <a:gd name="T11" fmla="*/ 516 h 540"/>
                <a:gd name="T12" fmla="*/ 18 w 726"/>
                <a:gd name="T13" fmla="*/ 438 h 540"/>
                <a:gd name="T14" fmla="*/ 72 w 726"/>
                <a:gd name="T15" fmla="*/ 414 h 540"/>
                <a:gd name="T16" fmla="*/ 144 w 726"/>
                <a:gd name="T17" fmla="*/ 402 h 540"/>
                <a:gd name="T18" fmla="*/ 162 w 726"/>
                <a:gd name="T19" fmla="*/ 384 h 540"/>
                <a:gd name="T20" fmla="*/ 132 w 726"/>
                <a:gd name="T21" fmla="*/ 342 h 540"/>
                <a:gd name="T22" fmla="*/ 42 w 726"/>
                <a:gd name="T23" fmla="*/ 246 h 540"/>
                <a:gd name="T24" fmla="*/ 0 w 726"/>
                <a:gd name="T25" fmla="*/ 156 h 540"/>
                <a:gd name="T26" fmla="*/ 54 w 726"/>
                <a:gd name="T27" fmla="*/ 132 h 540"/>
                <a:gd name="T28" fmla="*/ 114 w 726"/>
                <a:gd name="T29" fmla="*/ 192 h 540"/>
                <a:gd name="T30" fmla="*/ 174 w 726"/>
                <a:gd name="T31" fmla="*/ 282 h 540"/>
                <a:gd name="T32" fmla="*/ 132 w 726"/>
                <a:gd name="T33" fmla="*/ 210 h 540"/>
                <a:gd name="T34" fmla="*/ 96 w 726"/>
                <a:gd name="T35" fmla="*/ 102 h 540"/>
                <a:gd name="T36" fmla="*/ 138 w 726"/>
                <a:gd name="T37" fmla="*/ 60 h 540"/>
                <a:gd name="T38" fmla="*/ 192 w 726"/>
                <a:gd name="T39" fmla="*/ 108 h 540"/>
                <a:gd name="T40" fmla="*/ 228 w 726"/>
                <a:gd name="T41" fmla="*/ 210 h 540"/>
                <a:gd name="T42" fmla="*/ 228 w 726"/>
                <a:gd name="T43" fmla="*/ 204 h 540"/>
                <a:gd name="T44" fmla="*/ 204 w 726"/>
                <a:gd name="T45" fmla="*/ 84 h 540"/>
                <a:gd name="T46" fmla="*/ 240 w 726"/>
                <a:gd name="T47" fmla="*/ 18 h 540"/>
                <a:gd name="T48" fmla="*/ 300 w 726"/>
                <a:gd name="T49" fmla="*/ 138 h 540"/>
                <a:gd name="T50" fmla="*/ 306 w 726"/>
                <a:gd name="T51" fmla="*/ 186 h 540"/>
                <a:gd name="T52" fmla="*/ 318 w 726"/>
                <a:gd name="T53" fmla="*/ 54 h 540"/>
                <a:gd name="T54" fmla="*/ 366 w 726"/>
                <a:gd name="T55" fmla="*/ 0 h 540"/>
                <a:gd name="T56" fmla="*/ 396 w 726"/>
                <a:gd name="T57" fmla="*/ 120 h 540"/>
                <a:gd name="T58" fmla="*/ 384 w 726"/>
                <a:gd name="T59" fmla="*/ 162 h 540"/>
                <a:gd name="T60" fmla="*/ 420 w 726"/>
                <a:gd name="T61" fmla="*/ 42 h 540"/>
                <a:gd name="T62" fmla="*/ 480 w 726"/>
                <a:gd name="T63" fmla="*/ 0 h 540"/>
                <a:gd name="T64" fmla="*/ 504 w 726"/>
                <a:gd name="T65" fmla="*/ 60 h 540"/>
                <a:gd name="T66" fmla="*/ 474 w 726"/>
                <a:gd name="T67" fmla="*/ 150 h 540"/>
                <a:gd name="T68" fmla="*/ 444 w 726"/>
                <a:gd name="T69" fmla="*/ 216 h 540"/>
                <a:gd name="T70" fmla="*/ 510 w 726"/>
                <a:gd name="T71" fmla="*/ 102 h 540"/>
                <a:gd name="T72" fmla="*/ 582 w 726"/>
                <a:gd name="T73" fmla="*/ 36 h 540"/>
                <a:gd name="T74" fmla="*/ 612 w 726"/>
                <a:gd name="T75" fmla="*/ 90 h 540"/>
                <a:gd name="T76" fmla="*/ 564 w 726"/>
                <a:gd name="T77" fmla="*/ 168 h 540"/>
                <a:gd name="T78" fmla="*/ 492 w 726"/>
                <a:gd name="T79" fmla="*/ 252 h 540"/>
                <a:gd name="T80" fmla="*/ 540 w 726"/>
                <a:gd name="T81" fmla="*/ 216 h 540"/>
                <a:gd name="T82" fmla="*/ 600 w 726"/>
                <a:gd name="T83" fmla="*/ 162 h 540"/>
                <a:gd name="T84" fmla="*/ 672 w 726"/>
                <a:gd name="T85" fmla="*/ 138 h 540"/>
                <a:gd name="T86" fmla="*/ 702 w 726"/>
                <a:gd name="T87" fmla="*/ 168 h 540"/>
                <a:gd name="T88" fmla="*/ 678 w 726"/>
                <a:gd name="T89" fmla="*/ 222 h 540"/>
                <a:gd name="T90" fmla="*/ 606 w 726"/>
                <a:gd name="T91" fmla="*/ 282 h 540"/>
                <a:gd name="T92" fmla="*/ 546 w 726"/>
                <a:gd name="T93" fmla="*/ 312 h 540"/>
                <a:gd name="T94" fmla="*/ 636 w 726"/>
                <a:gd name="T95" fmla="*/ 276 h 540"/>
                <a:gd name="T96" fmla="*/ 708 w 726"/>
                <a:gd name="T97" fmla="*/ 270 h 540"/>
                <a:gd name="T98" fmla="*/ 714 w 726"/>
                <a:gd name="T99" fmla="*/ 324 h 540"/>
                <a:gd name="T100" fmla="*/ 654 w 726"/>
                <a:gd name="T101" fmla="*/ 366 h 540"/>
                <a:gd name="T102" fmla="*/ 564 w 726"/>
                <a:gd name="T103" fmla="*/ 396 h 540"/>
                <a:gd name="T104" fmla="*/ 618 w 726"/>
                <a:gd name="T105" fmla="*/ 390 h 540"/>
                <a:gd name="T106" fmla="*/ 678 w 726"/>
                <a:gd name="T107" fmla="*/ 396 h 540"/>
                <a:gd name="T108" fmla="*/ 666 w 726"/>
                <a:gd name="T109" fmla="*/ 456 h 540"/>
                <a:gd name="T110" fmla="*/ 612 w 726"/>
                <a:gd name="T111" fmla="*/ 474 h 540"/>
                <a:gd name="T112" fmla="*/ 546 w 726"/>
                <a:gd name="T113" fmla="*/ 474 h 540"/>
                <a:gd name="T114" fmla="*/ 480 w 726"/>
                <a:gd name="T115" fmla="*/ 498 h 540"/>
                <a:gd name="T116" fmla="*/ 420 w 726"/>
                <a:gd name="T117" fmla="*/ 540 h 540"/>
                <a:gd name="T118" fmla="*/ 366 w 726"/>
                <a:gd name="T119" fmla="*/ 510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6"/>
                <a:gd name="T181" fmla="*/ 0 h 540"/>
                <a:gd name="T182" fmla="*/ 726 w 726"/>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6" h="540">
                  <a:moveTo>
                    <a:pt x="354" y="498"/>
                  </a:moveTo>
                  <a:lnTo>
                    <a:pt x="348" y="510"/>
                  </a:lnTo>
                  <a:lnTo>
                    <a:pt x="342" y="516"/>
                  </a:lnTo>
                  <a:lnTo>
                    <a:pt x="336" y="528"/>
                  </a:lnTo>
                  <a:lnTo>
                    <a:pt x="324" y="534"/>
                  </a:lnTo>
                  <a:lnTo>
                    <a:pt x="318" y="534"/>
                  </a:lnTo>
                  <a:lnTo>
                    <a:pt x="306" y="540"/>
                  </a:lnTo>
                  <a:lnTo>
                    <a:pt x="300" y="540"/>
                  </a:lnTo>
                  <a:lnTo>
                    <a:pt x="288" y="540"/>
                  </a:lnTo>
                  <a:lnTo>
                    <a:pt x="282" y="534"/>
                  </a:lnTo>
                  <a:lnTo>
                    <a:pt x="270" y="534"/>
                  </a:lnTo>
                  <a:lnTo>
                    <a:pt x="258" y="528"/>
                  </a:lnTo>
                  <a:lnTo>
                    <a:pt x="252" y="528"/>
                  </a:lnTo>
                  <a:lnTo>
                    <a:pt x="240" y="522"/>
                  </a:lnTo>
                  <a:lnTo>
                    <a:pt x="228" y="516"/>
                  </a:lnTo>
                  <a:lnTo>
                    <a:pt x="216" y="510"/>
                  </a:lnTo>
                  <a:lnTo>
                    <a:pt x="204" y="504"/>
                  </a:lnTo>
                  <a:lnTo>
                    <a:pt x="198" y="504"/>
                  </a:lnTo>
                  <a:lnTo>
                    <a:pt x="186" y="504"/>
                  </a:lnTo>
                  <a:lnTo>
                    <a:pt x="180" y="504"/>
                  </a:lnTo>
                  <a:lnTo>
                    <a:pt x="168" y="504"/>
                  </a:lnTo>
                  <a:lnTo>
                    <a:pt x="156" y="504"/>
                  </a:lnTo>
                  <a:lnTo>
                    <a:pt x="144" y="510"/>
                  </a:lnTo>
                  <a:lnTo>
                    <a:pt x="126" y="516"/>
                  </a:lnTo>
                  <a:lnTo>
                    <a:pt x="114" y="516"/>
                  </a:lnTo>
                  <a:lnTo>
                    <a:pt x="102" y="522"/>
                  </a:lnTo>
                  <a:lnTo>
                    <a:pt x="90" y="528"/>
                  </a:lnTo>
                  <a:lnTo>
                    <a:pt x="78" y="534"/>
                  </a:lnTo>
                  <a:lnTo>
                    <a:pt x="66" y="534"/>
                  </a:lnTo>
                  <a:lnTo>
                    <a:pt x="54" y="540"/>
                  </a:lnTo>
                  <a:lnTo>
                    <a:pt x="48" y="540"/>
                  </a:lnTo>
                  <a:lnTo>
                    <a:pt x="42" y="540"/>
                  </a:lnTo>
                  <a:lnTo>
                    <a:pt x="36" y="540"/>
                  </a:lnTo>
                  <a:lnTo>
                    <a:pt x="18" y="534"/>
                  </a:lnTo>
                  <a:lnTo>
                    <a:pt x="12" y="528"/>
                  </a:lnTo>
                  <a:lnTo>
                    <a:pt x="0" y="516"/>
                  </a:lnTo>
                  <a:lnTo>
                    <a:pt x="0" y="504"/>
                  </a:lnTo>
                  <a:lnTo>
                    <a:pt x="0" y="492"/>
                  </a:lnTo>
                  <a:lnTo>
                    <a:pt x="0" y="474"/>
                  </a:lnTo>
                  <a:lnTo>
                    <a:pt x="6" y="462"/>
                  </a:lnTo>
                  <a:lnTo>
                    <a:pt x="12" y="444"/>
                  </a:lnTo>
                  <a:lnTo>
                    <a:pt x="18" y="438"/>
                  </a:lnTo>
                  <a:lnTo>
                    <a:pt x="24" y="432"/>
                  </a:lnTo>
                  <a:lnTo>
                    <a:pt x="30" y="432"/>
                  </a:lnTo>
                  <a:lnTo>
                    <a:pt x="42" y="426"/>
                  </a:lnTo>
                  <a:lnTo>
                    <a:pt x="54" y="420"/>
                  </a:lnTo>
                  <a:lnTo>
                    <a:pt x="60" y="420"/>
                  </a:lnTo>
                  <a:lnTo>
                    <a:pt x="72" y="414"/>
                  </a:lnTo>
                  <a:lnTo>
                    <a:pt x="90" y="414"/>
                  </a:lnTo>
                  <a:lnTo>
                    <a:pt x="102" y="408"/>
                  </a:lnTo>
                  <a:lnTo>
                    <a:pt x="114" y="408"/>
                  </a:lnTo>
                  <a:lnTo>
                    <a:pt x="126" y="408"/>
                  </a:lnTo>
                  <a:lnTo>
                    <a:pt x="138" y="408"/>
                  </a:lnTo>
                  <a:lnTo>
                    <a:pt x="144" y="402"/>
                  </a:lnTo>
                  <a:lnTo>
                    <a:pt x="156" y="408"/>
                  </a:lnTo>
                  <a:lnTo>
                    <a:pt x="168" y="408"/>
                  </a:lnTo>
                  <a:lnTo>
                    <a:pt x="174" y="408"/>
                  </a:lnTo>
                  <a:lnTo>
                    <a:pt x="168" y="402"/>
                  </a:lnTo>
                  <a:lnTo>
                    <a:pt x="162" y="390"/>
                  </a:lnTo>
                  <a:lnTo>
                    <a:pt x="162" y="384"/>
                  </a:lnTo>
                  <a:lnTo>
                    <a:pt x="156" y="378"/>
                  </a:lnTo>
                  <a:lnTo>
                    <a:pt x="156" y="366"/>
                  </a:lnTo>
                  <a:lnTo>
                    <a:pt x="150" y="360"/>
                  </a:lnTo>
                  <a:lnTo>
                    <a:pt x="144" y="354"/>
                  </a:lnTo>
                  <a:lnTo>
                    <a:pt x="132" y="342"/>
                  </a:lnTo>
                  <a:lnTo>
                    <a:pt x="120" y="330"/>
                  </a:lnTo>
                  <a:lnTo>
                    <a:pt x="102" y="312"/>
                  </a:lnTo>
                  <a:lnTo>
                    <a:pt x="90" y="294"/>
                  </a:lnTo>
                  <a:lnTo>
                    <a:pt x="72" y="282"/>
                  </a:lnTo>
                  <a:lnTo>
                    <a:pt x="60" y="264"/>
                  </a:lnTo>
                  <a:lnTo>
                    <a:pt x="42" y="246"/>
                  </a:lnTo>
                  <a:lnTo>
                    <a:pt x="30" y="228"/>
                  </a:lnTo>
                  <a:lnTo>
                    <a:pt x="18" y="210"/>
                  </a:lnTo>
                  <a:lnTo>
                    <a:pt x="12" y="198"/>
                  </a:lnTo>
                  <a:lnTo>
                    <a:pt x="6" y="180"/>
                  </a:lnTo>
                  <a:lnTo>
                    <a:pt x="0" y="168"/>
                  </a:lnTo>
                  <a:lnTo>
                    <a:pt x="0" y="156"/>
                  </a:lnTo>
                  <a:lnTo>
                    <a:pt x="6" y="144"/>
                  </a:lnTo>
                  <a:lnTo>
                    <a:pt x="12" y="138"/>
                  </a:lnTo>
                  <a:lnTo>
                    <a:pt x="24" y="132"/>
                  </a:lnTo>
                  <a:lnTo>
                    <a:pt x="36" y="126"/>
                  </a:lnTo>
                  <a:lnTo>
                    <a:pt x="42" y="132"/>
                  </a:lnTo>
                  <a:lnTo>
                    <a:pt x="54" y="132"/>
                  </a:lnTo>
                  <a:lnTo>
                    <a:pt x="60" y="138"/>
                  </a:lnTo>
                  <a:lnTo>
                    <a:pt x="72" y="144"/>
                  </a:lnTo>
                  <a:lnTo>
                    <a:pt x="84" y="156"/>
                  </a:lnTo>
                  <a:lnTo>
                    <a:pt x="96" y="168"/>
                  </a:lnTo>
                  <a:lnTo>
                    <a:pt x="102" y="180"/>
                  </a:lnTo>
                  <a:lnTo>
                    <a:pt x="114" y="192"/>
                  </a:lnTo>
                  <a:lnTo>
                    <a:pt x="126" y="204"/>
                  </a:lnTo>
                  <a:lnTo>
                    <a:pt x="138" y="222"/>
                  </a:lnTo>
                  <a:lnTo>
                    <a:pt x="144" y="234"/>
                  </a:lnTo>
                  <a:lnTo>
                    <a:pt x="156" y="252"/>
                  </a:lnTo>
                  <a:lnTo>
                    <a:pt x="162" y="264"/>
                  </a:lnTo>
                  <a:lnTo>
                    <a:pt x="174" y="282"/>
                  </a:lnTo>
                  <a:lnTo>
                    <a:pt x="180" y="294"/>
                  </a:lnTo>
                  <a:lnTo>
                    <a:pt x="174" y="282"/>
                  </a:lnTo>
                  <a:lnTo>
                    <a:pt x="162" y="264"/>
                  </a:lnTo>
                  <a:lnTo>
                    <a:pt x="156" y="246"/>
                  </a:lnTo>
                  <a:lnTo>
                    <a:pt x="144" y="228"/>
                  </a:lnTo>
                  <a:lnTo>
                    <a:pt x="132" y="210"/>
                  </a:lnTo>
                  <a:lnTo>
                    <a:pt x="126" y="192"/>
                  </a:lnTo>
                  <a:lnTo>
                    <a:pt x="114" y="168"/>
                  </a:lnTo>
                  <a:lnTo>
                    <a:pt x="108" y="150"/>
                  </a:lnTo>
                  <a:lnTo>
                    <a:pt x="102" y="132"/>
                  </a:lnTo>
                  <a:lnTo>
                    <a:pt x="96" y="114"/>
                  </a:lnTo>
                  <a:lnTo>
                    <a:pt x="96" y="102"/>
                  </a:lnTo>
                  <a:lnTo>
                    <a:pt x="96" y="84"/>
                  </a:lnTo>
                  <a:lnTo>
                    <a:pt x="102" y="72"/>
                  </a:lnTo>
                  <a:lnTo>
                    <a:pt x="108" y="66"/>
                  </a:lnTo>
                  <a:lnTo>
                    <a:pt x="114" y="60"/>
                  </a:lnTo>
                  <a:lnTo>
                    <a:pt x="132" y="54"/>
                  </a:lnTo>
                  <a:lnTo>
                    <a:pt x="138" y="60"/>
                  </a:lnTo>
                  <a:lnTo>
                    <a:pt x="150" y="60"/>
                  </a:lnTo>
                  <a:lnTo>
                    <a:pt x="156" y="66"/>
                  </a:lnTo>
                  <a:lnTo>
                    <a:pt x="168" y="78"/>
                  </a:lnTo>
                  <a:lnTo>
                    <a:pt x="174" y="84"/>
                  </a:lnTo>
                  <a:lnTo>
                    <a:pt x="180" y="96"/>
                  </a:lnTo>
                  <a:lnTo>
                    <a:pt x="192" y="108"/>
                  </a:lnTo>
                  <a:lnTo>
                    <a:pt x="198" y="126"/>
                  </a:lnTo>
                  <a:lnTo>
                    <a:pt x="204" y="138"/>
                  </a:lnTo>
                  <a:lnTo>
                    <a:pt x="210" y="156"/>
                  </a:lnTo>
                  <a:lnTo>
                    <a:pt x="216" y="174"/>
                  </a:lnTo>
                  <a:lnTo>
                    <a:pt x="222" y="192"/>
                  </a:lnTo>
                  <a:lnTo>
                    <a:pt x="228" y="210"/>
                  </a:lnTo>
                  <a:lnTo>
                    <a:pt x="234" y="228"/>
                  </a:lnTo>
                  <a:lnTo>
                    <a:pt x="240" y="240"/>
                  </a:lnTo>
                  <a:lnTo>
                    <a:pt x="246" y="258"/>
                  </a:lnTo>
                  <a:lnTo>
                    <a:pt x="240" y="240"/>
                  </a:lnTo>
                  <a:lnTo>
                    <a:pt x="234" y="222"/>
                  </a:lnTo>
                  <a:lnTo>
                    <a:pt x="228" y="204"/>
                  </a:lnTo>
                  <a:lnTo>
                    <a:pt x="222" y="180"/>
                  </a:lnTo>
                  <a:lnTo>
                    <a:pt x="222" y="162"/>
                  </a:lnTo>
                  <a:lnTo>
                    <a:pt x="216" y="138"/>
                  </a:lnTo>
                  <a:lnTo>
                    <a:pt x="210" y="120"/>
                  </a:lnTo>
                  <a:lnTo>
                    <a:pt x="210" y="102"/>
                  </a:lnTo>
                  <a:lnTo>
                    <a:pt x="204" y="84"/>
                  </a:lnTo>
                  <a:lnTo>
                    <a:pt x="204" y="66"/>
                  </a:lnTo>
                  <a:lnTo>
                    <a:pt x="210" y="48"/>
                  </a:lnTo>
                  <a:lnTo>
                    <a:pt x="210" y="36"/>
                  </a:lnTo>
                  <a:lnTo>
                    <a:pt x="216" y="24"/>
                  </a:lnTo>
                  <a:lnTo>
                    <a:pt x="228" y="18"/>
                  </a:lnTo>
                  <a:lnTo>
                    <a:pt x="240" y="18"/>
                  </a:lnTo>
                  <a:lnTo>
                    <a:pt x="252" y="18"/>
                  </a:lnTo>
                  <a:lnTo>
                    <a:pt x="270" y="30"/>
                  </a:lnTo>
                  <a:lnTo>
                    <a:pt x="282" y="48"/>
                  </a:lnTo>
                  <a:lnTo>
                    <a:pt x="288" y="72"/>
                  </a:lnTo>
                  <a:lnTo>
                    <a:pt x="294" y="102"/>
                  </a:lnTo>
                  <a:lnTo>
                    <a:pt x="300" y="138"/>
                  </a:lnTo>
                  <a:lnTo>
                    <a:pt x="300" y="174"/>
                  </a:lnTo>
                  <a:lnTo>
                    <a:pt x="300" y="210"/>
                  </a:lnTo>
                  <a:lnTo>
                    <a:pt x="300" y="240"/>
                  </a:lnTo>
                  <a:lnTo>
                    <a:pt x="300" y="222"/>
                  </a:lnTo>
                  <a:lnTo>
                    <a:pt x="300" y="204"/>
                  </a:lnTo>
                  <a:lnTo>
                    <a:pt x="306" y="186"/>
                  </a:lnTo>
                  <a:lnTo>
                    <a:pt x="306" y="162"/>
                  </a:lnTo>
                  <a:lnTo>
                    <a:pt x="306" y="138"/>
                  </a:lnTo>
                  <a:lnTo>
                    <a:pt x="306" y="120"/>
                  </a:lnTo>
                  <a:lnTo>
                    <a:pt x="312" y="96"/>
                  </a:lnTo>
                  <a:lnTo>
                    <a:pt x="312" y="72"/>
                  </a:lnTo>
                  <a:lnTo>
                    <a:pt x="318" y="54"/>
                  </a:lnTo>
                  <a:lnTo>
                    <a:pt x="324" y="36"/>
                  </a:lnTo>
                  <a:lnTo>
                    <a:pt x="330" y="24"/>
                  </a:lnTo>
                  <a:lnTo>
                    <a:pt x="336" y="12"/>
                  </a:lnTo>
                  <a:lnTo>
                    <a:pt x="348" y="0"/>
                  </a:lnTo>
                  <a:lnTo>
                    <a:pt x="354" y="0"/>
                  </a:lnTo>
                  <a:lnTo>
                    <a:pt x="366" y="0"/>
                  </a:lnTo>
                  <a:lnTo>
                    <a:pt x="384" y="0"/>
                  </a:lnTo>
                  <a:lnTo>
                    <a:pt x="396" y="12"/>
                  </a:lnTo>
                  <a:lnTo>
                    <a:pt x="402" y="36"/>
                  </a:lnTo>
                  <a:lnTo>
                    <a:pt x="402" y="60"/>
                  </a:lnTo>
                  <a:lnTo>
                    <a:pt x="402" y="90"/>
                  </a:lnTo>
                  <a:lnTo>
                    <a:pt x="396" y="120"/>
                  </a:lnTo>
                  <a:lnTo>
                    <a:pt x="390" y="150"/>
                  </a:lnTo>
                  <a:lnTo>
                    <a:pt x="378" y="186"/>
                  </a:lnTo>
                  <a:lnTo>
                    <a:pt x="372" y="216"/>
                  </a:lnTo>
                  <a:lnTo>
                    <a:pt x="372" y="198"/>
                  </a:lnTo>
                  <a:lnTo>
                    <a:pt x="378" y="180"/>
                  </a:lnTo>
                  <a:lnTo>
                    <a:pt x="384" y="162"/>
                  </a:lnTo>
                  <a:lnTo>
                    <a:pt x="390" y="144"/>
                  </a:lnTo>
                  <a:lnTo>
                    <a:pt x="396" y="120"/>
                  </a:lnTo>
                  <a:lnTo>
                    <a:pt x="402" y="102"/>
                  </a:lnTo>
                  <a:lnTo>
                    <a:pt x="408" y="78"/>
                  </a:lnTo>
                  <a:lnTo>
                    <a:pt x="414" y="60"/>
                  </a:lnTo>
                  <a:lnTo>
                    <a:pt x="420" y="42"/>
                  </a:lnTo>
                  <a:lnTo>
                    <a:pt x="432" y="30"/>
                  </a:lnTo>
                  <a:lnTo>
                    <a:pt x="438" y="12"/>
                  </a:lnTo>
                  <a:lnTo>
                    <a:pt x="450" y="6"/>
                  </a:lnTo>
                  <a:lnTo>
                    <a:pt x="462" y="0"/>
                  </a:lnTo>
                  <a:lnTo>
                    <a:pt x="468" y="0"/>
                  </a:lnTo>
                  <a:lnTo>
                    <a:pt x="480" y="0"/>
                  </a:lnTo>
                  <a:lnTo>
                    <a:pt x="492" y="6"/>
                  </a:lnTo>
                  <a:lnTo>
                    <a:pt x="498" y="18"/>
                  </a:lnTo>
                  <a:lnTo>
                    <a:pt x="504" y="24"/>
                  </a:lnTo>
                  <a:lnTo>
                    <a:pt x="504" y="36"/>
                  </a:lnTo>
                  <a:lnTo>
                    <a:pt x="504" y="48"/>
                  </a:lnTo>
                  <a:lnTo>
                    <a:pt x="504" y="60"/>
                  </a:lnTo>
                  <a:lnTo>
                    <a:pt x="504" y="72"/>
                  </a:lnTo>
                  <a:lnTo>
                    <a:pt x="498" y="84"/>
                  </a:lnTo>
                  <a:lnTo>
                    <a:pt x="492" y="102"/>
                  </a:lnTo>
                  <a:lnTo>
                    <a:pt x="486" y="120"/>
                  </a:lnTo>
                  <a:lnTo>
                    <a:pt x="480" y="132"/>
                  </a:lnTo>
                  <a:lnTo>
                    <a:pt x="474" y="150"/>
                  </a:lnTo>
                  <a:lnTo>
                    <a:pt x="462" y="168"/>
                  </a:lnTo>
                  <a:lnTo>
                    <a:pt x="456" y="186"/>
                  </a:lnTo>
                  <a:lnTo>
                    <a:pt x="450" y="198"/>
                  </a:lnTo>
                  <a:lnTo>
                    <a:pt x="438" y="216"/>
                  </a:lnTo>
                  <a:lnTo>
                    <a:pt x="432" y="228"/>
                  </a:lnTo>
                  <a:lnTo>
                    <a:pt x="444" y="216"/>
                  </a:lnTo>
                  <a:lnTo>
                    <a:pt x="450" y="198"/>
                  </a:lnTo>
                  <a:lnTo>
                    <a:pt x="462" y="180"/>
                  </a:lnTo>
                  <a:lnTo>
                    <a:pt x="474" y="156"/>
                  </a:lnTo>
                  <a:lnTo>
                    <a:pt x="486" y="138"/>
                  </a:lnTo>
                  <a:lnTo>
                    <a:pt x="498" y="120"/>
                  </a:lnTo>
                  <a:lnTo>
                    <a:pt x="510" y="102"/>
                  </a:lnTo>
                  <a:lnTo>
                    <a:pt x="522" y="84"/>
                  </a:lnTo>
                  <a:lnTo>
                    <a:pt x="534" y="66"/>
                  </a:lnTo>
                  <a:lnTo>
                    <a:pt x="546" y="54"/>
                  </a:lnTo>
                  <a:lnTo>
                    <a:pt x="558" y="48"/>
                  </a:lnTo>
                  <a:lnTo>
                    <a:pt x="570" y="36"/>
                  </a:lnTo>
                  <a:lnTo>
                    <a:pt x="582" y="36"/>
                  </a:lnTo>
                  <a:lnTo>
                    <a:pt x="594" y="36"/>
                  </a:lnTo>
                  <a:lnTo>
                    <a:pt x="600" y="48"/>
                  </a:lnTo>
                  <a:lnTo>
                    <a:pt x="612" y="60"/>
                  </a:lnTo>
                  <a:lnTo>
                    <a:pt x="612" y="66"/>
                  </a:lnTo>
                  <a:lnTo>
                    <a:pt x="612" y="78"/>
                  </a:lnTo>
                  <a:lnTo>
                    <a:pt x="612" y="90"/>
                  </a:lnTo>
                  <a:lnTo>
                    <a:pt x="606" y="102"/>
                  </a:lnTo>
                  <a:lnTo>
                    <a:pt x="600" y="114"/>
                  </a:lnTo>
                  <a:lnTo>
                    <a:pt x="594" y="126"/>
                  </a:lnTo>
                  <a:lnTo>
                    <a:pt x="588" y="138"/>
                  </a:lnTo>
                  <a:lnTo>
                    <a:pt x="576" y="150"/>
                  </a:lnTo>
                  <a:lnTo>
                    <a:pt x="564" y="168"/>
                  </a:lnTo>
                  <a:lnTo>
                    <a:pt x="552" y="180"/>
                  </a:lnTo>
                  <a:lnTo>
                    <a:pt x="540" y="198"/>
                  </a:lnTo>
                  <a:lnTo>
                    <a:pt x="528" y="210"/>
                  </a:lnTo>
                  <a:lnTo>
                    <a:pt x="516" y="222"/>
                  </a:lnTo>
                  <a:lnTo>
                    <a:pt x="504" y="234"/>
                  </a:lnTo>
                  <a:lnTo>
                    <a:pt x="492" y="252"/>
                  </a:lnTo>
                  <a:lnTo>
                    <a:pt x="480" y="264"/>
                  </a:lnTo>
                  <a:lnTo>
                    <a:pt x="492" y="252"/>
                  </a:lnTo>
                  <a:lnTo>
                    <a:pt x="510" y="246"/>
                  </a:lnTo>
                  <a:lnTo>
                    <a:pt x="516" y="234"/>
                  </a:lnTo>
                  <a:lnTo>
                    <a:pt x="528" y="228"/>
                  </a:lnTo>
                  <a:lnTo>
                    <a:pt x="540" y="216"/>
                  </a:lnTo>
                  <a:lnTo>
                    <a:pt x="552" y="210"/>
                  </a:lnTo>
                  <a:lnTo>
                    <a:pt x="558" y="198"/>
                  </a:lnTo>
                  <a:lnTo>
                    <a:pt x="570" y="186"/>
                  </a:lnTo>
                  <a:lnTo>
                    <a:pt x="576" y="180"/>
                  </a:lnTo>
                  <a:lnTo>
                    <a:pt x="588" y="174"/>
                  </a:lnTo>
                  <a:lnTo>
                    <a:pt x="600" y="162"/>
                  </a:lnTo>
                  <a:lnTo>
                    <a:pt x="612" y="156"/>
                  </a:lnTo>
                  <a:lnTo>
                    <a:pt x="624" y="150"/>
                  </a:lnTo>
                  <a:lnTo>
                    <a:pt x="636" y="144"/>
                  </a:lnTo>
                  <a:lnTo>
                    <a:pt x="648" y="144"/>
                  </a:lnTo>
                  <a:lnTo>
                    <a:pt x="666" y="138"/>
                  </a:lnTo>
                  <a:lnTo>
                    <a:pt x="672" y="138"/>
                  </a:lnTo>
                  <a:lnTo>
                    <a:pt x="678" y="144"/>
                  </a:lnTo>
                  <a:lnTo>
                    <a:pt x="684" y="144"/>
                  </a:lnTo>
                  <a:lnTo>
                    <a:pt x="690" y="150"/>
                  </a:lnTo>
                  <a:lnTo>
                    <a:pt x="696" y="156"/>
                  </a:lnTo>
                  <a:lnTo>
                    <a:pt x="696" y="162"/>
                  </a:lnTo>
                  <a:lnTo>
                    <a:pt x="702" y="168"/>
                  </a:lnTo>
                  <a:lnTo>
                    <a:pt x="702" y="180"/>
                  </a:lnTo>
                  <a:lnTo>
                    <a:pt x="702" y="186"/>
                  </a:lnTo>
                  <a:lnTo>
                    <a:pt x="696" y="192"/>
                  </a:lnTo>
                  <a:lnTo>
                    <a:pt x="690" y="204"/>
                  </a:lnTo>
                  <a:lnTo>
                    <a:pt x="684" y="216"/>
                  </a:lnTo>
                  <a:lnTo>
                    <a:pt x="678" y="222"/>
                  </a:lnTo>
                  <a:lnTo>
                    <a:pt x="666" y="234"/>
                  </a:lnTo>
                  <a:lnTo>
                    <a:pt x="654" y="246"/>
                  </a:lnTo>
                  <a:lnTo>
                    <a:pt x="642" y="252"/>
                  </a:lnTo>
                  <a:lnTo>
                    <a:pt x="630" y="264"/>
                  </a:lnTo>
                  <a:lnTo>
                    <a:pt x="618" y="276"/>
                  </a:lnTo>
                  <a:lnTo>
                    <a:pt x="606" y="282"/>
                  </a:lnTo>
                  <a:lnTo>
                    <a:pt x="588" y="294"/>
                  </a:lnTo>
                  <a:lnTo>
                    <a:pt x="576" y="300"/>
                  </a:lnTo>
                  <a:lnTo>
                    <a:pt x="558" y="306"/>
                  </a:lnTo>
                  <a:lnTo>
                    <a:pt x="546" y="312"/>
                  </a:lnTo>
                  <a:lnTo>
                    <a:pt x="528" y="318"/>
                  </a:lnTo>
                  <a:lnTo>
                    <a:pt x="546" y="312"/>
                  </a:lnTo>
                  <a:lnTo>
                    <a:pt x="558" y="306"/>
                  </a:lnTo>
                  <a:lnTo>
                    <a:pt x="576" y="300"/>
                  </a:lnTo>
                  <a:lnTo>
                    <a:pt x="588" y="294"/>
                  </a:lnTo>
                  <a:lnTo>
                    <a:pt x="606" y="288"/>
                  </a:lnTo>
                  <a:lnTo>
                    <a:pt x="618" y="282"/>
                  </a:lnTo>
                  <a:lnTo>
                    <a:pt x="636" y="276"/>
                  </a:lnTo>
                  <a:lnTo>
                    <a:pt x="648" y="270"/>
                  </a:lnTo>
                  <a:lnTo>
                    <a:pt x="666" y="264"/>
                  </a:lnTo>
                  <a:lnTo>
                    <a:pt x="678" y="264"/>
                  </a:lnTo>
                  <a:lnTo>
                    <a:pt x="690" y="264"/>
                  </a:lnTo>
                  <a:lnTo>
                    <a:pt x="696" y="264"/>
                  </a:lnTo>
                  <a:lnTo>
                    <a:pt x="708" y="270"/>
                  </a:lnTo>
                  <a:lnTo>
                    <a:pt x="714" y="276"/>
                  </a:lnTo>
                  <a:lnTo>
                    <a:pt x="720" y="282"/>
                  </a:lnTo>
                  <a:lnTo>
                    <a:pt x="720" y="294"/>
                  </a:lnTo>
                  <a:lnTo>
                    <a:pt x="726" y="306"/>
                  </a:lnTo>
                  <a:lnTo>
                    <a:pt x="720" y="312"/>
                  </a:lnTo>
                  <a:lnTo>
                    <a:pt x="714" y="324"/>
                  </a:lnTo>
                  <a:lnTo>
                    <a:pt x="708" y="330"/>
                  </a:lnTo>
                  <a:lnTo>
                    <a:pt x="702" y="336"/>
                  </a:lnTo>
                  <a:lnTo>
                    <a:pt x="690" y="348"/>
                  </a:lnTo>
                  <a:lnTo>
                    <a:pt x="678" y="354"/>
                  </a:lnTo>
                  <a:lnTo>
                    <a:pt x="666" y="360"/>
                  </a:lnTo>
                  <a:lnTo>
                    <a:pt x="654" y="366"/>
                  </a:lnTo>
                  <a:lnTo>
                    <a:pt x="642" y="366"/>
                  </a:lnTo>
                  <a:lnTo>
                    <a:pt x="624" y="372"/>
                  </a:lnTo>
                  <a:lnTo>
                    <a:pt x="612" y="378"/>
                  </a:lnTo>
                  <a:lnTo>
                    <a:pt x="594" y="384"/>
                  </a:lnTo>
                  <a:lnTo>
                    <a:pt x="582" y="390"/>
                  </a:lnTo>
                  <a:lnTo>
                    <a:pt x="564" y="396"/>
                  </a:lnTo>
                  <a:lnTo>
                    <a:pt x="552" y="408"/>
                  </a:lnTo>
                  <a:lnTo>
                    <a:pt x="564" y="402"/>
                  </a:lnTo>
                  <a:lnTo>
                    <a:pt x="576" y="396"/>
                  </a:lnTo>
                  <a:lnTo>
                    <a:pt x="588" y="396"/>
                  </a:lnTo>
                  <a:lnTo>
                    <a:pt x="606" y="390"/>
                  </a:lnTo>
                  <a:lnTo>
                    <a:pt x="618" y="390"/>
                  </a:lnTo>
                  <a:lnTo>
                    <a:pt x="630" y="390"/>
                  </a:lnTo>
                  <a:lnTo>
                    <a:pt x="642" y="390"/>
                  </a:lnTo>
                  <a:lnTo>
                    <a:pt x="654" y="390"/>
                  </a:lnTo>
                  <a:lnTo>
                    <a:pt x="660" y="390"/>
                  </a:lnTo>
                  <a:lnTo>
                    <a:pt x="672" y="390"/>
                  </a:lnTo>
                  <a:lnTo>
                    <a:pt x="678" y="396"/>
                  </a:lnTo>
                  <a:lnTo>
                    <a:pt x="684" y="402"/>
                  </a:lnTo>
                  <a:lnTo>
                    <a:pt x="684" y="414"/>
                  </a:lnTo>
                  <a:lnTo>
                    <a:pt x="684" y="420"/>
                  </a:lnTo>
                  <a:lnTo>
                    <a:pt x="684" y="432"/>
                  </a:lnTo>
                  <a:lnTo>
                    <a:pt x="678" y="450"/>
                  </a:lnTo>
                  <a:lnTo>
                    <a:pt x="666" y="456"/>
                  </a:lnTo>
                  <a:lnTo>
                    <a:pt x="660" y="456"/>
                  </a:lnTo>
                  <a:lnTo>
                    <a:pt x="648" y="462"/>
                  </a:lnTo>
                  <a:lnTo>
                    <a:pt x="642" y="468"/>
                  </a:lnTo>
                  <a:lnTo>
                    <a:pt x="630" y="468"/>
                  </a:lnTo>
                  <a:lnTo>
                    <a:pt x="624" y="468"/>
                  </a:lnTo>
                  <a:lnTo>
                    <a:pt x="612" y="474"/>
                  </a:lnTo>
                  <a:lnTo>
                    <a:pt x="600" y="474"/>
                  </a:lnTo>
                  <a:lnTo>
                    <a:pt x="594" y="474"/>
                  </a:lnTo>
                  <a:lnTo>
                    <a:pt x="582" y="474"/>
                  </a:lnTo>
                  <a:lnTo>
                    <a:pt x="570" y="474"/>
                  </a:lnTo>
                  <a:lnTo>
                    <a:pt x="558" y="474"/>
                  </a:lnTo>
                  <a:lnTo>
                    <a:pt x="546" y="474"/>
                  </a:lnTo>
                  <a:lnTo>
                    <a:pt x="534" y="474"/>
                  </a:lnTo>
                  <a:lnTo>
                    <a:pt x="516" y="468"/>
                  </a:lnTo>
                  <a:lnTo>
                    <a:pt x="504" y="468"/>
                  </a:lnTo>
                  <a:lnTo>
                    <a:pt x="498" y="474"/>
                  </a:lnTo>
                  <a:lnTo>
                    <a:pt x="492" y="486"/>
                  </a:lnTo>
                  <a:lnTo>
                    <a:pt x="480" y="498"/>
                  </a:lnTo>
                  <a:lnTo>
                    <a:pt x="474" y="504"/>
                  </a:lnTo>
                  <a:lnTo>
                    <a:pt x="462" y="516"/>
                  </a:lnTo>
                  <a:lnTo>
                    <a:pt x="456" y="522"/>
                  </a:lnTo>
                  <a:lnTo>
                    <a:pt x="444" y="528"/>
                  </a:lnTo>
                  <a:lnTo>
                    <a:pt x="432" y="534"/>
                  </a:lnTo>
                  <a:lnTo>
                    <a:pt x="420" y="540"/>
                  </a:lnTo>
                  <a:lnTo>
                    <a:pt x="414" y="540"/>
                  </a:lnTo>
                  <a:lnTo>
                    <a:pt x="402" y="540"/>
                  </a:lnTo>
                  <a:lnTo>
                    <a:pt x="390" y="540"/>
                  </a:lnTo>
                  <a:lnTo>
                    <a:pt x="384" y="534"/>
                  </a:lnTo>
                  <a:lnTo>
                    <a:pt x="372" y="522"/>
                  </a:lnTo>
                  <a:lnTo>
                    <a:pt x="366" y="510"/>
                  </a:lnTo>
                  <a:lnTo>
                    <a:pt x="354"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2" name="Freeform 31"/>
            <p:cNvSpPr>
              <a:spLocks/>
            </p:cNvSpPr>
            <p:nvPr/>
          </p:nvSpPr>
          <p:spPr bwMode="auto">
            <a:xfrm>
              <a:off x="1410" y="3384"/>
              <a:ext cx="156" cy="42"/>
            </a:xfrm>
            <a:custGeom>
              <a:avLst/>
              <a:gdLst>
                <a:gd name="T0" fmla="*/ 0 w 156"/>
                <a:gd name="T1" fmla="*/ 12 h 42"/>
                <a:gd name="T2" fmla="*/ 0 w 156"/>
                <a:gd name="T3" fmla="*/ 12 h 42"/>
                <a:gd name="T4" fmla="*/ 12 w 156"/>
                <a:gd name="T5" fmla="*/ 18 h 42"/>
                <a:gd name="T6" fmla="*/ 24 w 156"/>
                <a:gd name="T7" fmla="*/ 24 h 42"/>
                <a:gd name="T8" fmla="*/ 36 w 156"/>
                <a:gd name="T9" fmla="*/ 30 h 42"/>
                <a:gd name="T10" fmla="*/ 42 w 156"/>
                <a:gd name="T11" fmla="*/ 30 h 42"/>
                <a:gd name="T12" fmla="*/ 54 w 156"/>
                <a:gd name="T13" fmla="*/ 36 h 42"/>
                <a:gd name="T14" fmla="*/ 66 w 156"/>
                <a:gd name="T15" fmla="*/ 42 h 42"/>
                <a:gd name="T16" fmla="*/ 78 w 156"/>
                <a:gd name="T17" fmla="*/ 42 h 42"/>
                <a:gd name="T18" fmla="*/ 84 w 156"/>
                <a:gd name="T19" fmla="*/ 42 h 42"/>
                <a:gd name="T20" fmla="*/ 96 w 156"/>
                <a:gd name="T21" fmla="*/ 42 h 42"/>
                <a:gd name="T22" fmla="*/ 102 w 156"/>
                <a:gd name="T23" fmla="*/ 42 h 42"/>
                <a:gd name="T24" fmla="*/ 114 w 156"/>
                <a:gd name="T25" fmla="*/ 42 h 42"/>
                <a:gd name="T26" fmla="*/ 126 w 156"/>
                <a:gd name="T27" fmla="*/ 36 h 42"/>
                <a:gd name="T28" fmla="*/ 132 w 156"/>
                <a:gd name="T29" fmla="*/ 30 h 42"/>
                <a:gd name="T30" fmla="*/ 138 w 156"/>
                <a:gd name="T31" fmla="*/ 24 h 42"/>
                <a:gd name="T32" fmla="*/ 150 w 156"/>
                <a:gd name="T33" fmla="*/ 12 h 42"/>
                <a:gd name="T34" fmla="*/ 156 w 156"/>
                <a:gd name="T35" fmla="*/ 0 h 42"/>
                <a:gd name="T36" fmla="*/ 150 w 156"/>
                <a:gd name="T37" fmla="*/ 0 h 42"/>
                <a:gd name="T38" fmla="*/ 144 w 156"/>
                <a:gd name="T39" fmla="*/ 12 h 42"/>
                <a:gd name="T40" fmla="*/ 138 w 156"/>
                <a:gd name="T41" fmla="*/ 18 h 42"/>
                <a:gd name="T42" fmla="*/ 126 w 156"/>
                <a:gd name="T43" fmla="*/ 24 h 42"/>
                <a:gd name="T44" fmla="*/ 120 w 156"/>
                <a:gd name="T45" fmla="*/ 30 h 42"/>
                <a:gd name="T46" fmla="*/ 114 w 156"/>
                <a:gd name="T47" fmla="*/ 36 h 42"/>
                <a:gd name="T48" fmla="*/ 102 w 156"/>
                <a:gd name="T49" fmla="*/ 36 h 42"/>
                <a:gd name="T50" fmla="*/ 96 w 156"/>
                <a:gd name="T51" fmla="*/ 36 h 42"/>
                <a:gd name="T52" fmla="*/ 84 w 156"/>
                <a:gd name="T53" fmla="*/ 36 h 42"/>
                <a:gd name="T54" fmla="*/ 78 w 156"/>
                <a:gd name="T55" fmla="*/ 36 h 42"/>
                <a:gd name="T56" fmla="*/ 66 w 156"/>
                <a:gd name="T57" fmla="*/ 36 h 42"/>
                <a:gd name="T58" fmla="*/ 54 w 156"/>
                <a:gd name="T59" fmla="*/ 30 h 42"/>
                <a:gd name="T60" fmla="*/ 48 w 156"/>
                <a:gd name="T61" fmla="*/ 24 h 42"/>
                <a:gd name="T62" fmla="*/ 36 w 156"/>
                <a:gd name="T63" fmla="*/ 24 h 42"/>
                <a:gd name="T64" fmla="*/ 24 w 156"/>
                <a:gd name="T65" fmla="*/ 18 h 42"/>
                <a:gd name="T66" fmla="*/ 12 w 156"/>
                <a:gd name="T67" fmla="*/ 12 h 42"/>
                <a:gd name="T68" fmla="*/ 0 w 156"/>
                <a:gd name="T69" fmla="*/ 6 h 42"/>
                <a:gd name="T70" fmla="*/ 0 w 156"/>
                <a:gd name="T71" fmla="*/ 6 h 42"/>
                <a:gd name="T72" fmla="*/ 0 w 156"/>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42"/>
                <a:gd name="T113" fmla="*/ 156 w 156"/>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42">
                  <a:moveTo>
                    <a:pt x="0" y="12"/>
                  </a:moveTo>
                  <a:lnTo>
                    <a:pt x="0" y="12"/>
                  </a:lnTo>
                  <a:lnTo>
                    <a:pt x="12" y="18"/>
                  </a:lnTo>
                  <a:lnTo>
                    <a:pt x="24" y="24"/>
                  </a:lnTo>
                  <a:lnTo>
                    <a:pt x="36" y="30"/>
                  </a:lnTo>
                  <a:lnTo>
                    <a:pt x="42" y="30"/>
                  </a:lnTo>
                  <a:lnTo>
                    <a:pt x="54" y="36"/>
                  </a:lnTo>
                  <a:lnTo>
                    <a:pt x="66" y="42"/>
                  </a:lnTo>
                  <a:lnTo>
                    <a:pt x="78" y="42"/>
                  </a:lnTo>
                  <a:lnTo>
                    <a:pt x="84" y="42"/>
                  </a:lnTo>
                  <a:lnTo>
                    <a:pt x="96" y="42"/>
                  </a:lnTo>
                  <a:lnTo>
                    <a:pt x="102" y="42"/>
                  </a:lnTo>
                  <a:lnTo>
                    <a:pt x="114" y="42"/>
                  </a:lnTo>
                  <a:lnTo>
                    <a:pt x="126" y="36"/>
                  </a:lnTo>
                  <a:lnTo>
                    <a:pt x="132" y="30"/>
                  </a:lnTo>
                  <a:lnTo>
                    <a:pt x="138" y="24"/>
                  </a:lnTo>
                  <a:lnTo>
                    <a:pt x="150" y="12"/>
                  </a:lnTo>
                  <a:lnTo>
                    <a:pt x="156" y="0"/>
                  </a:lnTo>
                  <a:lnTo>
                    <a:pt x="150" y="0"/>
                  </a:lnTo>
                  <a:lnTo>
                    <a:pt x="144" y="12"/>
                  </a:lnTo>
                  <a:lnTo>
                    <a:pt x="138" y="18"/>
                  </a:lnTo>
                  <a:lnTo>
                    <a:pt x="126" y="24"/>
                  </a:lnTo>
                  <a:lnTo>
                    <a:pt x="120" y="30"/>
                  </a:lnTo>
                  <a:lnTo>
                    <a:pt x="114" y="36"/>
                  </a:lnTo>
                  <a:lnTo>
                    <a:pt x="102" y="36"/>
                  </a:lnTo>
                  <a:lnTo>
                    <a:pt x="96" y="36"/>
                  </a:lnTo>
                  <a:lnTo>
                    <a:pt x="84" y="36"/>
                  </a:lnTo>
                  <a:lnTo>
                    <a:pt x="78" y="36"/>
                  </a:lnTo>
                  <a:lnTo>
                    <a:pt x="66" y="36"/>
                  </a:lnTo>
                  <a:lnTo>
                    <a:pt x="54" y="30"/>
                  </a:lnTo>
                  <a:lnTo>
                    <a:pt x="48" y="24"/>
                  </a:lnTo>
                  <a:lnTo>
                    <a:pt x="36" y="24"/>
                  </a:lnTo>
                  <a:lnTo>
                    <a:pt x="24" y="18"/>
                  </a:lnTo>
                  <a:lnTo>
                    <a:pt x="12" y="12"/>
                  </a:lnTo>
                  <a:lnTo>
                    <a:pt x="0" y="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3" name="Freeform 32"/>
            <p:cNvSpPr>
              <a:spLocks/>
            </p:cNvSpPr>
            <p:nvPr/>
          </p:nvSpPr>
          <p:spPr bwMode="auto">
            <a:xfrm>
              <a:off x="1236" y="3384"/>
              <a:ext cx="174" cy="48"/>
            </a:xfrm>
            <a:custGeom>
              <a:avLst/>
              <a:gdLst>
                <a:gd name="T0" fmla="*/ 0 w 174"/>
                <a:gd name="T1" fmla="*/ 48 h 48"/>
                <a:gd name="T2" fmla="*/ 0 w 174"/>
                <a:gd name="T3" fmla="*/ 48 h 48"/>
                <a:gd name="T4" fmla="*/ 12 w 174"/>
                <a:gd name="T5" fmla="*/ 48 h 48"/>
                <a:gd name="T6" fmla="*/ 18 w 174"/>
                <a:gd name="T7" fmla="*/ 48 h 48"/>
                <a:gd name="T8" fmla="*/ 24 w 174"/>
                <a:gd name="T9" fmla="*/ 42 h 48"/>
                <a:gd name="T10" fmla="*/ 36 w 174"/>
                <a:gd name="T11" fmla="*/ 42 h 48"/>
                <a:gd name="T12" fmla="*/ 48 w 174"/>
                <a:gd name="T13" fmla="*/ 36 h 48"/>
                <a:gd name="T14" fmla="*/ 60 w 174"/>
                <a:gd name="T15" fmla="*/ 30 h 48"/>
                <a:gd name="T16" fmla="*/ 72 w 174"/>
                <a:gd name="T17" fmla="*/ 30 h 48"/>
                <a:gd name="T18" fmla="*/ 84 w 174"/>
                <a:gd name="T19" fmla="*/ 24 h 48"/>
                <a:gd name="T20" fmla="*/ 102 w 174"/>
                <a:gd name="T21" fmla="*/ 18 h 48"/>
                <a:gd name="T22" fmla="*/ 114 w 174"/>
                <a:gd name="T23" fmla="*/ 18 h 48"/>
                <a:gd name="T24" fmla="*/ 126 w 174"/>
                <a:gd name="T25" fmla="*/ 12 h 48"/>
                <a:gd name="T26" fmla="*/ 138 w 174"/>
                <a:gd name="T27" fmla="*/ 12 h 48"/>
                <a:gd name="T28" fmla="*/ 150 w 174"/>
                <a:gd name="T29" fmla="*/ 6 h 48"/>
                <a:gd name="T30" fmla="*/ 156 w 174"/>
                <a:gd name="T31" fmla="*/ 6 h 48"/>
                <a:gd name="T32" fmla="*/ 168 w 174"/>
                <a:gd name="T33" fmla="*/ 6 h 48"/>
                <a:gd name="T34" fmla="*/ 174 w 174"/>
                <a:gd name="T35" fmla="*/ 12 h 48"/>
                <a:gd name="T36" fmla="*/ 174 w 174"/>
                <a:gd name="T37" fmla="*/ 6 h 48"/>
                <a:gd name="T38" fmla="*/ 168 w 174"/>
                <a:gd name="T39" fmla="*/ 0 h 48"/>
                <a:gd name="T40" fmla="*/ 156 w 174"/>
                <a:gd name="T41" fmla="*/ 0 h 48"/>
                <a:gd name="T42" fmla="*/ 150 w 174"/>
                <a:gd name="T43" fmla="*/ 0 h 48"/>
                <a:gd name="T44" fmla="*/ 138 w 174"/>
                <a:gd name="T45" fmla="*/ 6 h 48"/>
                <a:gd name="T46" fmla="*/ 126 w 174"/>
                <a:gd name="T47" fmla="*/ 6 h 48"/>
                <a:gd name="T48" fmla="*/ 108 w 174"/>
                <a:gd name="T49" fmla="*/ 12 h 48"/>
                <a:gd name="T50" fmla="*/ 96 w 174"/>
                <a:gd name="T51" fmla="*/ 12 h 48"/>
                <a:gd name="T52" fmla="*/ 84 w 174"/>
                <a:gd name="T53" fmla="*/ 18 h 48"/>
                <a:gd name="T54" fmla="*/ 72 w 174"/>
                <a:gd name="T55" fmla="*/ 24 h 48"/>
                <a:gd name="T56" fmla="*/ 60 w 174"/>
                <a:gd name="T57" fmla="*/ 24 h 48"/>
                <a:gd name="T58" fmla="*/ 48 w 174"/>
                <a:gd name="T59" fmla="*/ 30 h 48"/>
                <a:gd name="T60" fmla="*/ 36 w 174"/>
                <a:gd name="T61" fmla="*/ 36 h 48"/>
                <a:gd name="T62" fmla="*/ 24 w 174"/>
                <a:gd name="T63" fmla="*/ 36 h 48"/>
                <a:gd name="T64" fmla="*/ 18 w 174"/>
                <a:gd name="T65" fmla="*/ 42 h 48"/>
                <a:gd name="T66" fmla="*/ 12 w 174"/>
                <a:gd name="T67" fmla="*/ 42 h 48"/>
                <a:gd name="T68" fmla="*/ 6 w 174"/>
                <a:gd name="T69" fmla="*/ 42 h 48"/>
                <a:gd name="T70" fmla="*/ 6 w 174"/>
                <a:gd name="T71" fmla="*/ 42 h 48"/>
                <a:gd name="T72" fmla="*/ 0 w 174"/>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48"/>
                <a:gd name="T113" fmla="*/ 174 w 174"/>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48">
                  <a:moveTo>
                    <a:pt x="0" y="48"/>
                  </a:moveTo>
                  <a:lnTo>
                    <a:pt x="0" y="48"/>
                  </a:lnTo>
                  <a:lnTo>
                    <a:pt x="12" y="48"/>
                  </a:lnTo>
                  <a:lnTo>
                    <a:pt x="18" y="48"/>
                  </a:lnTo>
                  <a:lnTo>
                    <a:pt x="24" y="42"/>
                  </a:lnTo>
                  <a:lnTo>
                    <a:pt x="36" y="42"/>
                  </a:lnTo>
                  <a:lnTo>
                    <a:pt x="48" y="36"/>
                  </a:lnTo>
                  <a:lnTo>
                    <a:pt x="60" y="30"/>
                  </a:lnTo>
                  <a:lnTo>
                    <a:pt x="72" y="30"/>
                  </a:lnTo>
                  <a:lnTo>
                    <a:pt x="84" y="24"/>
                  </a:lnTo>
                  <a:lnTo>
                    <a:pt x="102" y="18"/>
                  </a:lnTo>
                  <a:lnTo>
                    <a:pt x="114" y="18"/>
                  </a:lnTo>
                  <a:lnTo>
                    <a:pt x="126" y="12"/>
                  </a:lnTo>
                  <a:lnTo>
                    <a:pt x="138" y="12"/>
                  </a:lnTo>
                  <a:lnTo>
                    <a:pt x="150" y="6"/>
                  </a:lnTo>
                  <a:lnTo>
                    <a:pt x="156" y="6"/>
                  </a:lnTo>
                  <a:lnTo>
                    <a:pt x="168" y="6"/>
                  </a:lnTo>
                  <a:lnTo>
                    <a:pt x="174" y="12"/>
                  </a:lnTo>
                  <a:lnTo>
                    <a:pt x="174" y="6"/>
                  </a:lnTo>
                  <a:lnTo>
                    <a:pt x="168" y="0"/>
                  </a:lnTo>
                  <a:lnTo>
                    <a:pt x="156" y="0"/>
                  </a:lnTo>
                  <a:lnTo>
                    <a:pt x="150" y="0"/>
                  </a:lnTo>
                  <a:lnTo>
                    <a:pt x="138" y="6"/>
                  </a:lnTo>
                  <a:lnTo>
                    <a:pt x="126" y="6"/>
                  </a:lnTo>
                  <a:lnTo>
                    <a:pt x="108" y="12"/>
                  </a:lnTo>
                  <a:lnTo>
                    <a:pt x="96" y="12"/>
                  </a:lnTo>
                  <a:lnTo>
                    <a:pt x="84" y="18"/>
                  </a:lnTo>
                  <a:lnTo>
                    <a:pt x="72" y="24"/>
                  </a:lnTo>
                  <a:lnTo>
                    <a:pt x="60" y="24"/>
                  </a:lnTo>
                  <a:lnTo>
                    <a:pt x="48" y="30"/>
                  </a:lnTo>
                  <a:lnTo>
                    <a:pt x="36" y="36"/>
                  </a:lnTo>
                  <a:lnTo>
                    <a:pt x="24" y="36"/>
                  </a:lnTo>
                  <a:lnTo>
                    <a:pt x="18" y="42"/>
                  </a:lnTo>
                  <a:lnTo>
                    <a:pt x="12" y="42"/>
                  </a:lnTo>
                  <a:lnTo>
                    <a:pt x="6" y="42"/>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4" name="Freeform 33"/>
            <p:cNvSpPr>
              <a:spLocks/>
            </p:cNvSpPr>
            <p:nvPr/>
          </p:nvSpPr>
          <p:spPr bwMode="auto">
            <a:xfrm>
              <a:off x="1200" y="3330"/>
              <a:ext cx="42" cy="102"/>
            </a:xfrm>
            <a:custGeom>
              <a:avLst/>
              <a:gdLst>
                <a:gd name="T0" fmla="*/ 18 w 42"/>
                <a:gd name="T1" fmla="*/ 0 h 102"/>
                <a:gd name="T2" fmla="*/ 18 w 42"/>
                <a:gd name="T3" fmla="*/ 0 h 102"/>
                <a:gd name="T4" fmla="*/ 6 w 42"/>
                <a:gd name="T5" fmla="*/ 18 h 102"/>
                <a:gd name="T6" fmla="*/ 0 w 42"/>
                <a:gd name="T7" fmla="*/ 30 h 102"/>
                <a:gd name="T8" fmla="*/ 0 w 42"/>
                <a:gd name="T9" fmla="*/ 48 h 102"/>
                <a:gd name="T10" fmla="*/ 0 w 42"/>
                <a:gd name="T11" fmla="*/ 60 h 102"/>
                <a:gd name="T12" fmla="*/ 6 w 42"/>
                <a:gd name="T13" fmla="*/ 72 h 102"/>
                <a:gd name="T14" fmla="*/ 12 w 42"/>
                <a:gd name="T15" fmla="*/ 84 h 102"/>
                <a:gd name="T16" fmla="*/ 24 w 42"/>
                <a:gd name="T17" fmla="*/ 96 h 102"/>
                <a:gd name="T18" fmla="*/ 36 w 42"/>
                <a:gd name="T19" fmla="*/ 102 h 102"/>
                <a:gd name="T20" fmla="*/ 42 w 42"/>
                <a:gd name="T21" fmla="*/ 96 h 102"/>
                <a:gd name="T22" fmla="*/ 30 w 42"/>
                <a:gd name="T23" fmla="*/ 90 h 102"/>
                <a:gd name="T24" fmla="*/ 18 w 42"/>
                <a:gd name="T25" fmla="*/ 84 h 102"/>
                <a:gd name="T26" fmla="*/ 12 w 42"/>
                <a:gd name="T27" fmla="*/ 72 h 102"/>
                <a:gd name="T28" fmla="*/ 6 w 42"/>
                <a:gd name="T29" fmla="*/ 60 h 102"/>
                <a:gd name="T30" fmla="*/ 6 w 42"/>
                <a:gd name="T31" fmla="*/ 48 h 102"/>
                <a:gd name="T32" fmla="*/ 6 w 42"/>
                <a:gd name="T33" fmla="*/ 30 h 102"/>
                <a:gd name="T34" fmla="*/ 12 w 42"/>
                <a:gd name="T35" fmla="*/ 18 h 102"/>
                <a:gd name="T36" fmla="*/ 18 w 42"/>
                <a:gd name="T37" fmla="*/ 6 h 102"/>
                <a:gd name="T38" fmla="*/ 18 w 42"/>
                <a:gd name="T39" fmla="*/ 6 h 102"/>
                <a:gd name="T40" fmla="*/ 18 w 42"/>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02"/>
                <a:gd name="T65" fmla="*/ 42 w 42"/>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02">
                  <a:moveTo>
                    <a:pt x="18" y="0"/>
                  </a:moveTo>
                  <a:lnTo>
                    <a:pt x="18" y="0"/>
                  </a:lnTo>
                  <a:lnTo>
                    <a:pt x="6" y="18"/>
                  </a:lnTo>
                  <a:lnTo>
                    <a:pt x="0" y="30"/>
                  </a:lnTo>
                  <a:lnTo>
                    <a:pt x="0" y="48"/>
                  </a:lnTo>
                  <a:lnTo>
                    <a:pt x="0" y="60"/>
                  </a:lnTo>
                  <a:lnTo>
                    <a:pt x="6" y="72"/>
                  </a:lnTo>
                  <a:lnTo>
                    <a:pt x="12" y="84"/>
                  </a:lnTo>
                  <a:lnTo>
                    <a:pt x="24" y="96"/>
                  </a:lnTo>
                  <a:lnTo>
                    <a:pt x="36" y="102"/>
                  </a:lnTo>
                  <a:lnTo>
                    <a:pt x="42" y="96"/>
                  </a:lnTo>
                  <a:lnTo>
                    <a:pt x="30" y="90"/>
                  </a:lnTo>
                  <a:lnTo>
                    <a:pt x="18" y="84"/>
                  </a:lnTo>
                  <a:lnTo>
                    <a:pt x="12" y="72"/>
                  </a:lnTo>
                  <a:lnTo>
                    <a:pt x="6" y="60"/>
                  </a:lnTo>
                  <a:lnTo>
                    <a:pt x="6" y="48"/>
                  </a:lnTo>
                  <a:lnTo>
                    <a:pt x="6" y="30"/>
                  </a:lnTo>
                  <a:lnTo>
                    <a:pt x="12" y="18"/>
                  </a:lnTo>
                  <a:lnTo>
                    <a:pt x="18" y="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5" name="Freeform 34"/>
            <p:cNvSpPr>
              <a:spLocks/>
            </p:cNvSpPr>
            <p:nvPr/>
          </p:nvSpPr>
          <p:spPr bwMode="auto">
            <a:xfrm>
              <a:off x="1218" y="3288"/>
              <a:ext cx="168" cy="48"/>
            </a:xfrm>
            <a:custGeom>
              <a:avLst/>
              <a:gdLst>
                <a:gd name="T0" fmla="*/ 156 w 168"/>
                <a:gd name="T1" fmla="*/ 6 h 48"/>
                <a:gd name="T2" fmla="*/ 162 w 168"/>
                <a:gd name="T3" fmla="*/ 6 h 48"/>
                <a:gd name="T4" fmla="*/ 156 w 168"/>
                <a:gd name="T5" fmla="*/ 0 h 48"/>
                <a:gd name="T6" fmla="*/ 144 w 168"/>
                <a:gd name="T7" fmla="*/ 0 h 48"/>
                <a:gd name="T8" fmla="*/ 132 w 168"/>
                <a:gd name="T9" fmla="*/ 0 h 48"/>
                <a:gd name="T10" fmla="*/ 126 w 168"/>
                <a:gd name="T11" fmla="*/ 0 h 48"/>
                <a:gd name="T12" fmla="*/ 114 w 168"/>
                <a:gd name="T13" fmla="*/ 0 h 48"/>
                <a:gd name="T14" fmla="*/ 102 w 168"/>
                <a:gd name="T15" fmla="*/ 0 h 48"/>
                <a:gd name="T16" fmla="*/ 90 w 168"/>
                <a:gd name="T17" fmla="*/ 6 h 48"/>
                <a:gd name="T18" fmla="*/ 72 w 168"/>
                <a:gd name="T19" fmla="*/ 6 h 48"/>
                <a:gd name="T20" fmla="*/ 60 w 168"/>
                <a:gd name="T21" fmla="*/ 6 h 48"/>
                <a:gd name="T22" fmla="*/ 48 w 168"/>
                <a:gd name="T23" fmla="*/ 12 h 48"/>
                <a:gd name="T24" fmla="*/ 36 w 168"/>
                <a:gd name="T25" fmla="*/ 18 h 48"/>
                <a:gd name="T26" fmla="*/ 30 w 168"/>
                <a:gd name="T27" fmla="*/ 18 h 48"/>
                <a:gd name="T28" fmla="*/ 18 w 168"/>
                <a:gd name="T29" fmla="*/ 24 h 48"/>
                <a:gd name="T30" fmla="*/ 12 w 168"/>
                <a:gd name="T31" fmla="*/ 30 h 48"/>
                <a:gd name="T32" fmla="*/ 0 w 168"/>
                <a:gd name="T33" fmla="*/ 36 h 48"/>
                <a:gd name="T34" fmla="*/ 0 w 168"/>
                <a:gd name="T35" fmla="*/ 42 h 48"/>
                <a:gd name="T36" fmla="*/ 0 w 168"/>
                <a:gd name="T37" fmla="*/ 48 h 48"/>
                <a:gd name="T38" fmla="*/ 6 w 168"/>
                <a:gd name="T39" fmla="*/ 42 h 48"/>
                <a:gd name="T40" fmla="*/ 12 w 168"/>
                <a:gd name="T41" fmla="*/ 36 h 48"/>
                <a:gd name="T42" fmla="*/ 18 w 168"/>
                <a:gd name="T43" fmla="*/ 30 h 48"/>
                <a:gd name="T44" fmla="*/ 30 w 168"/>
                <a:gd name="T45" fmla="*/ 24 h 48"/>
                <a:gd name="T46" fmla="*/ 42 w 168"/>
                <a:gd name="T47" fmla="*/ 24 h 48"/>
                <a:gd name="T48" fmla="*/ 54 w 168"/>
                <a:gd name="T49" fmla="*/ 18 h 48"/>
                <a:gd name="T50" fmla="*/ 66 w 168"/>
                <a:gd name="T51" fmla="*/ 12 h 48"/>
                <a:gd name="T52" fmla="*/ 78 w 168"/>
                <a:gd name="T53" fmla="*/ 12 h 48"/>
                <a:gd name="T54" fmla="*/ 90 w 168"/>
                <a:gd name="T55" fmla="*/ 12 h 48"/>
                <a:gd name="T56" fmla="*/ 102 w 168"/>
                <a:gd name="T57" fmla="*/ 6 h 48"/>
                <a:gd name="T58" fmla="*/ 114 w 168"/>
                <a:gd name="T59" fmla="*/ 6 h 48"/>
                <a:gd name="T60" fmla="*/ 126 w 168"/>
                <a:gd name="T61" fmla="*/ 6 h 48"/>
                <a:gd name="T62" fmla="*/ 132 w 168"/>
                <a:gd name="T63" fmla="*/ 6 h 48"/>
                <a:gd name="T64" fmla="*/ 144 w 168"/>
                <a:gd name="T65" fmla="*/ 6 h 48"/>
                <a:gd name="T66" fmla="*/ 150 w 168"/>
                <a:gd name="T67" fmla="*/ 6 h 48"/>
                <a:gd name="T68" fmla="*/ 162 w 168"/>
                <a:gd name="T69" fmla="*/ 12 h 48"/>
                <a:gd name="T70" fmla="*/ 162 w 168"/>
                <a:gd name="T71" fmla="*/ 6 h 48"/>
                <a:gd name="T72" fmla="*/ 162 w 168"/>
                <a:gd name="T73" fmla="*/ 12 h 48"/>
                <a:gd name="T74" fmla="*/ 168 w 168"/>
                <a:gd name="T75" fmla="*/ 12 h 48"/>
                <a:gd name="T76" fmla="*/ 162 w 168"/>
                <a:gd name="T77" fmla="*/ 6 h 48"/>
                <a:gd name="T78" fmla="*/ 156 w 168"/>
                <a:gd name="T79" fmla="*/ 6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48"/>
                <a:gd name="T122" fmla="*/ 168 w 168"/>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48">
                  <a:moveTo>
                    <a:pt x="156" y="6"/>
                  </a:moveTo>
                  <a:lnTo>
                    <a:pt x="162" y="6"/>
                  </a:lnTo>
                  <a:lnTo>
                    <a:pt x="156" y="0"/>
                  </a:lnTo>
                  <a:lnTo>
                    <a:pt x="144" y="0"/>
                  </a:lnTo>
                  <a:lnTo>
                    <a:pt x="132" y="0"/>
                  </a:lnTo>
                  <a:lnTo>
                    <a:pt x="126" y="0"/>
                  </a:lnTo>
                  <a:lnTo>
                    <a:pt x="114" y="0"/>
                  </a:lnTo>
                  <a:lnTo>
                    <a:pt x="102" y="0"/>
                  </a:lnTo>
                  <a:lnTo>
                    <a:pt x="90" y="6"/>
                  </a:lnTo>
                  <a:lnTo>
                    <a:pt x="72" y="6"/>
                  </a:lnTo>
                  <a:lnTo>
                    <a:pt x="60" y="6"/>
                  </a:lnTo>
                  <a:lnTo>
                    <a:pt x="48" y="12"/>
                  </a:lnTo>
                  <a:lnTo>
                    <a:pt x="36" y="18"/>
                  </a:lnTo>
                  <a:lnTo>
                    <a:pt x="30" y="18"/>
                  </a:lnTo>
                  <a:lnTo>
                    <a:pt x="18" y="24"/>
                  </a:lnTo>
                  <a:lnTo>
                    <a:pt x="12" y="30"/>
                  </a:lnTo>
                  <a:lnTo>
                    <a:pt x="0" y="36"/>
                  </a:lnTo>
                  <a:lnTo>
                    <a:pt x="0" y="42"/>
                  </a:lnTo>
                  <a:lnTo>
                    <a:pt x="0" y="48"/>
                  </a:lnTo>
                  <a:lnTo>
                    <a:pt x="6" y="42"/>
                  </a:lnTo>
                  <a:lnTo>
                    <a:pt x="12" y="36"/>
                  </a:lnTo>
                  <a:lnTo>
                    <a:pt x="18" y="30"/>
                  </a:lnTo>
                  <a:lnTo>
                    <a:pt x="30" y="24"/>
                  </a:lnTo>
                  <a:lnTo>
                    <a:pt x="42" y="24"/>
                  </a:lnTo>
                  <a:lnTo>
                    <a:pt x="54" y="18"/>
                  </a:lnTo>
                  <a:lnTo>
                    <a:pt x="66" y="12"/>
                  </a:lnTo>
                  <a:lnTo>
                    <a:pt x="78" y="12"/>
                  </a:lnTo>
                  <a:lnTo>
                    <a:pt x="90" y="12"/>
                  </a:lnTo>
                  <a:lnTo>
                    <a:pt x="102" y="6"/>
                  </a:lnTo>
                  <a:lnTo>
                    <a:pt x="114" y="6"/>
                  </a:lnTo>
                  <a:lnTo>
                    <a:pt x="126" y="6"/>
                  </a:lnTo>
                  <a:lnTo>
                    <a:pt x="132" y="6"/>
                  </a:lnTo>
                  <a:lnTo>
                    <a:pt x="144" y="6"/>
                  </a:lnTo>
                  <a:lnTo>
                    <a:pt x="150" y="6"/>
                  </a:lnTo>
                  <a:lnTo>
                    <a:pt x="162" y="12"/>
                  </a:lnTo>
                  <a:lnTo>
                    <a:pt x="162" y="6"/>
                  </a:lnTo>
                  <a:lnTo>
                    <a:pt x="162" y="12"/>
                  </a:lnTo>
                  <a:lnTo>
                    <a:pt x="168" y="12"/>
                  </a:lnTo>
                  <a:lnTo>
                    <a:pt x="162" y="6"/>
                  </a:lnTo>
                  <a:lnTo>
                    <a:pt x="15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6" name="Freeform 35"/>
            <p:cNvSpPr>
              <a:spLocks/>
            </p:cNvSpPr>
            <p:nvPr/>
          </p:nvSpPr>
          <p:spPr bwMode="auto">
            <a:xfrm>
              <a:off x="1350" y="3234"/>
              <a:ext cx="30" cy="60"/>
            </a:xfrm>
            <a:custGeom>
              <a:avLst/>
              <a:gdLst>
                <a:gd name="T0" fmla="*/ 0 w 30"/>
                <a:gd name="T1" fmla="*/ 6 h 60"/>
                <a:gd name="T2" fmla="*/ 0 w 30"/>
                <a:gd name="T3" fmla="*/ 6 h 60"/>
                <a:gd name="T4" fmla="*/ 0 w 30"/>
                <a:gd name="T5" fmla="*/ 12 h 60"/>
                <a:gd name="T6" fmla="*/ 6 w 30"/>
                <a:gd name="T7" fmla="*/ 18 h 60"/>
                <a:gd name="T8" fmla="*/ 6 w 30"/>
                <a:gd name="T9" fmla="*/ 24 h 60"/>
                <a:gd name="T10" fmla="*/ 12 w 30"/>
                <a:gd name="T11" fmla="*/ 30 h 60"/>
                <a:gd name="T12" fmla="*/ 12 w 30"/>
                <a:gd name="T13" fmla="*/ 36 h 60"/>
                <a:gd name="T14" fmla="*/ 18 w 30"/>
                <a:gd name="T15" fmla="*/ 42 h 60"/>
                <a:gd name="T16" fmla="*/ 24 w 30"/>
                <a:gd name="T17" fmla="*/ 54 h 60"/>
                <a:gd name="T18" fmla="*/ 24 w 30"/>
                <a:gd name="T19" fmla="*/ 60 h 60"/>
                <a:gd name="T20" fmla="*/ 30 w 30"/>
                <a:gd name="T21" fmla="*/ 60 h 60"/>
                <a:gd name="T22" fmla="*/ 30 w 30"/>
                <a:gd name="T23" fmla="*/ 48 h 60"/>
                <a:gd name="T24" fmla="*/ 24 w 30"/>
                <a:gd name="T25" fmla="*/ 42 h 60"/>
                <a:gd name="T26" fmla="*/ 18 w 30"/>
                <a:gd name="T27" fmla="*/ 36 h 60"/>
                <a:gd name="T28" fmla="*/ 18 w 30"/>
                <a:gd name="T29" fmla="*/ 24 h 60"/>
                <a:gd name="T30" fmla="*/ 12 w 30"/>
                <a:gd name="T31" fmla="*/ 18 h 60"/>
                <a:gd name="T32" fmla="*/ 12 w 30"/>
                <a:gd name="T33" fmla="*/ 12 h 60"/>
                <a:gd name="T34" fmla="*/ 6 w 30"/>
                <a:gd name="T35" fmla="*/ 6 h 60"/>
                <a:gd name="T36" fmla="*/ 0 w 30"/>
                <a:gd name="T37" fmla="*/ 0 h 60"/>
                <a:gd name="T38" fmla="*/ 0 w 30"/>
                <a:gd name="T39" fmla="*/ 0 h 60"/>
                <a:gd name="T40" fmla="*/ 0 w 30"/>
                <a:gd name="T41" fmla="*/ 6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0"/>
                <a:gd name="T65" fmla="*/ 30 w 3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0">
                  <a:moveTo>
                    <a:pt x="0" y="6"/>
                  </a:moveTo>
                  <a:lnTo>
                    <a:pt x="0" y="6"/>
                  </a:lnTo>
                  <a:lnTo>
                    <a:pt x="0" y="12"/>
                  </a:lnTo>
                  <a:lnTo>
                    <a:pt x="6" y="18"/>
                  </a:lnTo>
                  <a:lnTo>
                    <a:pt x="6" y="24"/>
                  </a:lnTo>
                  <a:lnTo>
                    <a:pt x="12" y="30"/>
                  </a:lnTo>
                  <a:lnTo>
                    <a:pt x="12" y="36"/>
                  </a:lnTo>
                  <a:lnTo>
                    <a:pt x="18" y="42"/>
                  </a:lnTo>
                  <a:lnTo>
                    <a:pt x="24" y="54"/>
                  </a:lnTo>
                  <a:lnTo>
                    <a:pt x="24" y="60"/>
                  </a:lnTo>
                  <a:lnTo>
                    <a:pt x="30" y="60"/>
                  </a:lnTo>
                  <a:lnTo>
                    <a:pt x="30" y="48"/>
                  </a:lnTo>
                  <a:lnTo>
                    <a:pt x="24" y="42"/>
                  </a:lnTo>
                  <a:lnTo>
                    <a:pt x="18" y="36"/>
                  </a:lnTo>
                  <a:lnTo>
                    <a:pt x="18" y="24"/>
                  </a:lnTo>
                  <a:lnTo>
                    <a:pt x="12" y="18"/>
                  </a:lnTo>
                  <a:lnTo>
                    <a:pt x="12" y="12"/>
                  </a:lnTo>
                  <a:lnTo>
                    <a:pt x="6" y="6"/>
                  </a:lnTo>
                  <a:lnTo>
                    <a:pt x="0"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7" name="Freeform 36"/>
            <p:cNvSpPr>
              <a:spLocks/>
            </p:cNvSpPr>
            <p:nvPr/>
          </p:nvSpPr>
          <p:spPr bwMode="auto">
            <a:xfrm>
              <a:off x="1200" y="3012"/>
              <a:ext cx="150" cy="228"/>
            </a:xfrm>
            <a:custGeom>
              <a:avLst/>
              <a:gdLst>
                <a:gd name="T0" fmla="*/ 30 w 150"/>
                <a:gd name="T1" fmla="*/ 0 h 228"/>
                <a:gd name="T2" fmla="*/ 30 w 150"/>
                <a:gd name="T3" fmla="*/ 0 h 228"/>
                <a:gd name="T4" fmla="*/ 18 w 150"/>
                <a:gd name="T5" fmla="*/ 6 h 228"/>
                <a:gd name="T6" fmla="*/ 6 w 150"/>
                <a:gd name="T7" fmla="*/ 18 h 228"/>
                <a:gd name="T8" fmla="*/ 0 w 150"/>
                <a:gd name="T9" fmla="*/ 30 h 228"/>
                <a:gd name="T10" fmla="*/ 0 w 150"/>
                <a:gd name="T11" fmla="*/ 42 h 228"/>
                <a:gd name="T12" fmla="*/ 6 w 150"/>
                <a:gd name="T13" fmla="*/ 54 h 228"/>
                <a:gd name="T14" fmla="*/ 12 w 150"/>
                <a:gd name="T15" fmla="*/ 72 h 228"/>
                <a:gd name="T16" fmla="*/ 24 w 150"/>
                <a:gd name="T17" fmla="*/ 90 h 228"/>
                <a:gd name="T18" fmla="*/ 36 w 150"/>
                <a:gd name="T19" fmla="*/ 102 h 228"/>
                <a:gd name="T20" fmla="*/ 48 w 150"/>
                <a:gd name="T21" fmla="*/ 120 h 228"/>
                <a:gd name="T22" fmla="*/ 60 w 150"/>
                <a:gd name="T23" fmla="*/ 138 h 228"/>
                <a:gd name="T24" fmla="*/ 78 w 150"/>
                <a:gd name="T25" fmla="*/ 156 h 228"/>
                <a:gd name="T26" fmla="*/ 90 w 150"/>
                <a:gd name="T27" fmla="*/ 174 h 228"/>
                <a:gd name="T28" fmla="*/ 108 w 150"/>
                <a:gd name="T29" fmla="*/ 186 h 228"/>
                <a:gd name="T30" fmla="*/ 120 w 150"/>
                <a:gd name="T31" fmla="*/ 204 h 228"/>
                <a:gd name="T32" fmla="*/ 138 w 150"/>
                <a:gd name="T33" fmla="*/ 216 h 228"/>
                <a:gd name="T34" fmla="*/ 150 w 150"/>
                <a:gd name="T35" fmla="*/ 228 h 228"/>
                <a:gd name="T36" fmla="*/ 150 w 150"/>
                <a:gd name="T37" fmla="*/ 222 h 228"/>
                <a:gd name="T38" fmla="*/ 138 w 150"/>
                <a:gd name="T39" fmla="*/ 210 h 228"/>
                <a:gd name="T40" fmla="*/ 126 w 150"/>
                <a:gd name="T41" fmla="*/ 198 h 228"/>
                <a:gd name="T42" fmla="*/ 114 w 150"/>
                <a:gd name="T43" fmla="*/ 186 h 228"/>
                <a:gd name="T44" fmla="*/ 96 w 150"/>
                <a:gd name="T45" fmla="*/ 168 h 228"/>
                <a:gd name="T46" fmla="*/ 84 w 150"/>
                <a:gd name="T47" fmla="*/ 150 h 228"/>
                <a:gd name="T48" fmla="*/ 66 w 150"/>
                <a:gd name="T49" fmla="*/ 138 h 228"/>
                <a:gd name="T50" fmla="*/ 54 w 150"/>
                <a:gd name="T51" fmla="*/ 120 h 228"/>
                <a:gd name="T52" fmla="*/ 42 w 150"/>
                <a:gd name="T53" fmla="*/ 102 h 228"/>
                <a:gd name="T54" fmla="*/ 30 w 150"/>
                <a:gd name="T55" fmla="*/ 84 h 228"/>
                <a:gd name="T56" fmla="*/ 18 w 150"/>
                <a:gd name="T57" fmla="*/ 66 h 228"/>
                <a:gd name="T58" fmla="*/ 12 w 150"/>
                <a:gd name="T59" fmla="*/ 54 h 228"/>
                <a:gd name="T60" fmla="*/ 6 w 150"/>
                <a:gd name="T61" fmla="*/ 42 h 228"/>
                <a:gd name="T62" fmla="*/ 6 w 150"/>
                <a:gd name="T63" fmla="*/ 30 h 228"/>
                <a:gd name="T64" fmla="*/ 12 w 150"/>
                <a:gd name="T65" fmla="*/ 18 h 228"/>
                <a:gd name="T66" fmla="*/ 18 w 150"/>
                <a:gd name="T67" fmla="*/ 12 h 228"/>
                <a:gd name="T68" fmla="*/ 30 w 150"/>
                <a:gd name="T69" fmla="*/ 6 h 228"/>
                <a:gd name="T70" fmla="*/ 30 w 150"/>
                <a:gd name="T71" fmla="*/ 6 h 228"/>
                <a:gd name="T72" fmla="*/ 30 w 150"/>
                <a:gd name="T73" fmla="*/ 0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228"/>
                <a:gd name="T113" fmla="*/ 150 w 150"/>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228">
                  <a:moveTo>
                    <a:pt x="30" y="0"/>
                  </a:moveTo>
                  <a:lnTo>
                    <a:pt x="30" y="0"/>
                  </a:lnTo>
                  <a:lnTo>
                    <a:pt x="18" y="6"/>
                  </a:lnTo>
                  <a:lnTo>
                    <a:pt x="6" y="18"/>
                  </a:lnTo>
                  <a:lnTo>
                    <a:pt x="0" y="30"/>
                  </a:lnTo>
                  <a:lnTo>
                    <a:pt x="0" y="42"/>
                  </a:lnTo>
                  <a:lnTo>
                    <a:pt x="6" y="54"/>
                  </a:lnTo>
                  <a:lnTo>
                    <a:pt x="12" y="72"/>
                  </a:lnTo>
                  <a:lnTo>
                    <a:pt x="24" y="90"/>
                  </a:lnTo>
                  <a:lnTo>
                    <a:pt x="36" y="102"/>
                  </a:lnTo>
                  <a:lnTo>
                    <a:pt x="48" y="120"/>
                  </a:lnTo>
                  <a:lnTo>
                    <a:pt x="60" y="138"/>
                  </a:lnTo>
                  <a:lnTo>
                    <a:pt x="78" y="156"/>
                  </a:lnTo>
                  <a:lnTo>
                    <a:pt x="90" y="174"/>
                  </a:lnTo>
                  <a:lnTo>
                    <a:pt x="108" y="186"/>
                  </a:lnTo>
                  <a:lnTo>
                    <a:pt x="120" y="204"/>
                  </a:lnTo>
                  <a:lnTo>
                    <a:pt x="138" y="216"/>
                  </a:lnTo>
                  <a:lnTo>
                    <a:pt x="150" y="228"/>
                  </a:lnTo>
                  <a:lnTo>
                    <a:pt x="150" y="222"/>
                  </a:lnTo>
                  <a:lnTo>
                    <a:pt x="138" y="210"/>
                  </a:lnTo>
                  <a:lnTo>
                    <a:pt x="126" y="198"/>
                  </a:lnTo>
                  <a:lnTo>
                    <a:pt x="114" y="186"/>
                  </a:lnTo>
                  <a:lnTo>
                    <a:pt x="96" y="168"/>
                  </a:lnTo>
                  <a:lnTo>
                    <a:pt x="84" y="150"/>
                  </a:lnTo>
                  <a:lnTo>
                    <a:pt x="66" y="138"/>
                  </a:lnTo>
                  <a:lnTo>
                    <a:pt x="54" y="120"/>
                  </a:lnTo>
                  <a:lnTo>
                    <a:pt x="42" y="102"/>
                  </a:lnTo>
                  <a:lnTo>
                    <a:pt x="30" y="84"/>
                  </a:lnTo>
                  <a:lnTo>
                    <a:pt x="18" y="66"/>
                  </a:lnTo>
                  <a:lnTo>
                    <a:pt x="12" y="54"/>
                  </a:lnTo>
                  <a:lnTo>
                    <a:pt x="6" y="42"/>
                  </a:lnTo>
                  <a:lnTo>
                    <a:pt x="6" y="30"/>
                  </a:lnTo>
                  <a:lnTo>
                    <a:pt x="12" y="18"/>
                  </a:lnTo>
                  <a:lnTo>
                    <a:pt x="18" y="12"/>
                  </a:lnTo>
                  <a:lnTo>
                    <a:pt x="30" y="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8" name="Freeform 37"/>
            <p:cNvSpPr>
              <a:spLocks/>
            </p:cNvSpPr>
            <p:nvPr/>
          </p:nvSpPr>
          <p:spPr bwMode="auto">
            <a:xfrm>
              <a:off x="1230" y="3012"/>
              <a:ext cx="162" cy="174"/>
            </a:xfrm>
            <a:custGeom>
              <a:avLst/>
              <a:gdLst>
                <a:gd name="T0" fmla="*/ 156 w 162"/>
                <a:gd name="T1" fmla="*/ 174 h 174"/>
                <a:gd name="T2" fmla="*/ 162 w 162"/>
                <a:gd name="T3" fmla="*/ 168 h 174"/>
                <a:gd name="T4" fmla="*/ 150 w 162"/>
                <a:gd name="T5" fmla="*/ 156 h 174"/>
                <a:gd name="T6" fmla="*/ 144 w 162"/>
                <a:gd name="T7" fmla="*/ 138 h 174"/>
                <a:gd name="T8" fmla="*/ 132 w 162"/>
                <a:gd name="T9" fmla="*/ 126 h 174"/>
                <a:gd name="T10" fmla="*/ 126 w 162"/>
                <a:gd name="T11" fmla="*/ 108 h 174"/>
                <a:gd name="T12" fmla="*/ 114 w 162"/>
                <a:gd name="T13" fmla="*/ 96 h 174"/>
                <a:gd name="T14" fmla="*/ 102 w 162"/>
                <a:gd name="T15" fmla="*/ 78 h 174"/>
                <a:gd name="T16" fmla="*/ 96 w 162"/>
                <a:gd name="T17" fmla="*/ 66 h 174"/>
                <a:gd name="T18" fmla="*/ 84 w 162"/>
                <a:gd name="T19" fmla="*/ 54 h 174"/>
                <a:gd name="T20" fmla="*/ 72 w 162"/>
                <a:gd name="T21" fmla="*/ 42 h 174"/>
                <a:gd name="T22" fmla="*/ 60 w 162"/>
                <a:gd name="T23" fmla="*/ 30 h 174"/>
                <a:gd name="T24" fmla="*/ 54 w 162"/>
                <a:gd name="T25" fmla="*/ 18 h 174"/>
                <a:gd name="T26" fmla="*/ 42 w 162"/>
                <a:gd name="T27" fmla="*/ 12 h 174"/>
                <a:gd name="T28" fmla="*/ 30 w 162"/>
                <a:gd name="T29" fmla="*/ 6 h 174"/>
                <a:gd name="T30" fmla="*/ 18 w 162"/>
                <a:gd name="T31" fmla="*/ 0 h 174"/>
                <a:gd name="T32" fmla="*/ 12 w 162"/>
                <a:gd name="T33" fmla="*/ 0 h 174"/>
                <a:gd name="T34" fmla="*/ 0 w 162"/>
                <a:gd name="T35" fmla="*/ 0 h 174"/>
                <a:gd name="T36" fmla="*/ 0 w 162"/>
                <a:gd name="T37" fmla="*/ 6 h 174"/>
                <a:gd name="T38" fmla="*/ 12 w 162"/>
                <a:gd name="T39" fmla="*/ 6 h 174"/>
                <a:gd name="T40" fmla="*/ 18 w 162"/>
                <a:gd name="T41" fmla="*/ 6 h 174"/>
                <a:gd name="T42" fmla="*/ 30 w 162"/>
                <a:gd name="T43" fmla="*/ 12 h 174"/>
                <a:gd name="T44" fmla="*/ 36 w 162"/>
                <a:gd name="T45" fmla="*/ 18 h 174"/>
                <a:gd name="T46" fmla="*/ 48 w 162"/>
                <a:gd name="T47" fmla="*/ 24 h 174"/>
                <a:gd name="T48" fmla="*/ 60 w 162"/>
                <a:gd name="T49" fmla="*/ 30 h 174"/>
                <a:gd name="T50" fmla="*/ 66 w 162"/>
                <a:gd name="T51" fmla="*/ 42 h 174"/>
                <a:gd name="T52" fmla="*/ 78 w 162"/>
                <a:gd name="T53" fmla="*/ 54 h 174"/>
                <a:gd name="T54" fmla="*/ 90 w 162"/>
                <a:gd name="T55" fmla="*/ 66 h 174"/>
                <a:gd name="T56" fmla="*/ 102 w 162"/>
                <a:gd name="T57" fmla="*/ 84 h 174"/>
                <a:gd name="T58" fmla="*/ 108 w 162"/>
                <a:gd name="T59" fmla="*/ 96 h 174"/>
                <a:gd name="T60" fmla="*/ 120 w 162"/>
                <a:gd name="T61" fmla="*/ 114 h 174"/>
                <a:gd name="T62" fmla="*/ 126 w 162"/>
                <a:gd name="T63" fmla="*/ 126 h 174"/>
                <a:gd name="T64" fmla="*/ 138 w 162"/>
                <a:gd name="T65" fmla="*/ 144 h 174"/>
                <a:gd name="T66" fmla="*/ 144 w 162"/>
                <a:gd name="T67" fmla="*/ 156 h 174"/>
                <a:gd name="T68" fmla="*/ 156 w 162"/>
                <a:gd name="T69" fmla="*/ 174 h 174"/>
                <a:gd name="T70" fmla="*/ 162 w 162"/>
                <a:gd name="T71" fmla="*/ 168 h 174"/>
                <a:gd name="T72" fmla="*/ 156 w 162"/>
                <a:gd name="T73" fmla="*/ 174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174"/>
                <a:gd name="T113" fmla="*/ 162 w 162"/>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174">
                  <a:moveTo>
                    <a:pt x="156" y="174"/>
                  </a:moveTo>
                  <a:lnTo>
                    <a:pt x="162" y="168"/>
                  </a:lnTo>
                  <a:lnTo>
                    <a:pt x="150" y="156"/>
                  </a:lnTo>
                  <a:lnTo>
                    <a:pt x="144" y="138"/>
                  </a:lnTo>
                  <a:lnTo>
                    <a:pt x="132" y="126"/>
                  </a:lnTo>
                  <a:lnTo>
                    <a:pt x="126" y="108"/>
                  </a:lnTo>
                  <a:lnTo>
                    <a:pt x="114" y="96"/>
                  </a:lnTo>
                  <a:lnTo>
                    <a:pt x="102" y="78"/>
                  </a:lnTo>
                  <a:lnTo>
                    <a:pt x="96" y="66"/>
                  </a:lnTo>
                  <a:lnTo>
                    <a:pt x="84" y="54"/>
                  </a:lnTo>
                  <a:lnTo>
                    <a:pt x="72" y="42"/>
                  </a:lnTo>
                  <a:lnTo>
                    <a:pt x="60" y="30"/>
                  </a:lnTo>
                  <a:lnTo>
                    <a:pt x="54" y="18"/>
                  </a:lnTo>
                  <a:lnTo>
                    <a:pt x="42" y="12"/>
                  </a:lnTo>
                  <a:lnTo>
                    <a:pt x="30" y="6"/>
                  </a:lnTo>
                  <a:lnTo>
                    <a:pt x="18" y="0"/>
                  </a:lnTo>
                  <a:lnTo>
                    <a:pt x="12" y="0"/>
                  </a:lnTo>
                  <a:lnTo>
                    <a:pt x="0" y="0"/>
                  </a:lnTo>
                  <a:lnTo>
                    <a:pt x="0" y="6"/>
                  </a:lnTo>
                  <a:lnTo>
                    <a:pt x="12" y="6"/>
                  </a:lnTo>
                  <a:lnTo>
                    <a:pt x="18" y="6"/>
                  </a:lnTo>
                  <a:lnTo>
                    <a:pt x="30" y="12"/>
                  </a:lnTo>
                  <a:lnTo>
                    <a:pt x="36" y="18"/>
                  </a:lnTo>
                  <a:lnTo>
                    <a:pt x="48" y="24"/>
                  </a:lnTo>
                  <a:lnTo>
                    <a:pt x="60" y="30"/>
                  </a:lnTo>
                  <a:lnTo>
                    <a:pt x="66" y="42"/>
                  </a:lnTo>
                  <a:lnTo>
                    <a:pt x="78" y="54"/>
                  </a:lnTo>
                  <a:lnTo>
                    <a:pt x="90" y="66"/>
                  </a:lnTo>
                  <a:lnTo>
                    <a:pt x="102" y="84"/>
                  </a:lnTo>
                  <a:lnTo>
                    <a:pt x="108" y="96"/>
                  </a:lnTo>
                  <a:lnTo>
                    <a:pt x="120" y="114"/>
                  </a:lnTo>
                  <a:lnTo>
                    <a:pt x="126" y="126"/>
                  </a:lnTo>
                  <a:lnTo>
                    <a:pt x="138" y="144"/>
                  </a:lnTo>
                  <a:lnTo>
                    <a:pt x="144" y="156"/>
                  </a:lnTo>
                  <a:lnTo>
                    <a:pt x="156" y="174"/>
                  </a:lnTo>
                  <a:lnTo>
                    <a:pt x="162" y="168"/>
                  </a:lnTo>
                  <a:lnTo>
                    <a:pt x="15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9" name="Freeform 38"/>
            <p:cNvSpPr>
              <a:spLocks/>
            </p:cNvSpPr>
            <p:nvPr/>
          </p:nvSpPr>
          <p:spPr bwMode="auto">
            <a:xfrm>
              <a:off x="1296" y="2940"/>
              <a:ext cx="96" cy="246"/>
            </a:xfrm>
            <a:custGeom>
              <a:avLst/>
              <a:gdLst>
                <a:gd name="T0" fmla="*/ 42 w 96"/>
                <a:gd name="T1" fmla="*/ 0 h 246"/>
                <a:gd name="T2" fmla="*/ 42 w 96"/>
                <a:gd name="T3" fmla="*/ 0 h 246"/>
                <a:gd name="T4" fmla="*/ 24 w 96"/>
                <a:gd name="T5" fmla="*/ 0 h 246"/>
                <a:gd name="T6" fmla="*/ 12 w 96"/>
                <a:gd name="T7" fmla="*/ 6 h 246"/>
                <a:gd name="T8" fmla="*/ 6 w 96"/>
                <a:gd name="T9" fmla="*/ 18 h 246"/>
                <a:gd name="T10" fmla="*/ 0 w 96"/>
                <a:gd name="T11" fmla="*/ 30 h 246"/>
                <a:gd name="T12" fmla="*/ 0 w 96"/>
                <a:gd name="T13" fmla="*/ 48 h 246"/>
                <a:gd name="T14" fmla="*/ 6 w 96"/>
                <a:gd name="T15" fmla="*/ 60 h 246"/>
                <a:gd name="T16" fmla="*/ 6 w 96"/>
                <a:gd name="T17" fmla="*/ 78 h 246"/>
                <a:gd name="T18" fmla="*/ 12 w 96"/>
                <a:gd name="T19" fmla="*/ 96 h 246"/>
                <a:gd name="T20" fmla="*/ 24 w 96"/>
                <a:gd name="T21" fmla="*/ 114 h 246"/>
                <a:gd name="T22" fmla="*/ 30 w 96"/>
                <a:gd name="T23" fmla="*/ 138 h 246"/>
                <a:gd name="T24" fmla="*/ 42 w 96"/>
                <a:gd name="T25" fmla="*/ 156 h 246"/>
                <a:gd name="T26" fmla="*/ 54 w 96"/>
                <a:gd name="T27" fmla="*/ 174 h 246"/>
                <a:gd name="T28" fmla="*/ 60 w 96"/>
                <a:gd name="T29" fmla="*/ 192 h 246"/>
                <a:gd name="T30" fmla="*/ 72 w 96"/>
                <a:gd name="T31" fmla="*/ 210 h 246"/>
                <a:gd name="T32" fmla="*/ 78 w 96"/>
                <a:gd name="T33" fmla="*/ 228 h 246"/>
                <a:gd name="T34" fmla="*/ 90 w 96"/>
                <a:gd name="T35" fmla="*/ 246 h 246"/>
                <a:gd name="T36" fmla="*/ 96 w 96"/>
                <a:gd name="T37" fmla="*/ 240 h 246"/>
                <a:gd name="T38" fmla="*/ 84 w 96"/>
                <a:gd name="T39" fmla="*/ 228 h 246"/>
                <a:gd name="T40" fmla="*/ 78 w 96"/>
                <a:gd name="T41" fmla="*/ 210 h 246"/>
                <a:gd name="T42" fmla="*/ 66 w 96"/>
                <a:gd name="T43" fmla="*/ 192 h 246"/>
                <a:gd name="T44" fmla="*/ 60 w 96"/>
                <a:gd name="T45" fmla="*/ 174 h 246"/>
                <a:gd name="T46" fmla="*/ 48 w 96"/>
                <a:gd name="T47" fmla="*/ 156 h 246"/>
                <a:gd name="T48" fmla="*/ 36 w 96"/>
                <a:gd name="T49" fmla="*/ 132 h 246"/>
                <a:gd name="T50" fmla="*/ 30 w 96"/>
                <a:gd name="T51" fmla="*/ 114 h 246"/>
                <a:gd name="T52" fmla="*/ 18 w 96"/>
                <a:gd name="T53" fmla="*/ 96 h 246"/>
                <a:gd name="T54" fmla="*/ 12 w 96"/>
                <a:gd name="T55" fmla="*/ 78 h 246"/>
                <a:gd name="T56" fmla="*/ 12 w 96"/>
                <a:gd name="T57" fmla="*/ 60 h 246"/>
                <a:gd name="T58" fmla="*/ 6 w 96"/>
                <a:gd name="T59" fmla="*/ 48 h 246"/>
                <a:gd name="T60" fmla="*/ 6 w 96"/>
                <a:gd name="T61" fmla="*/ 30 h 246"/>
                <a:gd name="T62" fmla="*/ 12 w 96"/>
                <a:gd name="T63" fmla="*/ 24 h 246"/>
                <a:gd name="T64" fmla="*/ 18 w 96"/>
                <a:gd name="T65" fmla="*/ 12 h 246"/>
                <a:gd name="T66" fmla="*/ 30 w 96"/>
                <a:gd name="T67" fmla="*/ 6 h 246"/>
                <a:gd name="T68" fmla="*/ 42 w 96"/>
                <a:gd name="T69" fmla="*/ 6 h 246"/>
                <a:gd name="T70" fmla="*/ 42 w 96"/>
                <a:gd name="T71" fmla="*/ 6 h 246"/>
                <a:gd name="T72" fmla="*/ 42 w 96"/>
                <a:gd name="T73" fmla="*/ 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246"/>
                <a:gd name="T113" fmla="*/ 96 w 96"/>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246">
                  <a:moveTo>
                    <a:pt x="42" y="0"/>
                  </a:moveTo>
                  <a:lnTo>
                    <a:pt x="42" y="0"/>
                  </a:lnTo>
                  <a:lnTo>
                    <a:pt x="24" y="0"/>
                  </a:lnTo>
                  <a:lnTo>
                    <a:pt x="12" y="6"/>
                  </a:lnTo>
                  <a:lnTo>
                    <a:pt x="6" y="18"/>
                  </a:lnTo>
                  <a:lnTo>
                    <a:pt x="0" y="30"/>
                  </a:lnTo>
                  <a:lnTo>
                    <a:pt x="0" y="48"/>
                  </a:lnTo>
                  <a:lnTo>
                    <a:pt x="6" y="60"/>
                  </a:lnTo>
                  <a:lnTo>
                    <a:pt x="6" y="78"/>
                  </a:lnTo>
                  <a:lnTo>
                    <a:pt x="12" y="96"/>
                  </a:lnTo>
                  <a:lnTo>
                    <a:pt x="24" y="114"/>
                  </a:lnTo>
                  <a:lnTo>
                    <a:pt x="30" y="138"/>
                  </a:lnTo>
                  <a:lnTo>
                    <a:pt x="42" y="156"/>
                  </a:lnTo>
                  <a:lnTo>
                    <a:pt x="54" y="174"/>
                  </a:lnTo>
                  <a:lnTo>
                    <a:pt x="60" y="192"/>
                  </a:lnTo>
                  <a:lnTo>
                    <a:pt x="72" y="210"/>
                  </a:lnTo>
                  <a:lnTo>
                    <a:pt x="78" y="228"/>
                  </a:lnTo>
                  <a:lnTo>
                    <a:pt x="90" y="246"/>
                  </a:lnTo>
                  <a:lnTo>
                    <a:pt x="96" y="240"/>
                  </a:lnTo>
                  <a:lnTo>
                    <a:pt x="84" y="228"/>
                  </a:lnTo>
                  <a:lnTo>
                    <a:pt x="78" y="210"/>
                  </a:lnTo>
                  <a:lnTo>
                    <a:pt x="66" y="192"/>
                  </a:lnTo>
                  <a:lnTo>
                    <a:pt x="60" y="174"/>
                  </a:lnTo>
                  <a:lnTo>
                    <a:pt x="48" y="156"/>
                  </a:lnTo>
                  <a:lnTo>
                    <a:pt x="36" y="132"/>
                  </a:lnTo>
                  <a:lnTo>
                    <a:pt x="30" y="114"/>
                  </a:lnTo>
                  <a:lnTo>
                    <a:pt x="18" y="96"/>
                  </a:lnTo>
                  <a:lnTo>
                    <a:pt x="12" y="78"/>
                  </a:lnTo>
                  <a:lnTo>
                    <a:pt x="12" y="60"/>
                  </a:lnTo>
                  <a:lnTo>
                    <a:pt x="6" y="48"/>
                  </a:lnTo>
                  <a:lnTo>
                    <a:pt x="6" y="30"/>
                  </a:lnTo>
                  <a:lnTo>
                    <a:pt x="12" y="24"/>
                  </a:lnTo>
                  <a:lnTo>
                    <a:pt x="18" y="12"/>
                  </a:lnTo>
                  <a:lnTo>
                    <a:pt x="30" y="6"/>
                  </a:lnTo>
                  <a:lnTo>
                    <a:pt x="42" y="6"/>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0" name="Freeform 39"/>
            <p:cNvSpPr>
              <a:spLocks/>
            </p:cNvSpPr>
            <p:nvPr/>
          </p:nvSpPr>
          <p:spPr bwMode="auto">
            <a:xfrm>
              <a:off x="1338" y="2940"/>
              <a:ext cx="114" cy="204"/>
            </a:xfrm>
            <a:custGeom>
              <a:avLst/>
              <a:gdLst>
                <a:gd name="T0" fmla="*/ 108 w 114"/>
                <a:gd name="T1" fmla="*/ 204 h 204"/>
                <a:gd name="T2" fmla="*/ 114 w 114"/>
                <a:gd name="T3" fmla="*/ 204 h 204"/>
                <a:gd name="T4" fmla="*/ 108 w 114"/>
                <a:gd name="T5" fmla="*/ 186 h 204"/>
                <a:gd name="T6" fmla="*/ 108 w 114"/>
                <a:gd name="T7" fmla="*/ 168 h 204"/>
                <a:gd name="T8" fmla="*/ 102 w 114"/>
                <a:gd name="T9" fmla="*/ 156 h 204"/>
                <a:gd name="T10" fmla="*/ 96 w 114"/>
                <a:gd name="T11" fmla="*/ 138 h 204"/>
                <a:gd name="T12" fmla="*/ 90 w 114"/>
                <a:gd name="T13" fmla="*/ 120 h 204"/>
                <a:gd name="T14" fmla="*/ 84 w 114"/>
                <a:gd name="T15" fmla="*/ 102 h 204"/>
                <a:gd name="T16" fmla="*/ 72 w 114"/>
                <a:gd name="T17" fmla="*/ 84 h 204"/>
                <a:gd name="T18" fmla="*/ 66 w 114"/>
                <a:gd name="T19" fmla="*/ 72 h 204"/>
                <a:gd name="T20" fmla="*/ 60 w 114"/>
                <a:gd name="T21" fmla="*/ 54 h 204"/>
                <a:gd name="T22" fmla="*/ 54 w 114"/>
                <a:gd name="T23" fmla="*/ 42 h 204"/>
                <a:gd name="T24" fmla="*/ 42 w 114"/>
                <a:gd name="T25" fmla="*/ 30 h 204"/>
                <a:gd name="T26" fmla="*/ 36 w 114"/>
                <a:gd name="T27" fmla="*/ 18 h 204"/>
                <a:gd name="T28" fmla="*/ 30 w 114"/>
                <a:gd name="T29" fmla="*/ 12 h 204"/>
                <a:gd name="T30" fmla="*/ 18 w 114"/>
                <a:gd name="T31" fmla="*/ 6 h 204"/>
                <a:gd name="T32" fmla="*/ 6 w 114"/>
                <a:gd name="T33" fmla="*/ 0 h 204"/>
                <a:gd name="T34" fmla="*/ 0 w 114"/>
                <a:gd name="T35" fmla="*/ 0 h 204"/>
                <a:gd name="T36" fmla="*/ 0 w 114"/>
                <a:gd name="T37" fmla="*/ 6 h 204"/>
                <a:gd name="T38" fmla="*/ 6 w 114"/>
                <a:gd name="T39" fmla="*/ 6 h 204"/>
                <a:gd name="T40" fmla="*/ 18 w 114"/>
                <a:gd name="T41" fmla="*/ 12 h 204"/>
                <a:gd name="T42" fmla="*/ 24 w 114"/>
                <a:gd name="T43" fmla="*/ 18 h 204"/>
                <a:gd name="T44" fmla="*/ 30 w 114"/>
                <a:gd name="T45" fmla="*/ 24 h 204"/>
                <a:gd name="T46" fmla="*/ 42 w 114"/>
                <a:gd name="T47" fmla="*/ 36 h 204"/>
                <a:gd name="T48" fmla="*/ 48 w 114"/>
                <a:gd name="T49" fmla="*/ 42 h 204"/>
                <a:gd name="T50" fmla="*/ 54 w 114"/>
                <a:gd name="T51" fmla="*/ 60 h 204"/>
                <a:gd name="T52" fmla="*/ 60 w 114"/>
                <a:gd name="T53" fmla="*/ 72 h 204"/>
                <a:gd name="T54" fmla="*/ 66 w 114"/>
                <a:gd name="T55" fmla="*/ 90 h 204"/>
                <a:gd name="T56" fmla="*/ 78 w 114"/>
                <a:gd name="T57" fmla="*/ 102 h 204"/>
                <a:gd name="T58" fmla="*/ 84 w 114"/>
                <a:gd name="T59" fmla="*/ 120 h 204"/>
                <a:gd name="T60" fmla="*/ 90 w 114"/>
                <a:gd name="T61" fmla="*/ 138 h 204"/>
                <a:gd name="T62" fmla="*/ 96 w 114"/>
                <a:gd name="T63" fmla="*/ 156 h 204"/>
                <a:gd name="T64" fmla="*/ 102 w 114"/>
                <a:gd name="T65" fmla="*/ 174 h 204"/>
                <a:gd name="T66" fmla="*/ 102 w 114"/>
                <a:gd name="T67" fmla="*/ 186 h 204"/>
                <a:gd name="T68" fmla="*/ 108 w 114"/>
                <a:gd name="T69" fmla="*/ 204 h 204"/>
                <a:gd name="T70" fmla="*/ 114 w 114"/>
                <a:gd name="T71" fmla="*/ 204 h 204"/>
                <a:gd name="T72" fmla="*/ 108 w 114"/>
                <a:gd name="T73" fmla="*/ 20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204"/>
                <a:gd name="T113" fmla="*/ 114 w 11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204">
                  <a:moveTo>
                    <a:pt x="108" y="204"/>
                  </a:moveTo>
                  <a:lnTo>
                    <a:pt x="114" y="204"/>
                  </a:lnTo>
                  <a:lnTo>
                    <a:pt x="108" y="186"/>
                  </a:lnTo>
                  <a:lnTo>
                    <a:pt x="108" y="168"/>
                  </a:lnTo>
                  <a:lnTo>
                    <a:pt x="102" y="156"/>
                  </a:lnTo>
                  <a:lnTo>
                    <a:pt x="96" y="138"/>
                  </a:lnTo>
                  <a:lnTo>
                    <a:pt x="90" y="120"/>
                  </a:lnTo>
                  <a:lnTo>
                    <a:pt x="84" y="102"/>
                  </a:lnTo>
                  <a:lnTo>
                    <a:pt x="72" y="84"/>
                  </a:lnTo>
                  <a:lnTo>
                    <a:pt x="66" y="72"/>
                  </a:lnTo>
                  <a:lnTo>
                    <a:pt x="60" y="54"/>
                  </a:lnTo>
                  <a:lnTo>
                    <a:pt x="54" y="42"/>
                  </a:lnTo>
                  <a:lnTo>
                    <a:pt x="42" y="30"/>
                  </a:lnTo>
                  <a:lnTo>
                    <a:pt x="36" y="18"/>
                  </a:lnTo>
                  <a:lnTo>
                    <a:pt x="30" y="12"/>
                  </a:lnTo>
                  <a:lnTo>
                    <a:pt x="18" y="6"/>
                  </a:lnTo>
                  <a:lnTo>
                    <a:pt x="6" y="0"/>
                  </a:lnTo>
                  <a:lnTo>
                    <a:pt x="0" y="0"/>
                  </a:lnTo>
                  <a:lnTo>
                    <a:pt x="0" y="6"/>
                  </a:lnTo>
                  <a:lnTo>
                    <a:pt x="6" y="6"/>
                  </a:lnTo>
                  <a:lnTo>
                    <a:pt x="18" y="12"/>
                  </a:lnTo>
                  <a:lnTo>
                    <a:pt x="24" y="18"/>
                  </a:lnTo>
                  <a:lnTo>
                    <a:pt x="30" y="24"/>
                  </a:lnTo>
                  <a:lnTo>
                    <a:pt x="42" y="36"/>
                  </a:lnTo>
                  <a:lnTo>
                    <a:pt x="48" y="42"/>
                  </a:lnTo>
                  <a:lnTo>
                    <a:pt x="54" y="60"/>
                  </a:lnTo>
                  <a:lnTo>
                    <a:pt x="60" y="72"/>
                  </a:lnTo>
                  <a:lnTo>
                    <a:pt x="66" y="90"/>
                  </a:lnTo>
                  <a:lnTo>
                    <a:pt x="78" y="102"/>
                  </a:lnTo>
                  <a:lnTo>
                    <a:pt x="84" y="120"/>
                  </a:lnTo>
                  <a:lnTo>
                    <a:pt x="90" y="138"/>
                  </a:lnTo>
                  <a:lnTo>
                    <a:pt x="96" y="156"/>
                  </a:lnTo>
                  <a:lnTo>
                    <a:pt x="102" y="174"/>
                  </a:lnTo>
                  <a:lnTo>
                    <a:pt x="102" y="186"/>
                  </a:lnTo>
                  <a:lnTo>
                    <a:pt x="108" y="204"/>
                  </a:lnTo>
                  <a:lnTo>
                    <a:pt x="114" y="204"/>
                  </a:lnTo>
                  <a:lnTo>
                    <a:pt x="108"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1" name="Freeform 40"/>
            <p:cNvSpPr>
              <a:spLocks/>
            </p:cNvSpPr>
            <p:nvPr/>
          </p:nvSpPr>
          <p:spPr bwMode="auto">
            <a:xfrm>
              <a:off x="1410" y="2898"/>
              <a:ext cx="48" cy="246"/>
            </a:xfrm>
            <a:custGeom>
              <a:avLst/>
              <a:gdLst>
                <a:gd name="T0" fmla="*/ 48 w 48"/>
                <a:gd name="T1" fmla="*/ 6 h 246"/>
                <a:gd name="T2" fmla="*/ 48 w 48"/>
                <a:gd name="T3" fmla="*/ 6 h 246"/>
                <a:gd name="T4" fmla="*/ 36 w 48"/>
                <a:gd name="T5" fmla="*/ 0 h 246"/>
                <a:gd name="T6" fmla="*/ 24 w 48"/>
                <a:gd name="T7" fmla="*/ 6 h 246"/>
                <a:gd name="T8" fmla="*/ 12 w 48"/>
                <a:gd name="T9" fmla="*/ 12 h 246"/>
                <a:gd name="T10" fmla="*/ 6 w 48"/>
                <a:gd name="T11" fmla="*/ 24 h 246"/>
                <a:gd name="T12" fmla="*/ 0 w 48"/>
                <a:gd name="T13" fmla="*/ 36 h 246"/>
                <a:gd name="T14" fmla="*/ 0 w 48"/>
                <a:gd name="T15" fmla="*/ 54 h 246"/>
                <a:gd name="T16" fmla="*/ 0 w 48"/>
                <a:gd name="T17" fmla="*/ 72 h 246"/>
                <a:gd name="T18" fmla="*/ 0 w 48"/>
                <a:gd name="T19" fmla="*/ 90 h 246"/>
                <a:gd name="T20" fmla="*/ 6 w 48"/>
                <a:gd name="T21" fmla="*/ 108 h 246"/>
                <a:gd name="T22" fmla="*/ 6 w 48"/>
                <a:gd name="T23" fmla="*/ 132 h 246"/>
                <a:gd name="T24" fmla="*/ 12 w 48"/>
                <a:gd name="T25" fmla="*/ 150 h 246"/>
                <a:gd name="T26" fmla="*/ 18 w 48"/>
                <a:gd name="T27" fmla="*/ 174 h 246"/>
                <a:gd name="T28" fmla="*/ 24 w 48"/>
                <a:gd name="T29" fmla="*/ 192 h 246"/>
                <a:gd name="T30" fmla="*/ 30 w 48"/>
                <a:gd name="T31" fmla="*/ 210 h 246"/>
                <a:gd name="T32" fmla="*/ 30 w 48"/>
                <a:gd name="T33" fmla="*/ 228 h 246"/>
                <a:gd name="T34" fmla="*/ 36 w 48"/>
                <a:gd name="T35" fmla="*/ 246 h 246"/>
                <a:gd name="T36" fmla="*/ 42 w 48"/>
                <a:gd name="T37" fmla="*/ 246 h 246"/>
                <a:gd name="T38" fmla="*/ 36 w 48"/>
                <a:gd name="T39" fmla="*/ 228 h 246"/>
                <a:gd name="T40" fmla="*/ 36 w 48"/>
                <a:gd name="T41" fmla="*/ 210 h 246"/>
                <a:gd name="T42" fmla="*/ 30 w 48"/>
                <a:gd name="T43" fmla="*/ 192 h 246"/>
                <a:gd name="T44" fmla="*/ 24 w 48"/>
                <a:gd name="T45" fmla="*/ 168 h 246"/>
                <a:gd name="T46" fmla="*/ 18 w 48"/>
                <a:gd name="T47" fmla="*/ 150 h 246"/>
                <a:gd name="T48" fmla="*/ 12 w 48"/>
                <a:gd name="T49" fmla="*/ 126 h 246"/>
                <a:gd name="T50" fmla="*/ 12 w 48"/>
                <a:gd name="T51" fmla="*/ 108 h 246"/>
                <a:gd name="T52" fmla="*/ 6 w 48"/>
                <a:gd name="T53" fmla="*/ 90 h 246"/>
                <a:gd name="T54" fmla="*/ 6 w 48"/>
                <a:gd name="T55" fmla="*/ 72 h 246"/>
                <a:gd name="T56" fmla="*/ 6 w 48"/>
                <a:gd name="T57" fmla="*/ 54 h 246"/>
                <a:gd name="T58" fmla="*/ 6 w 48"/>
                <a:gd name="T59" fmla="*/ 36 h 246"/>
                <a:gd name="T60" fmla="*/ 12 w 48"/>
                <a:gd name="T61" fmla="*/ 24 h 246"/>
                <a:gd name="T62" fmla="*/ 18 w 48"/>
                <a:gd name="T63" fmla="*/ 18 h 246"/>
                <a:gd name="T64" fmla="*/ 24 w 48"/>
                <a:gd name="T65" fmla="*/ 12 h 246"/>
                <a:gd name="T66" fmla="*/ 36 w 48"/>
                <a:gd name="T67" fmla="*/ 6 h 246"/>
                <a:gd name="T68" fmla="*/ 48 w 48"/>
                <a:gd name="T69" fmla="*/ 12 h 246"/>
                <a:gd name="T70" fmla="*/ 48 w 48"/>
                <a:gd name="T71" fmla="*/ 12 h 246"/>
                <a:gd name="T72" fmla="*/ 48 w 48"/>
                <a:gd name="T73" fmla="*/ 6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246"/>
                <a:gd name="T113" fmla="*/ 48 w 48"/>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246">
                  <a:moveTo>
                    <a:pt x="48" y="6"/>
                  </a:moveTo>
                  <a:lnTo>
                    <a:pt x="48" y="6"/>
                  </a:lnTo>
                  <a:lnTo>
                    <a:pt x="36" y="0"/>
                  </a:lnTo>
                  <a:lnTo>
                    <a:pt x="24" y="6"/>
                  </a:lnTo>
                  <a:lnTo>
                    <a:pt x="12" y="12"/>
                  </a:lnTo>
                  <a:lnTo>
                    <a:pt x="6" y="24"/>
                  </a:lnTo>
                  <a:lnTo>
                    <a:pt x="0" y="36"/>
                  </a:lnTo>
                  <a:lnTo>
                    <a:pt x="0" y="54"/>
                  </a:lnTo>
                  <a:lnTo>
                    <a:pt x="0" y="72"/>
                  </a:lnTo>
                  <a:lnTo>
                    <a:pt x="0" y="90"/>
                  </a:lnTo>
                  <a:lnTo>
                    <a:pt x="6" y="108"/>
                  </a:lnTo>
                  <a:lnTo>
                    <a:pt x="6" y="132"/>
                  </a:lnTo>
                  <a:lnTo>
                    <a:pt x="12" y="150"/>
                  </a:lnTo>
                  <a:lnTo>
                    <a:pt x="18" y="174"/>
                  </a:lnTo>
                  <a:lnTo>
                    <a:pt x="24" y="192"/>
                  </a:lnTo>
                  <a:lnTo>
                    <a:pt x="30" y="210"/>
                  </a:lnTo>
                  <a:lnTo>
                    <a:pt x="30" y="228"/>
                  </a:lnTo>
                  <a:lnTo>
                    <a:pt x="36" y="246"/>
                  </a:lnTo>
                  <a:lnTo>
                    <a:pt x="42" y="246"/>
                  </a:lnTo>
                  <a:lnTo>
                    <a:pt x="36" y="228"/>
                  </a:lnTo>
                  <a:lnTo>
                    <a:pt x="36" y="210"/>
                  </a:lnTo>
                  <a:lnTo>
                    <a:pt x="30" y="192"/>
                  </a:lnTo>
                  <a:lnTo>
                    <a:pt x="24" y="168"/>
                  </a:lnTo>
                  <a:lnTo>
                    <a:pt x="18" y="150"/>
                  </a:lnTo>
                  <a:lnTo>
                    <a:pt x="12" y="126"/>
                  </a:lnTo>
                  <a:lnTo>
                    <a:pt x="12" y="108"/>
                  </a:lnTo>
                  <a:lnTo>
                    <a:pt x="6" y="90"/>
                  </a:lnTo>
                  <a:lnTo>
                    <a:pt x="6" y="72"/>
                  </a:lnTo>
                  <a:lnTo>
                    <a:pt x="6" y="54"/>
                  </a:lnTo>
                  <a:lnTo>
                    <a:pt x="6" y="36"/>
                  </a:lnTo>
                  <a:lnTo>
                    <a:pt x="12" y="24"/>
                  </a:lnTo>
                  <a:lnTo>
                    <a:pt x="18" y="18"/>
                  </a:lnTo>
                  <a:lnTo>
                    <a:pt x="24" y="12"/>
                  </a:lnTo>
                  <a:lnTo>
                    <a:pt x="36" y="6"/>
                  </a:lnTo>
                  <a:lnTo>
                    <a:pt x="48" y="12"/>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2" name="Freeform 41"/>
            <p:cNvSpPr>
              <a:spLocks/>
            </p:cNvSpPr>
            <p:nvPr/>
          </p:nvSpPr>
          <p:spPr bwMode="auto">
            <a:xfrm>
              <a:off x="1458" y="2904"/>
              <a:ext cx="54" cy="222"/>
            </a:xfrm>
            <a:custGeom>
              <a:avLst/>
              <a:gdLst>
                <a:gd name="T0" fmla="*/ 48 w 54"/>
                <a:gd name="T1" fmla="*/ 222 h 222"/>
                <a:gd name="T2" fmla="*/ 54 w 54"/>
                <a:gd name="T3" fmla="*/ 222 h 222"/>
                <a:gd name="T4" fmla="*/ 54 w 54"/>
                <a:gd name="T5" fmla="*/ 192 h 222"/>
                <a:gd name="T6" fmla="*/ 54 w 54"/>
                <a:gd name="T7" fmla="*/ 156 h 222"/>
                <a:gd name="T8" fmla="*/ 48 w 54"/>
                <a:gd name="T9" fmla="*/ 120 h 222"/>
                <a:gd name="T10" fmla="*/ 48 w 54"/>
                <a:gd name="T11" fmla="*/ 84 h 222"/>
                <a:gd name="T12" fmla="*/ 42 w 54"/>
                <a:gd name="T13" fmla="*/ 54 h 222"/>
                <a:gd name="T14" fmla="*/ 30 w 54"/>
                <a:gd name="T15" fmla="*/ 30 h 222"/>
                <a:gd name="T16" fmla="*/ 18 w 54"/>
                <a:gd name="T17" fmla="*/ 6 h 222"/>
                <a:gd name="T18" fmla="*/ 0 w 54"/>
                <a:gd name="T19" fmla="*/ 0 h 222"/>
                <a:gd name="T20" fmla="*/ 0 w 54"/>
                <a:gd name="T21" fmla="*/ 6 h 222"/>
                <a:gd name="T22" fmla="*/ 12 w 54"/>
                <a:gd name="T23" fmla="*/ 12 h 222"/>
                <a:gd name="T24" fmla="*/ 24 w 54"/>
                <a:gd name="T25" fmla="*/ 30 h 222"/>
                <a:gd name="T26" fmla="*/ 36 w 54"/>
                <a:gd name="T27" fmla="*/ 54 h 222"/>
                <a:gd name="T28" fmla="*/ 42 w 54"/>
                <a:gd name="T29" fmla="*/ 84 h 222"/>
                <a:gd name="T30" fmla="*/ 42 w 54"/>
                <a:gd name="T31" fmla="*/ 120 h 222"/>
                <a:gd name="T32" fmla="*/ 48 w 54"/>
                <a:gd name="T33" fmla="*/ 156 h 222"/>
                <a:gd name="T34" fmla="*/ 48 w 54"/>
                <a:gd name="T35" fmla="*/ 192 h 222"/>
                <a:gd name="T36" fmla="*/ 48 w 54"/>
                <a:gd name="T37" fmla="*/ 222 h 222"/>
                <a:gd name="T38" fmla="*/ 54 w 54"/>
                <a:gd name="T39" fmla="*/ 222 h 222"/>
                <a:gd name="T40" fmla="*/ 48 w 54"/>
                <a:gd name="T41" fmla="*/ 222 h 2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22"/>
                <a:gd name="T65" fmla="*/ 54 w 54"/>
                <a:gd name="T66" fmla="*/ 222 h 2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22">
                  <a:moveTo>
                    <a:pt x="48" y="222"/>
                  </a:moveTo>
                  <a:lnTo>
                    <a:pt x="54" y="222"/>
                  </a:lnTo>
                  <a:lnTo>
                    <a:pt x="54" y="192"/>
                  </a:lnTo>
                  <a:lnTo>
                    <a:pt x="54" y="156"/>
                  </a:lnTo>
                  <a:lnTo>
                    <a:pt x="48" y="120"/>
                  </a:lnTo>
                  <a:lnTo>
                    <a:pt x="48" y="84"/>
                  </a:lnTo>
                  <a:lnTo>
                    <a:pt x="42" y="54"/>
                  </a:lnTo>
                  <a:lnTo>
                    <a:pt x="30" y="30"/>
                  </a:lnTo>
                  <a:lnTo>
                    <a:pt x="18" y="6"/>
                  </a:lnTo>
                  <a:lnTo>
                    <a:pt x="0" y="0"/>
                  </a:lnTo>
                  <a:lnTo>
                    <a:pt x="0" y="6"/>
                  </a:lnTo>
                  <a:lnTo>
                    <a:pt x="12" y="12"/>
                  </a:lnTo>
                  <a:lnTo>
                    <a:pt x="24" y="30"/>
                  </a:lnTo>
                  <a:lnTo>
                    <a:pt x="36" y="54"/>
                  </a:lnTo>
                  <a:lnTo>
                    <a:pt x="42" y="84"/>
                  </a:lnTo>
                  <a:lnTo>
                    <a:pt x="42" y="120"/>
                  </a:lnTo>
                  <a:lnTo>
                    <a:pt x="48" y="156"/>
                  </a:lnTo>
                  <a:lnTo>
                    <a:pt x="48" y="192"/>
                  </a:lnTo>
                  <a:lnTo>
                    <a:pt x="48" y="222"/>
                  </a:lnTo>
                  <a:lnTo>
                    <a:pt x="54" y="222"/>
                  </a:lnTo>
                  <a:lnTo>
                    <a:pt x="48"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3" name="Freeform 42"/>
            <p:cNvSpPr>
              <a:spLocks/>
            </p:cNvSpPr>
            <p:nvPr/>
          </p:nvSpPr>
          <p:spPr bwMode="auto">
            <a:xfrm>
              <a:off x="1506" y="2880"/>
              <a:ext cx="84" cy="246"/>
            </a:xfrm>
            <a:custGeom>
              <a:avLst/>
              <a:gdLst>
                <a:gd name="T0" fmla="*/ 84 w 84"/>
                <a:gd name="T1" fmla="*/ 6 h 246"/>
                <a:gd name="T2" fmla="*/ 84 w 84"/>
                <a:gd name="T3" fmla="*/ 6 h 246"/>
                <a:gd name="T4" fmla="*/ 66 w 84"/>
                <a:gd name="T5" fmla="*/ 0 h 246"/>
                <a:gd name="T6" fmla="*/ 54 w 84"/>
                <a:gd name="T7" fmla="*/ 0 h 246"/>
                <a:gd name="T8" fmla="*/ 42 w 84"/>
                <a:gd name="T9" fmla="*/ 6 h 246"/>
                <a:gd name="T10" fmla="*/ 36 w 84"/>
                <a:gd name="T11" fmla="*/ 12 h 246"/>
                <a:gd name="T12" fmla="*/ 24 w 84"/>
                <a:gd name="T13" fmla="*/ 24 h 246"/>
                <a:gd name="T14" fmla="*/ 18 w 84"/>
                <a:gd name="T15" fmla="*/ 42 h 246"/>
                <a:gd name="T16" fmla="*/ 18 w 84"/>
                <a:gd name="T17" fmla="*/ 60 h 246"/>
                <a:gd name="T18" fmla="*/ 12 w 84"/>
                <a:gd name="T19" fmla="*/ 78 h 246"/>
                <a:gd name="T20" fmla="*/ 6 w 84"/>
                <a:gd name="T21" fmla="*/ 102 h 246"/>
                <a:gd name="T22" fmla="*/ 6 w 84"/>
                <a:gd name="T23" fmla="*/ 126 h 246"/>
                <a:gd name="T24" fmla="*/ 6 w 84"/>
                <a:gd name="T25" fmla="*/ 144 h 246"/>
                <a:gd name="T26" fmla="*/ 0 w 84"/>
                <a:gd name="T27" fmla="*/ 168 h 246"/>
                <a:gd name="T28" fmla="*/ 0 w 84"/>
                <a:gd name="T29" fmla="*/ 192 h 246"/>
                <a:gd name="T30" fmla="*/ 0 w 84"/>
                <a:gd name="T31" fmla="*/ 210 h 246"/>
                <a:gd name="T32" fmla="*/ 0 w 84"/>
                <a:gd name="T33" fmla="*/ 228 h 246"/>
                <a:gd name="T34" fmla="*/ 0 w 84"/>
                <a:gd name="T35" fmla="*/ 246 h 246"/>
                <a:gd name="T36" fmla="*/ 6 w 84"/>
                <a:gd name="T37" fmla="*/ 246 h 246"/>
                <a:gd name="T38" fmla="*/ 6 w 84"/>
                <a:gd name="T39" fmla="*/ 228 h 246"/>
                <a:gd name="T40" fmla="*/ 6 w 84"/>
                <a:gd name="T41" fmla="*/ 210 h 246"/>
                <a:gd name="T42" fmla="*/ 6 w 84"/>
                <a:gd name="T43" fmla="*/ 192 h 246"/>
                <a:gd name="T44" fmla="*/ 6 w 84"/>
                <a:gd name="T45" fmla="*/ 168 h 246"/>
                <a:gd name="T46" fmla="*/ 12 w 84"/>
                <a:gd name="T47" fmla="*/ 144 h 246"/>
                <a:gd name="T48" fmla="*/ 12 w 84"/>
                <a:gd name="T49" fmla="*/ 126 h 246"/>
                <a:gd name="T50" fmla="*/ 12 w 84"/>
                <a:gd name="T51" fmla="*/ 102 h 246"/>
                <a:gd name="T52" fmla="*/ 18 w 84"/>
                <a:gd name="T53" fmla="*/ 78 h 246"/>
                <a:gd name="T54" fmla="*/ 24 w 84"/>
                <a:gd name="T55" fmla="*/ 60 h 246"/>
                <a:gd name="T56" fmla="*/ 24 w 84"/>
                <a:gd name="T57" fmla="*/ 42 h 246"/>
                <a:gd name="T58" fmla="*/ 30 w 84"/>
                <a:gd name="T59" fmla="*/ 30 h 246"/>
                <a:gd name="T60" fmla="*/ 42 w 84"/>
                <a:gd name="T61" fmla="*/ 18 h 246"/>
                <a:gd name="T62" fmla="*/ 48 w 84"/>
                <a:gd name="T63" fmla="*/ 12 h 246"/>
                <a:gd name="T64" fmla="*/ 60 w 84"/>
                <a:gd name="T65" fmla="*/ 6 h 246"/>
                <a:gd name="T66" fmla="*/ 66 w 84"/>
                <a:gd name="T67" fmla="*/ 6 h 246"/>
                <a:gd name="T68" fmla="*/ 78 w 84"/>
                <a:gd name="T69" fmla="*/ 12 h 246"/>
                <a:gd name="T70" fmla="*/ 78 w 84"/>
                <a:gd name="T71" fmla="*/ 12 h 246"/>
                <a:gd name="T72" fmla="*/ 84 w 84"/>
                <a:gd name="T73" fmla="*/ 6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246"/>
                <a:gd name="T113" fmla="*/ 84 w 84"/>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246">
                  <a:moveTo>
                    <a:pt x="84" y="6"/>
                  </a:moveTo>
                  <a:lnTo>
                    <a:pt x="84" y="6"/>
                  </a:lnTo>
                  <a:lnTo>
                    <a:pt x="66" y="0"/>
                  </a:lnTo>
                  <a:lnTo>
                    <a:pt x="54" y="0"/>
                  </a:lnTo>
                  <a:lnTo>
                    <a:pt x="42" y="6"/>
                  </a:lnTo>
                  <a:lnTo>
                    <a:pt x="36" y="12"/>
                  </a:lnTo>
                  <a:lnTo>
                    <a:pt x="24" y="24"/>
                  </a:lnTo>
                  <a:lnTo>
                    <a:pt x="18" y="42"/>
                  </a:lnTo>
                  <a:lnTo>
                    <a:pt x="18" y="60"/>
                  </a:lnTo>
                  <a:lnTo>
                    <a:pt x="12" y="78"/>
                  </a:lnTo>
                  <a:lnTo>
                    <a:pt x="6" y="102"/>
                  </a:lnTo>
                  <a:lnTo>
                    <a:pt x="6" y="126"/>
                  </a:lnTo>
                  <a:lnTo>
                    <a:pt x="6" y="144"/>
                  </a:lnTo>
                  <a:lnTo>
                    <a:pt x="0" y="168"/>
                  </a:lnTo>
                  <a:lnTo>
                    <a:pt x="0" y="192"/>
                  </a:lnTo>
                  <a:lnTo>
                    <a:pt x="0" y="210"/>
                  </a:lnTo>
                  <a:lnTo>
                    <a:pt x="0" y="228"/>
                  </a:lnTo>
                  <a:lnTo>
                    <a:pt x="0" y="246"/>
                  </a:lnTo>
                  <a:lnTo>
                    <a:pt x="6" y="246"/>
                  </a:lnTo>
                  <a:lnTo>
                    <a:pt x="6" y="228"/>
                  </a:lnTo>
                  <a:lnTo>
                    <a:pt x="6" y="210"/>
                  </a:lnTo>
                  <a:lnTo>
                    <a:pt x="6" y="192"/>
                  </a:lnTo>
                  <a:lnTo>
                    <a:pt x="6" y="168"/>
                  </a:lnTo>
                  <a:lnTo>
                    <a:pt x="12" y="144"/>
                  </a:lnTo>
                  <a:lnTo>
                    <a:pt x="12" y="126"/>
                  </a:lnTo>
                  <a:lnTo>
                    <a:pt x="12" y="102"/>
                  </a:lnTo>
                  <a:lnTo>
                    <a:pt x="18" y="78"/>
                  </a:lnTo>
                  <a:lnTo>
                    <a:pt x="24" y="60"/>
                  </a:lnTo>
                  <a:lnTo>
                    <a:pt x="24" y="42"/>
                  </a:lnTo>
                  <a:lnTo>
                    <a:pt x="30" y="30"/>
                  </a:lnTo>
                  <a:lnTo>
                    <a:pt x="42" y="18"/>
                  </a:lnTo>
                  <a:lnTo>
                    <a:pt x="48" y="12"/>
                  </a:lnTo>
                  <a:lnTo>
                    <a:pt x="60" y="6"/>
                  </a:lnTo>
                  <a:lnTo>
                    <a:pt x="66" y="6"/>
                  </a:lnTo>
                  <a:lnTo>
                    <a:pt x="78" y="12"/>
                  </a:lnTo>
                  <a:lnTo>
                    <a:pt x="8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4" name="Freeform 43"/>
            <p:cNvSpPr>
              <a:spLocks/>
            </p:cNvSpPr>
            <p:nvPr/>
          </p:nvSpPr>
          <p:spPr bwMode="auto">
            <a:xfrm>
              <a:off x="1572" y="2886"/>
              <a:ext cx="42" cy="216"/>
            </a:xfrm>
            <a:custGeom>
              <a:avLst/>
              <a:gdLst>
                <a:gd name="T0" fmla="*/ 0 w 42"/>
                <a:gd name="T1" fmla="*/ 216 h 216"/>
                <a:gd name="T2" fmla="*/ 6 w 42"/>
                <a:gd name="T3" fmla="*/ 216 h 216"/>
                <a:gd name="T4" fmla="*/ 18 w 42"/>
                <a:gd name="T5" fmla="*/ 186 h 216"/>
                <a:gd name="T6" fmla="*/ 24 w 42"/>
                <a:gd name="T7" fmla="*/ 150 h 216"/>
                <a:gd name="T8" fmla="*/ 30 w 42"/>
                <a:gd name="T9" fmla="*/ 120 h 216"/>
                <a:gd name="T10" fmla="*/ 36 w 42"/>
                <a:gd name="T11" fmla="*/ 90 h 216"/>
                <a:gd name="T12" fmla="*/ 42 w 42"/>
                <a:gd name="T13" fmla="*/ 60 h 216"/>
                <a:gd name="T14" fmla="*/ 36 w 42"/>
                <a:gd name="T15" fmla="*/ 36 h 216"/>
                <a:gd name="T16" fmla="*/ 30 w 42"/>
                <a:gd name="T17" fmla="*/ 12 h 216"/>
                <a:gd name="T18" fmla="*/ 18 w 42"/>
                <a:gd name="T19" fmla="*/ 0 h 216"/>
                <a:gd name="T20" fmla="*/ 12 w 42"/>
                <a:gd name="T21" fmla="*/ 6 h 216"/>
                <a:gd name="T22" fmla="*/ 24 w 42"/>
                <a:gd name="T23" fmla="*/ 18 h 216"/>
                <a:gd name="T24" fmla="*/ 30 w 42"/>
                <a:gd name="T25" fmla="*/ 36 h 216"/>
                <a:gd name="T26" fmla="*/ 36 w 42"/>
                <a:gd name="T27" fmla="*/ 60 h 216"/>
                <a:gd name="T28" fmla="*/ 30 w 42"/>
                <a:gd name="T29" fmla="*/ 90 h 216"/>
                <a:gd name="T30" fmla="*/ 24 w 42"/>
                <a:gd name="T31" fmla="*/ 120 h 216"/>
                <a:gd name="T32" fmla="*/ 18 w 42"/>
                <a:gd name="T33" fmla="*/ 150 h 216"/>
                <a:gd name="T34" fmla="*/ 12 w 42"/>
                <a:gd name="T35" fmla="*/ 186 h 216"/>
                <a:gd name="T36" fmla="*/ 0 w 42"/>
                <a:gd name="T37" fmla="*/ 216 h 216"/>
                <a:gd name="T38" fmla="*/ 6 w 42"/>
                <a:gd name="T39" fmla="*/ 216 h 216"/>
                <a:gd name="T40" fmla="*/ 0 w 42"/>
                <a:gd name="T41" fmla="*/ 216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216"/>
                <a:gd name="T65" fmla="*/ 42 w 4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216">
                  <a:moveTo>
                    <a:pt x="0" y="216"/>
                  </a:moveTo>
                  <a:lnTo>
                    <a:pt x="6" y="216"/>
                  </a:lnTo>
                  <a:lnTo>
                    <a:pt x="18" y="186"/>
                  </a:lnTo>
                  <a:lnTo>
                    <a:pt x="24" y="150"/>
                  </a:lnTo>
                  <a:lnTo>
                    <a:pt x="30" y="120"/>
                  </a:lnTo>
                  <a:lnTo>
                    <a:pt x="36" y="90"/>
                  </a:lnTo>
                  <a:lnTo>
                    <a:pt x="42" y="60"/>
                  </a:lnTo>
                  <a:lnTo>
                    <a:pt x="36" y="36"/>
                  </a:lnTo>
                  <a:lnTo>
                    <a:pt x="30" y="12"/>
                  </a:lnTo>
                  <a:lnTo>
                    <a:pt x="18" y="0"/>
                  </a:lnTo>
                  <a:lnTo>
                    <a:pt x="12" y="6"/>
                  </a:lnTo>
                  <a:lnTo>
                    <a:pt x="24" y="18"/>
                  </a:lnTo>
                  <a:lnTo>
                    <a:pt x="30" y="36"/>
                  </a:lnTo>
                  <a:lnTo>
                    <a:pt x="36" y="60"/>
                  </a:lnTo>
                  <a:lnTo>
                    <a:pt x="30" y="90"/>
                  </a:lnTo>
                  <a:lnTo>
                    <a:pt x="24" y="120"/>
                  </a:lnTo>
                  <a:lnTo>
                    <a:pt x="18" y="150"/>
                  </a:lnTo>
                  <a:lnTo>
                    <a:pt x="12" y="186"/>
                  </a:lnTo>
                  <a:lnTo>
                    <a:pt x="0" y="216"/>
                  </a:lnTo>
                  <a:lnTo>
                    <a:pt x="6" y="2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5" name="Freeform 44"/>
            <p:cNvSpPr>
              <a:spLocks/>
            </p:cNvSpPr>
            <p:nvPr/>
          </p:nvSpPr>
          <p:spPr bwMode="auto">
            <a:xfrm>
              <a:off x="1572" y="2880"/>
              <a:ext cx="132" cy="222"/>
            </a:xfrm>
            <a:custGeom>
              <a:avLst/>
              <a:gdLst>
                <a:gd name="T0" fmla="*/ 132 w 132"/>
                <a:gd name="T1" fmla="*/ 12 h 222"/>
                <a:gd name="T2" fmla="*/ 132 w 132"/>
                <a:gd name="T3" fmla="*/ 12 h 222"/>
                <a:gd name="T4" fmla="*/ 114 w 132"/>
                <a:gd name="T5" fmla="*/ 6 h 222"/>
                <a:gd name="T6" fmla="*/ 102 w 132"/>
                <a:gd name="T7" fmla="*/ 0 h 222"/>
                <a:gd name="T8" fmla="*/ 90 w 132"/>
                <a:gd name="T9" fmla="*/ 0 h 222"/>
                <a:gd name="T10" fmla="*/ 78 w 132"/>
                <a:gd name="T11" fmla="*/ 6 h 222"/>
                <a:gd name="T12" fmla="*/ 72 w 132"/>
                <a:gd name="T13" fmla="*/ 18 h 222"/>
                <a:gd name="T14" fmla="*/ 60 w 132"/>
                <a:gd name="T15" fmla="*/ 30 h 222"/>
                <a:gd name="T16" fmla="*/ 54 w 132"/>
                <a:gd name="T17" fmla="*/ 48 h 222"/>
                <a:gd name="T18" fmla="*/ 48 w 132"/>
                <a:gd name="T19" fmla="*/ 66 h 222"/>
                <a:gd name="T20" fmla="*/ 36 w 132"/>
                <a:gd name="T21" fmla="*/ 84 h 222"/>
                <a:gd name="T22" fmla="*/ 30 w 132"/>
                <a:gd name="T23" fmla="*/ 108 h 222"/>
                <a:gd name="T24" fmla="*/ 24 w 132"/>
                <a:gd name="T25" fmla="*/ 126 h 222"/>
                <a:gd name="T26" fmla="*/ 18 w 132"/>
                <a:gd name="T27" fmla="*/ 150 h 222"/>
                <a:gd name="T28" fmla="*/ 12 w 132"/>
                <a:gd name="T29" fmla="*/ 168 h 222"/>
                <a:gd name="T30" fmla="*/ 12 w 132"/>
                <a:gd name="T31" fmla="*/ 186 h 222"/>
                <a:gd name="T32" fmla="*/ 6 w 132"/>
                <a:gd name="T33" fmla="*/ 204 h 222"/>
                <a:gd name="T34" fmla="*/ 0 w 132"/>
                <a:gd name="T35" fmla="*/ 222 h 222"/>
                <a:gd name="T36" fmla="*/ 6 w 132"/>
                <a:gd name="T37" fmla="*/ 222 h 222"/>
                <a:gd name="T38" fmla="*/ 12 w 132"/>
                <a:gd name="T39" fmla="*/ 204 h 222"/>
                <a:gd name="T40" fmla="*/ 18 w 132"/>
                <a:gd name="T41" fmla="*/ 186 h 222"/>
                <a:gd name="T42" fmla="*/ 18 w 132"/>
                <a:gd name="T43" fmla="*/ 168 h 222"/>
                <a:gd name="T44" fmla="*/ 24 w 132"/>
                <a:gd name="T45" fmla="*/ 150 h 222"/>
                <a:gd name="T46" fmla="*/ 30 w 132"/>
                <a:gd name="T47" fmla="*/ 126 h 222"/>
                <a:gd name="T48" fmla="*/ 36 w 132"/>
                <a:gd name="T49" fmla="*/ 108 h 222"/>
                <a:gd name="T50" fmla="*/ 42 w 132"/>
                <a:gd name="T51" fmla="*/ 84 h 222"/>
                <a:gd name="T52" fmla="*/ 54 w 132"/>
                <a:gd name="T53" fmla="*/ 66 h 222"/>
                <a:gd name="T54" fmla="*/ 60 w 132"/>
                <a:gd name="T55" fmla="*/ 48 h 222"/>
                <a:gd name="T56" fmla="*/ 66 w 132"/>
                <a:gd name="T57" fmla="*/ 36 h 222"/>
                <a:gd name="T58" fmla="*/ 78 w 132"/>
                <a:gd name="T59" fmla="*/ 24 h 222"/>
                <a:gd name="T60" fmla="*/ 84 w 132"/>
                <a:gd name="T61" fmla="*/ 12 h 222"/>
                <a:gd name="T62" fmla="*/ 96 w 132"/>
                <a:gd name="T63" fmla="*/ 6 h 222"/>
                <a:gd name="T64" fmla="*/ 102 w 132"/>
                <a:gd name="T65" fmla="*/ 6 h 222"/>
                <a:gd name="T66" fmla="*/ 114 w 132"/>
                <a:gd name="T67" fmla="*/ 12 h 222"/>
                <a:gd name="T68" fmla="*/ 126 w 132"/>
                <a:gd name="T69" fmla="*/ 18 h 222"/>
                <a:gd name="T70" fmla="*/ 126 w 132"/>
                <a:gd name="T71" fmla="*/ 18 h 222"/>
                <a:gd name="T72" fmla="*/ 132 w 132"/>
                <a:gd name="T73" fmla="*/ 12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222"/>
                <a:gd name="T113" fmla="*/ 132 w 132"/>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222">
                  <a:moveTo>
                    <a:pt x="132" y="12"/>
                  </a:moveTo>
                  <a:lnTo>
                    <a:pt x="132" y="12"/>
                  </a:lnTo>
                  <a:lnTo>
                    <a:pt x="114" y="6"/>
                  </a:lnTo>
                  <a:lnTo>
                    <a:pt x="102" y="0"/>
                  </a:lnTo>
                  <a:lnTo>
                    <a:pt x="90" y="0"/>
                  </a:lnTo>
                  <a:lnTo>
                    <a:pt x="78" y="6"/>
                  </a:lnTo>
                  <a:lnTo>
                    <a:pt x="72" y="18"/>
                  </a:lnTo>
                  <a:lnTo>
                    <a:pt x="60" y="30"/>
                  </a:lnTo>
                  <a:lnTo>
                    <a:pt x="54" y="48"/>
                  </a:lnTo>
                  <a:lnTo>
                    <a:pt x="48" y="66"/>
                  </a:lnTo>
                  <a:lnTo>
                    <a:pt x="36" y="84"/>
                  </a:lnTo>
                  <a:lnTo>
                    <a:pt x="30" y="108"/>
                  </a:lnTo>
                  <a:lnTo>
                    <a:pt x="24" y="126"/>
                  </a:lnTo>
                  <a:lnTo>
                    <a:pt x="18" y="150"/>
                  </a:lnTo>
                  <a:lnTo>
                    <a:pt x="12" y="168"/>
                  </a:lnTo>
                  <a:lnTo>
                    <a:pt x="12" y="186"/>
                  </a:lnTo>
                  <a:lnTo>
                    <a:pt x="6" y="204"/>
                  </a:lnTo>
                  <a:lnTo>
                    <a:pt x="0" y="222"/>
                  </a:lnTo>
                  <a:lnTo>
                    <a:pt x="6" y="222"/>
                  </a:lnTo>
                  <a:lnTo>
                    <a:pt x="12" y="204"/>
                  </a:lnTo>
                  <a:lnTo>
                    <a:pt x="18" y="186"/>
                  </a:lnTo>
                  <a:lnTo>
                    <a:pt x="18" y="168"/>
                  </a:lnTo>
                  <a:lnTo>
                    <a:pt x="24" y="150"/>
                  </a:lnTo>
                  <a:lnTo>
                    <a:pt x="30" y="126"/>
                  </a:lnTo>
                  <a:lnTo>
                    <a:pt x="36" y="108"/>
                  </a:lnTo>
                  <a:lnTo>
                    <a:pt x="42" y="84"/>
                  </a:lnTo>
                  <a:lnTo>
                    <a:pt x="54" y="66"/>
                  </a:lnTo>
                  <a:lnTo>
                    <a:pt x="60" y="48"/>
                  </a:lnTo>
                  <a:lnTo>
                    <a:pt x="66" y="36"/>
                  </a:lnTo>
                  <a:lnTo>
                    <a:pt x="78" y="24"/>
                  </a:lnTo>
                  <a:lnTo>
                    <a:pt x="84" y="12"/>
                  </a:lnTo>
                  <a:lnTo>
                    <a:pt x="96" y="6"/>
                  </a:lnTo>
                  <a:lnTo>
                    <a:pt x="102" y="6"/>
                  </a:lnTo>
                  <a:lnTo>
                    <a:pt x="114" y="12"/>
                  </a:lnTo>
                  <a:lnTo>
                    <a:pt x="126" y="18"/>
                  </a:lnTo>
                  <a:lnTo>
                    <a:pt x="13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6" name="Freeform 45"/>
            <p:cNvSpPr>
              <a:spLocks/>
            </p:cNvSpPr>
            <p:nvPr/>
          </p:nvSpPr>
          <p:spPr bwMode="auto">
            <a:xfrm>
              <a:off x="1638" y="2892"/>
              <a:ext cx="78" cy="222"/>
            </a:xfrm>
            <a:custGeom>
              <a:avLst/>
              <a:gdLst>
                <a:gd name="T0" fmla="*/ 0 w 78"/>
                <a:gd name="T1" fmla="*/ 222 h 222"/>
                <a:gd name="T2" fmla="*/ 6 w 78"/>
                <a:gd name="T3" fmla="*/ 222 h 222"/>
                <a:gd name="T4" fmla="*/ 12 w 78"/>
                <a:gd name="T5" fmla="*/ 210 h 222"/>
                <a:gd name="T6" fmla="*/ 18 w 78"/>
                <a:gd name="T7" fmla="*/ 192 h 222"/>
                <a:gd name="T8" fmla="*/ 30 w 78"/>
                <a:gd name="T9" fmla="*/ 180 h 222"/>
                <a:gd name="T10" fmla="*/ 36 w 78"/>
                <a:gd name="T11" fmla="*/ 162 h 222"/>
                <a:gd name="T12" fmla="*/ 42 w 78"/>
                <a:gd name="T13" fmla="*/ 144 h 222"/>
                <a:gd name="T14" fmla="*/ 48 w 78"/>
                <a:gd name="T15" fmla="*/ 132 h 222"/>
                <a:gd name="T16" fmla="*/ 60 w 78"/>
                <a:gd name="T17" fmla="*/ 114 h 222"/>
                <a:gd name="T18" fmla="*/ 66 w 78"/>
                <a:gd name="T19" fmla="*/ 96 h 222"/>
                <a:gd name="T20" fmla="*/ 66 w 78"/>
                <a:gd name="T21" fmla="*/ 84 h 222"/>
                <a:gd name="T22" fmla="*/ 72 w 78"/>
                <a:gd name="T23" fmla="*/ 66 h 222"/>
                <a:gd name="T24" fmla="*/ 78 w 78"/>
                <a:gd name="T25" fmla="*/ 54 h 222"/>
                <a:gd name="T26" fmla="*/ 78 w 78"/>
                <a:gd name="T27" fmla="*/ 42 h 222"/>
                <a:gd name="T28" fmla="*/ 78 w 78"/>
                <a:gd name="T29" fmla="*/ 30 h 222"/>
                <a:gd name="T30" fmla="*/ 72 w 78"/>
                <a:gd name="T31" fmla="*/ 18 h 222"/>
                <a:gd name="T32" fmla="*/ 72 w 78"/>
                <a:gd name="T33" fmla="*/ 6 h 222"/>
                <a:gd name="T34" fmla="*/ 66 w 78"/>
                <a:gd name="T35" fmla="*/ 0 h 222"/>
                <a:gd name="T36" fmla="*/ 60 w 78"/>
                <a:gd name="T37" fmla="*/ 6 h 222"/>
                <a:gd name="T38" fmla="*/ 66 w 78"/>
                <a:gd name="T39" fmla="*/ 12 h 222"/>
                <a:gd name="T40" fmla="*/ 66 w 78"/>
                <a:gd name="T41" fmla="*/ 18 h 222"/>
                <a:gd name="T42" fmla="*/ 72 w 78"/>
                <a:gd name="T43" fmla="*/ 30 h 222"/>
                <a:gd name="T44" fmla="*/ 72 w 78"/>
                <a:gd name="T45" fmla="*/ 42 h 222"/>
                <a:gd name="T46" fmla="*/ 72 w 78"/>
                <a:gd name="T47" fmla="*/ 54 h 222"/>
                <a:gd name="T48" fmla="*/ 66 w 78"/>
                <a:gd name="T49" fmla="*/ 66 h 222"/>
                <a:gd name="T50" fmla="*/ 60 w 78"/>
                <a:gd name="T51" fmla="*/ 78 h 222"/>
                <a:gd name="T52" fmla="*/ 60 w 78"/>
                <a:gd name="T53" fmla="*/ 96 h 222"/>
                <a:gd name="T54" fmla="*/ 54 w 78"/>
                <a:gd name="T55" fmla="*/ 114 h 222"/>
                <a:gd name="T56" fmla="*/ 42 w 78"/>
                <a:gd name="T57" fmla="*/ 126 h 222"/>
                <a:gd name="T58" fmla="*/ 36 w 78"/>
                <a:gd name="T59" fmla="*/ 144 h 222"/>
                <a:gd name="T60" fmla="*/ 30 w 78"/>
                <a:gd name="T61" fmla="*/ 162 h 222"/>
                <a:gd name="T62" fmla="*/ 24 w 78"/>
                <a:gd name="T63" fmla="*/ 174 h 222"/>
                <a:gd name="T64" fmla="*/ 12 w 78"/>
                <a:gd name="T65" fmla="*/ 192 h 222"/>
                <a:gd name="T66" fmla="*/ 6 w 78"/>
                <a:gd name="T67" fmla="*/ 204 h 222"/>
                <a:gd name="T68" fmla="*/ 0 w 78"/>
                <a:gd name="T69" fmla="*/ 222 h 222"/>
                <a:gd name="T70" fmla="*/ 6 w 78"/>
                <a:gd name="T71" fmla="*/ 222 h 222"/>
                <a:gd name="T72" fmla="*/ 0 w 78"/>
                <a:gd name="T73" fmla="*/ 222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22"/>
                <a:gd name="T113" fmla="*/ 78 w 78"/>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22">
                  <a:moveTo>
                    <a:pt x="0" y="222"/>
                  </a:moveTo>
                  <a:lnTo>
                    <a:pt x="6" y="222"/>
                  </a:lnTo>
                  <a:lnTo>
                    <a:pt x="12" y="210"/>
                  </a:lnTo>
                  <a:lnTo>
                    <a:pt x="18" y="192"/>
                  </a:lnTo>
                  <a:lnTo>
                    <a:pt x="30" y="180"/>
                  </a:lnTo>
                  <a:lnTo>
                    <a:pt x="36" y="162"/>
                  </a:lnTo>
                  <a:lnTo>
                    <a:pt x="42" y="144"/>
                  </a:lnTo>
                  <a:lnTo>
                    <a:pt x="48" y="132"/>
                  </a:lnTo>
                  <a:lnTo>
                    <a:pt x="60" y="114"/>
                  </a:lnTo>
                  <a:lnTo>
                    <a:pt x="66" y="96"/>
                  </a:lnTo>
                  <a:lnTo>
                    <a:pt x="66" y="84"/>
                  </a:lnTo>
                  <a:lnTo>
                    <a:pt x="72" y="66"/>
                  </a:lnTo>
                  <a:lnTo>
                    <a:pt x="78" y="54"/>
                  </a:lnTo>
                  <a:lnTo>
                    <a:pt x="78" y="42"/>
                  </a:lnTo>
                  <a:lnTo>
                    <a:pt x="78" y="30"/>
                  </a:lnTo>
                  <a:lnTo>
                    <a:pt x="72" y="18"/>
                  </a:lnTo>
                  <a:lnTo>
                    <a:pt x="72" y="6"/>
                  </a:lnTo>
                  <a:lnTo>
                    <a:pt x="66" y="0"/>
                  </a:lnTo>
                  <a:lnTo>
                    <a:pt x="60" y="6"/>
                  </a:lnTo>
                  <a:lnTo>
                    <a:pt x="66" y="12"/>
                  </a:lnTo>
                  <a:lnTo>
                    <a:pt x="66" y="18"/>
                  </a:lnTo>
                  <a:lnTo>
                    <a:pt x="72" y="30"/>
                  </a:lnTo>
                  <a:lnTo>
                    <a:pt x="72" y="42"/>
                  </a:lnTo>
                  <a:lnTo>
                    <a:pt x="72" y="54"/>
                  </a:lnTo>
                  <a:lnTo>
                    <a:pt x="66" y="66"/>
                  </a:lnTo>
                  <a:lnTo>
                    <a:pt x="60" y="78"/>
                  </a:lnTo>
                  <a:lnTo>
                    <a:pt x="60" y="96"/>
                  </a:lnTo>
                  <a:lnTo>
                    <a:pt x="54" y="114"/>
                  </a:lnTo>
                  <a:lnTo>
                    <a:pt x="42" y="126"/>
                  </a:lnTo>
                  <a:lnTo>
                    <a:pt x="36" y="144"/>
                  </a:lnTo>
                  <a:lnTo>
                    <a:pt x="30" y="162"/>
                  </a:lnTo>
                  <a:lnTo>
                    <a:pt x="24" y="174"/>
                  </a:lnTo>
                  <a:lnTo>
                    <a:pt x="12" y="192"/>
                  </a:lnTo>
                  <a:lnTo>
                    <a:pt x="6" y="204"/>
                  </a:lnTo>
                  <a:lnTo>
                    <a:pt x="0" y="222"/>
                  </a:lnTo>
                  <a:lnTo>
                    <a:pt x="6" y="222"/>
                  </a:lnTo>
                  <a:lnTo>
                    <a:pt x="0"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7" name="Freeform 46"/>
            <p:cNvSpPr>
              <a:spLocks/>
            </p:cNvSpPr>
            <p:nvPr/>
          </p:nvSpPr>
          <p:spPr bwMode="auto">
            <a:xfrm>
              <a:off x="1638" y="2916"/>
              <a:ext cx="180" cy="198"/>
            </a:xfrm>
            <a:custGeom>
              <a:avLst/>
              <a:gdLst>
                <a:gd name="T0" fmla="*/ 180 w 180"/>
                <a:gd name="T1" fmla="*/ 24 h 198"/>
                <a:gd name="T2" fmla="*/ 180 w 180"/>
                <a:gd name="T3" fmla="*/ 24 h 198"/>
                <a:gd name="T4" fmla="*/ 174 w 180"/>
                <a:gd name="T5" fmla="*/ 12 h 198"/>
                <a:gd name="T6" fmla="*/ 162 w 180"/>
                <a:gd name="T7" fmla="*/ 6 h 198"/>
                <a:gd name="T8" fmla="*/ 150 w 180"/>
                <a:gd name="T9" fmla="*/ 0 h 198"/>
                <a:gd name="T10" fmla="*/ 138 w 180"/>
                <a:gd name="T11" fmla="*/ 6 h 198"/>
                <a:gd name="T12" fmla="*/ 126 w 180"/>
                <a:gd name="T13" fmla="*/ 12 h 198"/>
                <a:gd name="T14" fmla="*/ 114 w 180"/>
                <a:gd name="T15" fmla="*/ 24 h 198"/>
                <a:gd name="T16" fmla="*/ 102 w 180"/>
                <a:gd name="T17" fmla="*/ 36 h 198"/>
                <a:gd name="T18" fmla="*/ 90 w 180"/>
                <a:gd name="T19" fmla="*/ 54 h 198"/>
                <a:gd name="T20" fmla="*/ 78 w 180"/>
                <a:gd name="T21" fmla="*/ 72 h 198"/>
                <a:gd name="T22" fmla="*/ 60 w 180"/>
                <a:gd name="T23" fmla="*/ 90 h 198"/>
                <a:gd name="T24" fmla="*/ 48 w 180"/>
                <a:gd name="T25" fmla="*/ 108 h 198"/>
                <a:gd name="T26" fmla="*/ 36 w 180"/>
                <a:gd name="T27" fmla="*/ 126 h 198"/>
                <a:gd name="T28" fmla="*/ 24 w 180"/>
                <a:gd name="T29" fmla="*/ 144 h 198"/>
                <a:gd name="T30" fmla="*/ 18 w 180"/>
                <a:gd name="T31" fmla="*/ 162 h 198"/>
                <a:gd name="T32" fmla="*/ 6 w 180"/>
                <a:gd name="T33" fmla="*/ 180 h 198"/>
                <a:gd name="T34" fmla="*/ 0 w 180"/>
                <a:gd name="T35" fmla="*/ 198 h 198"/>
                <a:gd name="T36" fmla="*/ 6 w 180"/>
                <a:gd name="T37" fmla="*/ 198 h 198"/>
                <a:gd name="T38" fmla="*/ 12 w 180"/>
                <a:gd name="T39" fmla="*/ 186 h 198"/>
                <a:gd name="T40" fmla="*/ 24 w 180"/>
                <a:gd name="T41" fmla="*/ 168 h 198"/>
                <a:gd name="T42" fmla="*/ 30 w 180"/>
                <a:gd name="T43" fmla="*/ 150 h 198"/>
                <a:gd name="T44" fmla="*/ 42 w 180"/>
                <a:gd name="T45" fmla="*/ 132 h 198"/>
                <a:gd name="T46" fmla="*/ 54 w 180"/>
                <a:gd name="T47" fmla="*/ 108 h 198"/>
                <a:gd name="T48" fmla="*/ 66 w 180"/>
                <a:gd name="T49" fmla="*/ 90 h 198"/>
                <a:gd name="T50" fmla="*/ 78 w 180"/>
                <a:gd name="T51" fmla="*/ 72 h 198"/>
                <a:gd name="T52" fmla="*/ 90 w 180"/>
                <a:gd name="T53" fmla="*/ 54 h 198"/>
                <a:gd name="T54" fmla="*/ 108 w 180"/>
                <a:gd name="T55" fmla="*/ 42 h 198"/>
                <a:gd name="T56" fmla="*/ 120 w 180"/>
                <a:gd name="T57" fmla="*/ 30 h 198"/>
                <a:gd name="T58" fmla="*/ 132 w 180"/>
                <a:gd name="T59" fmla="*/ 18 h 198"/>
                <a:gd name="T60" fmla="*/ 138 w 180"/>
                <a:gd name="T61" fmla="*/ 12 h 198"/>
                <a:gd name="T62" fmla="*/ 150 w 180"/>
                <a:gd name="T63" fmla="*/ 12 h 198"/>
                <a:gd name="T64" fmla="*/ 162 w 180"/>
                <a:gd name="T65" fmla="*/ 12 h 198"/>
                <a:gd name="T66" fmla="*/ 168 w 180"/>
                <a:gd name="T67" fmla="*/ 18 h 198"/>
                <a:gd name="T68" fmla="*/ 174 w 180"/>
                <a:gd name="T69" fmla="*/ 30 h 198"/>
                <a:gd name="T70" fmla="*/ 174 w 180"/>
                <a:gd name="T71" fmla="*/ 30 h 198"/>
                <a:gd name="T72" fmla="*/ 180 w 180"/>
                <a:gd name="T73" fmla="*/ 24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198"/>
                <a:gd name="T113" fmla="*/ 180 w 180"/>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198">
                  <a:moveTo>
                    <a:pt x="180" y="24"/>
                  </a:moveTo>
                  <a:lnTo>
                    <a:pt x="180" y="24"/>
                  </a:lnTo>
                  <a:lnTo>
                    <a:pt x="174" y="12"/>
                  </a:lnTo>
                  <a:lnTo>
                    <a:pt x="162" y="6"/>
                  </a:lnTo>
                  <a:lnTo>
                    <a:pt x="150" y="0"/>
                  </a:lnTo>
                  <a:lnTo>
                    <a:pt x="138" y="6"/>
                  </a:lnTo>
                  <a:lnTo>
                    <a:pt x="126" y="12"/>
                  </a:lnTo>
                  <a:lnTo>
                    <a:pt x="114" y="24"/>
                  </a:lnTo>
                  <a:lnTo>
                    <a:pt x="102" y="36"/>
                  </a:lnTo>
                  <a:lnTo>
                    <a:pt x="90" y="54"/>
                  </a:lnTo>
                  <a:lnTo>
                    <a:pt x="78" y="72"/>
                  </a:lnTo>
                  <a:lnTo>
                    <a:pt x="60" y="90"/>
                  </a:lnTo>
                  <a:lnTo>
                    <a:pt x="48" y="108"/>
                  </a:lnTo>
                  <a:lnTo>
                    <a:pt x="36" y="126"/>
                  </a:lnTo>
                  <a:lnTo>
                    <a:pt x="24" y="144"/>
                  </a:lnTo>
                  <a:lnTo>
                    <a:pt x="18" y="162"/>
                  </a:lnTo>
                  <a:lnTo>
                    <a:pt x="6" y="180"/>
                  </a:lnTo>
                  <a:lnTo>
                    <a:pt x="0" y="198"/>
                  </a:lnTo>
                  <a:lnTo>
                    <a:pt x="6" y="198"/>
                  </a:lnTo>
                  <a:lnTo>
                    <a:pt x="12" y="186"/>
                  </a:lnTo>
                  <a:lnTo>
                    <a:pt x="24" y="168"/>
                  </a:lnTo>
                  <a:lnTo>
                    <a:pt x="30" y="150"/>
                  </a:lnTo>
                  <a:lnTo>
                    <a:pt x="42" y="132"/>
                  </a:lnTo>
                  <a:lnTo>
                    <a:pt x="54" y="108"/>
                  </a:lnTo>
                  <a:lnTo>
                    <a:pt x="66" y="90"/>
                  </a:lnTo>
                  <a:lnTo>
                    <a:pt x="78" y="72"/>
                  </a:lnTo>
                  <a:lnTo>
                    <a:pt x="90" y="54"/>
                  </a:lnTo>
                  <a:lnTo>
                    <a:pt x="108" y="42"/>
                  </a:lnTo>
                  <a:lnTo>
                    <a:pt x="120" y="30"/>
                  </a:lnTo>
                  <a:lnTo>
                    <a:pt x="132" y="18"/>
                  </a:lnTo>
                  <a:lnTo>
                    <a:pt x="138" y="12"/>
                  </a:lnTo>
                  <a:lnTo>
                    <a:pt x="150" y="12"/>
                  </a:lnTo>
                  <a:lnTo>
                    <a:pt x="162" y="12"/>
                  </a:lnTo>
                  <a:lnTo>
                    <a:pt x="168" y="18"/>
                  </a:lnTo>
                  <a:lnTo>
                    <a:pt x="174" y="30"/>
                  </a:lnTo>
                  <a:lnTo>
                    <a:pt x="18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8" name="Freeform 47"/>
            <p:cNvSpPr>
              <a:spLocks/>
            </p:cNvSpPr>
            <p:nvPr/>
          </p:nvSpPr>
          <p:spPr bwMode="auto">
            <a:xfrm>
              <a:off x="1668" y="2940"/>
              <a:ext cx="156" cy="222"/>
            </a:xfrm>
            <a:custGeom>
              <a:avLst/>
              <a:gdLst>
                <a:gd name="T0" fmla="*/ 18 w 156"/>
                <a:gd name="T1" fmla="*/ 204 h 222"/>
                <a:gd name="T2" fmla="*/ 24 w 156"/>
                <a:gd name="T3" fmla="*/ 210 h 222"/>
                <a:gd name="T4" fmla="*/ 30 w 156"/>
                <a:gd name="T5" fmla="*/ 198 h 222"/>
                <a:gd name="T6" fmla="*/ 42 w 156"/>
                <a:gd name="T7" fmla="*/ 186 h 222"/>
                <a:gd name="T8" fmla="*/ 60 w 156"/>
                <a:gd name="T9" fmla="*/ 174 h 222"/>
                <a:gd name="T10" fmla="*/ 72 w 156"/>
                <a:gd name="T11" fmla="*/ 156 h 222"/>
                <a:gd name="T12" fmla="*/ 84 w 156"/>
                <a:gd name="T13" fmla="*/ 144 h 222"/>
                <a:gd name="T14" fmla="*/ 96 w 156"/>
                <a:gd name="T15" fmla="*/ 132 h 222"/>
                <a:gd name="T16" fmla="*/ 108 w 156"/>
                <a:gd name="T17" fmla="*/ 114 h 222"/>
                <a:gd name="T18" fmla="*/ 114 w 156"/>
                <a:gd name="T19" fmla="*/ 102 h 222"/>
                <a:gd name="T20" fmla="*/ 126 w 156"/>
                <a:gd name="T21" fmla="*/ 84 h 222"/>
                <a:gd name="T22" fmla="*/ 138 w 156"/>
                <a:gd name="T23" fmla="*/ 72 h 222"/>
                <a:gd name="T24" fmla="*/ 144 w 156"/>
                <a:gd name="T25" fmla="*/ 60 h 222"/>
                <a:gd name="T26" fmla="*/ 150 w 156"/>
                <a:gd name="T27" fmla="*/ 48 h 222"/>
                <a:gd name="T28" fmla="*/ 150 w 156"/>
                <a:gd name="T29" fmla="*/ 36 h 222"/>
                <a:gd name="T30" fmla="*/ 156 w 156"/>
                <a:gd name="T31" fmla="*/ 24 h 222"/>
                <a:gd name="T32" fmla="*/ 156 w 156"/>
                <a:gd name="T33" fmla="*/ 12 h 222"/>
                <a:gd name="T34" fmla="*/ 150 w 156"/>
                <a:gd name="T35" fmla="*/ 0 h 222"/>
                <a:gd name="T36" fmla="*/ 144 w 156"/>
                <a:gd name="T37" fmla="*/ 6 h 222"/>
                <a:gd name="T38" fmla="*/ 150 w 156"/>
                <a:gd name="T39" fmla="*/ 12 h 222"/>
                <a:gd name="T40" fmla="*/ 150 w 156"/>
                <a:gd name="T41" fmla="*/ 24 h 222"/>
                <a:gd name="T42" fmla="*/ 144 w 156"/>
                <a:gd name="T43" fmla="*/ 36 h 222"/>
                <a:gd name="T44" fmla="*/ 144 w 156"/>
                <a:gd name="T45" fmla="*/ 42 h 222"/>
                <a:gd name="T46" fmla="*/ 138 w 156"/>
                <a:gd name="T47" fmla="*/ 54 h 222"/>
                <a:gd name="T48" fmla="*/ 132 w 156"/>
                <a:gd name="T49" fmla="*/ 72 h 222"/>
                <a:gd name="T50" fmla="*/ 120 w 156"/>
                <a:gd name="T51" fmla="*/ 84 h 222"/>
                <a:gd name="T52" fmla="*/ 114 w 156"/>
                <a:gd name="T53" fmla="*/ 96 h 222"/>
                <a:gd name="T54" fmla="*/ 102 w 156"/>
                <a:gd name="T55" fmla="*/ 108 h 222"/>
                <a:gd name="T56" fmla="*/ 90 w 156"/>
                <a:gd name="T57" fmla="*/ 126 h 222"/>
                <a:gd name="T58" fmla="*/ 78 w 156"/>
                <a:gd name="T59" fmla="*/ 138 h 222"/>
                <a:gd name="T60" fmla="*/ 66 w 156"/>
                <a:gd name="T61" fmla="*/ 156 h 222"/>
                <a:gd name="T62" fmla="*/ 54 w 156"/>
                <a:gd name="T63" fmla="*/ 168 h 222"/>
                <a:gd name="T64" fmla="*/ 42 w 156"/>
                <a:gd name="T65" fmla="*/ 180 h 222"/>
                <a:gd name="T66" fmla="*/ 30 w 156"/>
                <a:gd name="T67" fmla="*/ 192 h 222"/>
                <a:gd name="T68" fmla="*/ 18 w 156"/>
                <a:gd name="T69" fmla="*/ 204 h 222"/>
                <a:gd name="T70" fmla="*/ 18 w 156"/>
                <a:gd name="T71" fmla="*/ 210 h 222"/>
                <a:gd name="T72" fmla="*/ 18 w 156"/>
                <a:gd name="T73" fmla="*/ 204 h 222"/>
                <a:gd name="T74" fmla="*/ 0 w 156"/>
                <a:gd name="T75" fmla="*/ 222 h 222"/>
                <a:gd name="T76" fmla="*/ 18 w 156"/>
                <a:gd name="T77" fmla="*/ 210 h 222"/>
                <a:gd name="T78" fmla="*/ 18 w 156"/>
                <a:gd name="T79" fmla="*/ 204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222"/>
                <a:gd name="T122" fmla="*/ 156 w 156"/>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222">
                  <a:moveTo>
                    <a:pt x="18" y="204"/>
                  </a:moveTo>
                  <a:lnTo>
                    <a:pt x="24" y="210"/>
                  </a:lnTo>
                  <a:lnTo>
                    <a:pt x="30" y="198"/>
                  </a:lnTo>
                  <a:lnTo>
                    <a:pt x="42" y="186"/>
                  </a:lnTo>
                  <a:lnTo>
                    <a:pt x="60" y="174"/>
                  </a:lnTo>
                  <a:lnTo>
                    <a:pt x="72" y="156"/>
                  </a:lnTo>
                  <a:lnTo>
                    <a:pt x="84" y="144"/>
                  </a:lnTo>
                  <a:lnTo>
                    <a:pt x="96" y="132"/>
                  </a:lnTo>
                  <a:lnTo>
                    <a:pt x="108" y="114"/>
                  </a:lnTo>
                  <a:lnTo>
                    <a:pt x="114" y="102"/>
                  </a:lnTo>
                  <a:lnTo>
                    <a:pt x="126" y="84"/>
                  </a:lnTo>
                  <a:lnTo>
                    <a:pt x="138" y="72"/>
                  </a:lnTo>
                  <a:lnTo>
                    <a:pt x="144" y="60"/>
                  </a:lnTo>
                  <a:lnTo>
                    <a:pt x="150" y="48"/>
                  </a:lnTo>
                  <a:lnTo>
                    <a:pt x="150" y="36"/>
                  </a:lnTo>
                  <a:lnTo>
                    <a:pt x="156" y="24"/>
                  </a:lnTo>
                  <a:lnTo>
                    <a:pt x="156" y="12"/>
                  </a:lnTo>
                  <a:lnTo>
                    <a:pt x="150" y="0"/>
                  </a:lnTo>
                  <a:lnTo>
                    <a:pt x="144" y="6"/>
                  </a:lnTo>
                  <a:lnTo>
                    <a:pt x="150" y="12"/>
                  </a:lnTo>
                  <a:lnTo>
                    <a:pt x="150" y="24"/>
                  </a:lnTo>
                  <a:lnTo>
                    <a:pt x="144" y="36"/>
                  </a:lnTo>
                  <a:lnTo>
                    <a:pt x="144" y="42"/>
                  </a:lnTo>
                  <a:lnTo>
                    <a:pt x="138" y="54"/>
                  </a:lnTo>
                  <a:lnTo>
                    <a:pt x="132" y="72"/>
                  </a:lnTo>
                  <a:lnTo>
                    <a:pt x="120" y="84"/>
                  </a:lnTo>
                  <a:lnTo>
                    <a:pt x="114" y="96"/>
                  </a:lnTo>
                  <a:lnTo>
                    <a:pt x="102" y="108"/>
                  </a:lnTo>
                  <a:lnTo>
                    <a:pt x="90" y="126"/>
                  </a:lnTo>
                  <a:lnTo>
                    <a:pt x="78" y="138"/>
                  </a:lnTo>
                  <a:lnTo>
                    <a:pt x="66" y="156"/>
                  </a:lnTo>
                  <a:lnTo>
                    <a:pt x="54" y="168"/>
                  </a:lnTo>
                  <a:lnTo>
                    <a:pt x="42" y="180"/>
                  </a:lnTo>
                  <a:lnTo>
                    <a:pt x="30" y="192"/>
                  </a:lnTo>
                  <a:lnTo>
                    <a:pt x="18" y="204"/>
                  </a:lnTo>
                  <a:lnTo>
                    <a:pt x="18" y="210"/>
                  </a:lnTo>
                  <a:lnTo>
                    <a:pt x="18" y="204"/>
                  </a:lnTo>
                  <a:lnTo>
                    <a:pt x="0" y="222"/>
                  </a:lnTo>
                  <a:lnTo>
                    <a:pt x="18" y="210"/>
                  </a:lnTo>
                  <a:lnTo>
                    <a:pt x="18"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59" name="Freeform 48"/>
            <p:cNvSpPr>
              <a:spLocks/>
            </p:cNvSpPr>
            <p:nvPr/>
          </p:nvSpPr>
          <p:spPr bwMode="auto">
            <a:xfrm>
              <a:off x="1686" y="3024"/>
              <a:ext cx="186" cy="126"/>
            </a:xfrm>
            <a:custGeom>
              <a:avLst/>
              <a:gdLst>
                <a:gd name="T0" fmla="*/ 186 w 186"/>
                <a:gd name="T1" fmla="*/ 0 h 126"/>
                <a:gd name="T2" fmla="*/ 186 w 186"/>
                <a:gd name="T3" fmla="*/ 0 h 126"/>
                <a:gd name="T4" fmla="*/ 168 w 186"/>
                <a:gd name="T5" fmla="*/ 0 h 126"/>
                <a:gd name="T6" fmla="*/ 156 w 186"/>
                <a:gd name="T7" fmla="*/ 6 h 126"/>
                <a:gd name="T8" fmla="*/ 144 w 186"/>
                <a:gd name="T9" fmla="*/ 12 h 126"/>
                <a:gd name="T10" fmla="*/ 126 w 186"/>
                <a:gd name="T11" fmla="*/ 18 h 126"/>
                <a:gd name="T12" fmla="*/ 120 w 186"/>
                <a:gd name="T13" fmla="*/ 24 h 126"/>
                <a:gd name="T14" fmla="*/ 108 w 186"/>
                <a:gd name="T15" fmla="*/ 30 h 126"/>
                <a:gd name="T16" fmla="*/ 96 w 186"/>
                <a:gd name="T17" fmla="*/ 42 h 126"/>
                <a:gd name="T18" fmla="*/ 90 w 186"/>
                <a:gd name="T19" fmla="*/ 48 h 126"/>
                <a:gd name="T20" fmla="*/ 78 w 186"/>
                <a:gd name="T21" fmla="*/ 60 h 126"/>
                <a:gd name="T22" fmla="*/ 66 w 186"/>
                <a:gd name="T23" fmla="*/ 66 h 126"/>
                <a:gd name="T24" fmla="*/ 60 w 186"/>
                <a:gd name="T25" fmla="*/ 78 h 126"/>
                <a:gd name="T26" fmla="*/ 48 w 186"/>
                <a:gd name="T27" fmla="*/ 84 h 126"/>
                <a:gd name="T28" fmla="*/ 36 w 186"/>
                <a:gd name="T29" fmla="*/ 96 h 126"/>
                <a:gd name="T30" fmla="*/ 24 w 186"/>
                <a:gd name="T31" fmla="*/ 102 h 126"/>
                <a:gd name="T32" fmla="*/ 12 w 186"/>
                <a:gd name="T33" fmla="*/ 114 h 126"/>
                <a:gd name="T34" fmla="*/ 0 w 186"/>
                <a:gd name="T35" fmla="*/ 120 h 126"/>
                <a:gd name="T36" fmla="*/ 0 w 186"/>
                <a:gd name="T37" fmla="*/ 126 h 126"/>
                <a:gd name="T38" fmla="*/ 18 w 186"/>
                <a:gd name="T39" fmla="*/ 120 h 126"/>
                <a:gd name="T40" fmla="*/ 30 w 186"/>
                <a:gd name="T41" fmla="*/ 108 h 126"/>
                <a:gd name="T42" fmla="*/ 42 w 186"/>
                <a:gd name="T43" fmla="*/ 102 h 126"/>
                <a:gd name="T44" fmla="*/ 54 w 186"/>
                <a:gd name="T45" fmla="*/ 90 h 126"/>
                <a:gd name="T46" fmla="*/ 60 w 186"/>
                <a:gd name="T47" fmla="*/ 84 h 126"/>
                <a:gd name="T48" fmla="*/ 72 w 186"/>
                <a:gd name="T49" fmla="*/ 72 h 126"/>
                <a:gd name="T50" fmla="*/ 84 w 186"/>
                <a:gd name="T51" fmla="*/ 60 h 126"/>
                <a:gd name="T52" fmla="*/ 90 w 186"/>
                <a:gd name="T53" fmla="*/ 54 h 126"/>
                <a:gd name="T54" fmla="*/ 102 w 186"/>
                <a:gd name="T55" fmla="*/ 42 h 126"/>
                <a:gd name="T56" fmla="*/ 108 w 186"/>
                <a:gd name="T57" fmla="*/ 36 h 126"/>
                <a:gd name="T58" fmla="*/ 120 w 186"/>
                <a:gd name="T59" fmla="*/ 30 h 126"/>
                <a:gd name="T60" fmla="*/ 132 w 186"/>
                <a:gd name="T61" fmla="*/ 24 h 126"/>
                <a:gd name="T62" fmla="*/ 144 w 186"/>
                <a:gd name="T63" fmla="*/ 18 h 126"/>
                <a:gd name="T64" fmla="*/ 156 w 186"/>
                <a:gd name="T65" fmla="*/ 12 h 126"/>
                <a:gd name="T66" fmla="*/ 168 w 186"/>
                <a:gd name="T67" fmla="*/ 6 h 126"/>
                <a:gd name="T68" fmla="*/ 186 w 186"/>
                <a:gd name="T69" fmla="*/ 6 h 126"/>
                <a:gd name="T70" fmla="*/ 186 w 186"/>
                <a:gd name="T71" fmla="*/ 6 h 126"/>
                <a:gd name="T72" fmla="*/ 186 w 186"/>
                <a:gd name="T73" fmla="*/ 0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26"/>
                <a:gd name="T113" fmla="*/ 186 w 186"/>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26">
                  <a:moveTo>
                    <a:pt x="186" y="0"/>
                  </a:moveTo>
                  <a:lnTo>
                    <a:pt x="186" y="0"/>
                  </a:lnTo>
                  <a:lnTo>
                    <a:pt x="168" y="0"/>
                  </a:lnTo>
                  <a:lnTo>
                    <a:pt x="156" y="6"/>
                  </a:lnTo>
                  <a:lnTo>
                    <a:pt x="144" y="12"/>
                  </a:lnTo>
                  <a:lnTo>
                    <a:pt x="126" y="18"/>
                  </a:lnTo>
                  <a:lnTo>
                    <a:pt x="120" y="24"/>
                  </a:lnTo>
                  <a:lnTo>
                    <a:pt x="108" y="30"/>
                  </a:lnTo>
                  <a:lnTo>
                    <a:pt x="96" y="42"/>
                  </a:lnTo>
                  <a:lnTo>
                    <a:pt x="90" y="48"/>
                  </a:lnTo>
                  <a:lnTo>
                    <a:pt x="78" y="60"/>
                  </a:lnTo>
                  <a:lnTo>
                    <a:pt x="66" y="66"/>
                  </a:lnTo>
                  <a:lnTo>
                    <a:pt x="60" y="78"/>
                  </a:lnTo>
                  <a:lnTo>
                    <a:pt x="48" y="84"/>
                  </a:lnTo>
                  <a:lnTo>
                    <a:pt x="36" y="96"/>
                  </a:lnTo>
                  <a:lnTo>
                    <a:pt x="24" y="102"/>
                  </a:lnTo>
                  <a:lnTo>
                    <a:pt x="12" y="114"/>
                  </a:lnTo>
                  <a:lnTo>
                    <a:pt x="0" y="120"/>
                  </a:lnTo>
                  <a:lnTo>
                    <a:pt x="0" y="126"/>
                  </a:lnTo>
                  <a:lnTo>
                    <a:pt x="18" y="120"/>
                  </a:lnTo>
                  <a:lnTo>
                    <a:pt x="30" y="108"/>
                  </a:lnTo>
                  <a:lnTo>
                    <a:pt x="42" y="102"/>
                  </a:lnTo>
                  <a:lnTo>
                    <a:pt x="54" y="90"/>
                  </a:lnTo>
                  <a:lnTo>
                    <a:pt x="60" y="84"/>
                  </a:lnTo>
                  <a:lnTo>
                    <a:pt x="72" y="72"/>
                  </a:lnTo>
                  <a:lnTo>
                    <a:pt x="84" y="60"/>
                  </a:lnTo>
                  <a:lnTo>
                    <a:pt x="90" y="54"/>
                  </a:lnTo>
                  <a:lnTo>
                    <a:pt x="102" y="42"/>
                  </a:lnTo>
                  <a:lnTo>
                    <a:pt x="108" y="36"/>
                  </a:lnTo>
                  <a:lnTo>
                    <a:pt x="120" y="30"/>
                  </a:lnTo>
                  <a:lnTo>
                    <a:pt x="132" y="24"/>
                  </a:lnTo>
                  <a:lnTo>
                    <a:pt x="144" y="18"/>
                  </a:lnTo>
                  <a:lnTo>
                    <a:pt x="156" y="12"/>
                  </a:lnTo>
                  <a:lnTo>
                    <a:pt x="168" y="6"/>
                  </a:lnTo>
                  <a:lnTo>
                    <a:pt x="186" y="6"/>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0" name="Freeform 49"/>
            <p:cNvSpPr>
              <a:spLocks/>
            </p:cNvSpPr>
            <p:nvPr/>
          </p:nvSpPr>
          <p:spPr bwMode="auto">
            <a:xfrm>
              <a:off x="1872" y="3024"/>
              <a:ext cx="36" cy="42"/>
            </a:xfrm>
            <a:custGeom>
              <a:avLst/>
              <a:gdLst>
                <a:gd name="T0" fmla="*/ 36 w 36"/>
                <a:gd name="T1" fmla="*/ 42 h 42"/>
                <a:gd name="T2" fmla="*/ 36 w 36"/>
                <a:gd name="T3" fmla="*/ 42 h 42"/>
                <a:gd name="T4" fmla="*/ 36 w 36"/>
                <a:gd name="T5" fmla="*/ 30 h 42"/>
                <a:gd name="T6" fmla="*/ 36 w 36"/>
                <a:gd name="T7" fmla="*/ 24 h 42"/>
                <a:gd name="T8" fmla="*/ 30 w 36"/>
                <a:gd name="T9" fmla="*/ 18 h 42"/>
                <a:gd name="T10" fmla="*/ 30 w 36"/>
                <a:gd name="T11" fmla="*/ 12 h 42"/>
                <a:gd name="T12" fmla="*/ 24 w 36"/>
                <a:gd name="T13" fmla="*/ 6 h 42"/>
                <a:gd name="T14" fmla="*/ 12 w 36"/>
                <a:gd name="T15" fmla="*/ 0 h 42"/>
                <a:gd name="T16" fmla="*/ 6 w 36"/>
                <a:gd name="T17" fmla="*/ 0 h 42"/>
                <a:gd name="T18" fmla="*/ 0 w 36"/>
                <a:gd name="T19" fmla="*/ 0 h 42"/>
                <a:gd name="T20" fmla="*/ 0 w 36"/>
                <a:gd name="T21" fmla="*/ 6 h 42"/>
                <a:gd name="T22" fmla="*/ 6 w 36"/>
                <a:gd name="T23" fmla="*/ 6 h 42"/>
                <a:gd name="T24" fmla="*/ 12 w 36"/>
                <a:gd name="T25" fmla="*/ 6 h 42"/>
                <a:gd name="T26" fmla="*/ 18 w 36"/>
                <a:gd name="T27" fmla="*/ 12 h 42"/>
                <a:gd name="T28" fmla="*/ 24 w 36"/>
                <a:gd name="T29" fmla="*/ 12 h 42"/>
                <a:gd name="T30" fmla="*/ 24 w 36"/>
                <a:gd name="T31" fmla="*/ 18 h 42"/>
                <a:gd name="T32" fmla="*/ 30 w 36"/>
                <a:gd name="T33" fmla="*/ 24 h 42"/>
                <a:gd name="T34" fmla="*/ 30 w 36"/>
                <a:gd name="T35" fmla="*/ 30 h 42"/>
                <a:gd name="T36" fmla="*/ 30 w 36"/>
                <a:gd name="T37" fmla="*/ 42 h 42"/>
                <a:gd name="T38" fmla="*/ 30 w 36"/>
                <a:gd name="T39" fmla="*/ 42 h 42"/>
                <a:gd name="T40" fmla="*/ 36 w 36"/>
                <a:gd name="T41" fmla="*/ 42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2"/>
                <a:gd name="T65" fmla="*/ 36 w 36"/>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2">
                  <a:moveTo>
                    <a:pt x="36" y="42"/>
                  </a:moveTo>
                  <a:lnTo>
                    <a:pt x="36" y="42"/>
                  </a:lnTo>
                  <a:lnTo>
                    <a:pt x="36" y="30"/>
                  </a:lnTo>
                  <a:lnTo>
                    <a:pt x="36" y="24"/>
                  </a:lnTo>
                  <a:lnTo>
                    <a:pt x="30" y="18"/>
                  </a:lnTo>
                  <a:lnTo>
                    <a:pt x="30" y="12"/>
                  </a:lnTo>
                  <a:lnTo>
                    <a:pt x="24" y="6"/>
                  </a:lnTo>
                  <a:lnTo>
                    <a:pt x="12" y="0"/>
                  </a:lnTo>
                  <a:lnTo>
                    <a:pt x="6" y="0"/>
                  </a:lnTo>
                  <a:lnTo>
                    <a:pt x="0" y="0"/>
                  </a:lnTo>
                  <a:lnTo>
                    <a:pt x="0" y="6"/>
                  </a:lnTo>
                  <a:lnTo>
                    <a:pt x="6" y="6"/>
                  </a:lnTo>
                  <a:lnTo>
                    <a:pt x="12" y="6"/>
                  </a:lnTo>
                  <a:lnTo>
                    <a:pt x="18" y="12"/>
                  </a:lnTo>
                  <a:lnTo>
                    <a:pt x="24" y="12"/>
                  </a:lnTo>
                  <a:lnTo>
                    <a:pt x="24" y="18"/>
                  </a:lnTo>
                  <a:lnTo>
                    <a:pt x="30" y="24"/>
                  </a:lnTo>
                  <a:lnTo>
                    <a:pt x="30" y="30"/>
                  </a:lnTo>
                  <a:lnTo>
                    <a:pt x="30" y="42"/>
                  </a:lnTo>
                  <a:lnTo>
                    <a:pt x="3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1" name="Freeform 50"/>
            <p:cNvSpPr>
              <a:spLocks/>
            </p:cNvSpPr>
            <p:nvPr/>
          </p:nvSpPr>
          <p:spPr bwMode="auto">
            <a:xfrm>
              <a:off x="1734" y="3066"/>
              <a:ext cx="174" cy="144"/>
            </a:xfrm>
            <a:custGeom>
              <a:avLst/>
              <a:gdLst>
                <a:gd name="T0" fmla="*/ 0 w 174"/>
                <a:gd name="T1" fmla="*/ 138 h 144"/>
                <a:gd name="T2" fmla="*/ 0 w 174"/>
                <a:gd name="T3" fmla="*/ 144 h 144"/>
                <a:gd name="T4" fmla="*/ 18 w 174"/>
                <a:gd name="T5" fmla="*/ 138 h 144"/>
                <a:gd name="T6" fmla="*/ 30 w 174"/>
                <a:gd name="T7" fmla="*/ 132 h 144"/>
                <a:gd name="T8" fmla="*/ 48 w 174"/>
                <a:gd name="T9" fmla="*/ 120 h 144"/>
                <a:gd name="T10" fmla="*/ 60 w 174"/>
                <a:gd name="T11" fmla="*/ 114 h 144"/>
                <a:gd name="T12" fmla="*/ 78 w 174"/>
                <a:gd name="T13" fmla="*/ 108 h 144"/>
                <a:gd name="T14" fmla="*/ 90 w 174"/>
                <a:gd name="T15" fmla="*/ 96 h 144"/>
                <a:gd name="T16" fmla="*/ 108 w 174"/>
                <a:gd name="T17" fmla="*/ 84 h 144"/>
                <a:gd name="T18" fmla="*/ 120 w 174"/>
                <a:gd name="T19" fmla="*/ 78 h 144"/>
                <a:gd name="T20" fmla="*/ 132 w 174"/>
                <a:gd name="T21" fmla="*/ 66 h 144"/>
                <a:gd name="T22" fmla="*/ 144 w 174"/>
                <a:gd name="T23" fmla="*/ 54 h 144"/>
                <a:gd name="T24" fmla="*/ 150 w 174"/>
                <a:gd name="T25" fmla="*/ 48 h 144"/>
                <a:gd name="T26" fmla="*/ 162 w 174"/>
                <a:gd name="T27" fmla="*/ 36 h 144"/>
                <a:gd name="T28" fmla="*/ 168 w 174"/>
                <a:gd name="T29" fmla="*/ 24 h 144"/>
                <a:gd name="T30" fmla="*/ 174 w 174"/>
                <a:gd name="T31" fmla="*/ 18 h 144"/>
                <a:gd name="T32" fmla="*/ 174 w 174"/>
                <a:gd name="T33" fmla="*/ 6 h 144"/>
                <a:gd name="T34" fmla="*/ 174 w 174"/>
                <a:gd name="T35" fmla="*/ 0 h 144"/>
                <a:gd name="T36" fmla="*/ 168 w 174"/>
                <a:gd name="T37" fmla="*/ 0 h 144"/>
                <a:gd name="T38" fmla="*/ 168 w 174"/>
                <a:gd name="T39" fmla="*/ 6 h 144"/>
                <a:gd name="T40" fmla="*/ 168 w 174"/>
                <a:gd name="T41" fmla="*/ 12 h 144"/>
                <a:gd name="T42" fmla="*/ 162 w 174"/>
                <a:gd name="T43" fmla="*/ 24 h 144"/>
                <a:gd name="T44" fmla="*/ 156 w 174"/>
                <a:gd name="T45" fmla="*/ 30 h 144"/>
                <a:gd name="T46" fmla="*/ 144 w 174"/>
                <a:gd name="T47" fmla="*/ 42 h 144"/>
                <a:gd name="T48" fmla="*/ 138 w 174"/>
                <a:gd name="T49" fmla="*/ 54 h 144"/>
                <a:gd name="T50" fmla="*/ 126 w 174"/>
                <a:gd name="T51" fmla="*/ 60 h 144"/>
                <a:gd name="T52" fmla="*/ 114 w 174"/>
                <a:gd name="T53" fmla="*/ 72 h 144"/>
                <a:gd name="T54" fmla="*/ 102 w 174"/>
                <a:gd name="T55" fmla="*/ 84 h 144"/>
                <a:gd name="T56" fmla="*/ 90 w 174"/>
                <a:gd name="T57" fmla="*/ 90 h 144"/>
                <a:gd name="T58" fmla="*/ 72 w 174"/>
                <a:gd name="T59" fmla="*/ 102 h 144"/>
                <a:gd name="T60" fmla="*/ 60 w 174"/>
                <a:gd name="T61" fmla="*/ 108 h 144"/>
                <a:gd name="T62" fmla="*/ 42 w 174"/>
                <a:gd name="T63" fmla="*/ 114 h 144"/>
                <a:gd name="T64" fmla="*/ 30 w 174"/>
                <a:gd name="T65" fmla="*/ 126 h 144"/>
                <a:gd name="T66" fmla="*/ 18 w 174"/>
                <a:gd name="T67" fmla="*/ 132 h 144"/>
                <a:gd name="T68" fmla="*/ 0 w 174"/>
                <a:gd name="T69" fmla="*/ 138 h 144"/>
                <a:gd name="T70" fmla="*/ 0 w 174"/>
                <a:gd name="T71" fmla="*/ 144 h 144"/>
                <a:gd name="T72" fmla="*/ 0 w 174"/>
                <a:gd name="T73" fmla="*/ 138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144"/>
                <a:gd name="T113" fmla="*/ 174 w 174"/>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144">
                  <a:moveTo>
                    <a:pt x="0" y="138"/>
                  </a:moveTo>
                  <a:lnTo>
                    <a:pt x="0" y="144"/>
                  </a:lnTo>
                  <a:lnTo>
                    <a:pt x="18" y="138"/>
                  </a:lnTo>
                  <a:lnTo>
                    <a:pt x="30" y="132"/>
                  </a:lnTo>
                  <a:lnTo>
                    <a:pt x="48" y="120"/>
                  </a:lnTo>
                  <a:lnTo>
                    <a:pt x="60" y="114"/>
                  </a:lnTo>
                  <a:lnTo>
                    <a:pt x="78" y="108"/>
                  </a:lnTo>
                  <a:lnTo>
                    <a:pt x="90" y="96"/>
                  </a:lnTo>
                  <a:lnTo>
                    <a:pt x="108" y="84"/>
                  </a:lnTo>
                  <a:lnTo>
                    <a:pt x="120" y="78"/>
                  </a:lnTo>
                  <a:lnTo>
                    <a:pt x="132" y="66"/>
                  </a:lnTo>
                  <a:lnTo>
                    <a:pt x="144" y="54"/>
                  </a:lnTo>
                  <a:lnTo>
                    <a:pt x="150" y="48"/>
                  </a:lnTo>
                  <a:lnTo>
                    <a:pt x="162" y="36"/>
                  </a:lnTo>
                  <a:lnTo>
                    <a:pt x="168" y="24"/>
                  </a:lnTo>
                  <a:lnTo>
                    <a:pt x="174" y="18"/>
                  </a:lnTo>
                  <a:lnTo>
                    <a:pt x="174" y="6"/>
                  </a:lnTo>
                  <a:lnTo>
                    <a:pt x="174" y="0"/>
                  </a:lnTo>
                  <a:lnTo>
                    <a:pt x="168" y="0"/>
                  </a:lnTo>
                  <a:lnTo>
                    <a:pt x="168" y="6"/>
                  </a:lnTo>
                  <a:lnTo>
                    <a:pt x="168" y="12"/>
                  </a:lnTo>
                  <a:lnTo>
                    <a:pt x="162" y="24"/>
                  </a:lnTo>
                  <a:lnTo>
                    <a:pt x="156" y="30"/>
                  </a:lnTo>
                  <a:lnTo>
                    <a:pt x="144" y="42"/>
                  </a:lnTo>
                  <a:lnTo>
                    <a:pt x="138" y="54"/>
                  </a:lnTo>
                  <a:lnTo>
                    <a:pt x="126" y="60"/>
                  </a:lnTo>
                  <a:lnTo>
                    <a:pt x="114" y="72"/>
                  </a:lnTo>
                  <a:lnTo>
                    <a:pt x="102" y="84"/>
                  </a:lnTo>
                  <a:lnTo>
                    <a:pt x="90" y="90"/>
                  </a:lnTo>
                  <a:lnTo>
                    <a:pt x="72" y="102"/>
                  </a:lnTo>
                  <a:lnTo>
                    <a:pt x="60" y="108"/>
                  </a:lnTo>
                  <a:lnTo>
                    <a:pt x="42" y="114"/>
                  </a:lnTo>
                  <a:lnTo>
                    <a:pt x="30" y="126"/>
                  </a:lnTo>
                  <a:lnTo>
                    <a:pt x="18" y="132"/>
                  </a:lnTo>
                  <a:lnTo>
                    <a:pt x="0" y="138"/>
                  </a:lnTo>
                  <a:lnTo>
                    <a:pt x="0" y="144"/>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2" name="Freeform 51"/>
            <p:cNvSpPr>
              <a:spLocks/>
            </p:cNvSpPr>
            <p:nvPr/>
          </p:nvSpPr>
          <p:spPr bwMode="auto">
            <a:xfrm>
              <a:off x="1734" y="3144"/>
              <a:ext cx="198" cy="66"/>
            </a:xfrm>
            <a:custGeom>
              <a:avLst/>
              <a:gdLst>
                <a:gd name="T0" fmla="*/ 198 w 198"/>
                <a:gd name="T1" fmla="*/ 36 h 66"/>
                <a:gd name="T2" fmla="*/ 198 w 198"/>
                <a:gd name="T3" fmla="*/ 36 h 66"/>
                <a:gd name="T4" fmla="*/ 192 w 198"/>
                <a:gd name="T5" fmla="*/ 24 h 66"/>
                <a:gd name="T6" fmla="*/ 186 w 198"/>
                <a:gd name="T7" fmla="*/ 12 h 66"/>
                <a:gd name="T8" fmla="*/ 180 w 198"/>
                <a:gd name="T9" fmla="*/ 6 h 66"/>
                <a:gd name="T10" fmla="*/ 174 w 198"/>
                <a:gd name="T11" fmla="*/ 6 h 66"/>
                <a:gd name="T12" fmla="*/ 162 w 198"/>
                <a:gd name="T13" fmla="*/ 0 h 66"/>
                <a:gd name="T14" fmla="*/ 150 w 198"/>
                <a:gd name="T15" fmla="*/ 0 h 66"/>
                <a:gd name="T16" fmla="*/ 138 w 198"/>
                <a:gd name="T17" fmla="*/ 6 h 66"/>
                <a:gd name="T18" fmla="*/ 120 w 198"/>
                <a:gd name="T19" fmla="*/ 6 h 66"/>
                <a:gd name="T20" fmla="*/ 108 w 198"/>
                <a:gd name="T21" fmla="*/ 12 h 66"/>
                <a:gd name="T22" fmla="*/ 90 w 198"/>
                <a:gd name="T23" fmla="*/ 18 h 66"/>
                <a:gd name="T24" fmla="*/ 78 w 198"/>
                <a:gd name="T25" fmla="*/ 24 h 66"/>
                <a:gd name="T26" fmla="*/ 60 w 198"/>
                <a:gd name="T27" fmla="*/ 30 h 66"/>
                <a:gd name="T28" fmla="*/ 48 w 198"/>
                <a:gd name="T29" fmla="*/ 36 h 66"/>
                <a:gd name="T30" fmla="*/ 30 w 198"/>
                <a:gd name="T31" fmla="*/ 48 h 66"/>
                <a:gd name="T32" fmla="*/ 18 w 198"/>
                <a:gd name="T33" fmla="*/ 54 h 66"/>
                <a:gd name="T34" fmla="*/ 0 w 198"/>
                <a:gd name="T35" fmla="*/ 60 h 66"/>
                <a:gd name="T36" fmla="*/ 0 w 198"/>
                <a:gd name="T37" fmla="*/ 66 h 66"/>
                <a:gd name="T38" fmla="*/ 18 w 198"/>
                <a:gd name="T39" fmla="*/ 60 h 66"/>
                <a:gd name="T40" fmla="*/ 30 w 198"/>
                <a:gd name="T41" fmla="*/ 54 h 66"/>
                <a:gd name="T42" fmla="*/ 48 w 198"/>
                <a:gd name="T43" fmla="*/ 42 h 66"/>
                <a:gd name="T44" fmla="*/ 60 w 198"/>
                <a:gd name="T45" fmla="*/ 36 h 66"/>
                <a:gd name="T46" fmla="*/ 78 w 198"/>
                <a:gd name="T47" fmla="*/ 30 h 66"/>
                <a:gd name="T48" fmla="*/ 96 w 198"/>
                <a:gd name="T49" fmla="*/ 24 h 66"/>
                <a:gd name="T50" fmla="*/ 108 w 198"/>
                <a:gd name="T51" fmla="*/ 18 h 66"/>
                <a:gd name="T52" fmla="*/ 120 w 198"/>
                <a:gd name="T53" fmla="*/ 12 h 66"/>
                <a:gd name="T54" fmla="*/ 138 w 198"/>
                <a:gd name="T55" fmla="*/ 12 h 66"/>
                <a:gd name="T56" fmla="*/ 150 w 198"/>
                <a:gd name="T57" fmla="*/ 6 h 66"/>
                <a:gd name="T58" fmla="*/ 162 w 198"/>
                <a:gd name="T59" fmla="*/ 6 h 66"/>
                <a:gd name="T60" fmla="*/ 168 w 198"/>
                <a:gd name="T61" fmla="*/ 12 h 66"/>
                <a:gd name="T62" fmla="*/ 180 w 198"/>
                <a:gd name="T63" fmla="*/ 12 h 66"/>
                <a:gd name="T64" fmla="*/ 186 w 198"/>
                <a:gd name="T65" fmla="*/ 18 h 66"/>
                <a:gd name="T66" fmla="*/ 186 w 198"/>
                <a:gd name="T67" fmla="*/ 24 h 66"/>
                <a:gd name="T68" fmla="*/ 192 w 198"/>
                <a:gd name="T69" fmla="*/ 36 h 66"/>
                <a:gd name="T70" fmla="*/ 192 w 198"/>
                <a:gd name="T71" fmla="*/ 36 h 66"/>
                <a:gd name="T72" fmla="*/ 198 w 198"/>
                <a:gd name="T73" fmla="*/ 36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
                <a:gd name="T112" fmla="*/ 0 h 66"/>
                <a:gd name="T113" fmla="*/ 198 w 198"/>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 h="66">
                  <a:moveTo>
                    <a:pt x="198" y="36"/>
                  </a:moveTo>
                  <a:lnTo>
                    <a:pt x="198" y="36"/>
                  </a:lnTo>
                  <a:lnTo>
                    <a:pt x="192" y="24"/>
                  </a:lnTo>
                  <a:lnTo>
                    <a:pt x="186" y="12"/>
                  </a:lnTo>
                  <a:lnTo>
                    <a:pt x="180" y="6"/>
                  </a:lnTo>
                  <a:lnTo>
                    <a:pt x="174" y="6"/>
                  </a:lnTo>
                  <a:lnTo>
                    <a:pt x="162" y="0"/>
                  </a:lnTo>
                  <a:lnTo>
                    <a:pt x="150" y="0"/>
                  </a:lnTo>
                  <a:lnTo>
                    <a:pt x="138" y="6"/>
                  </a:lnTo>
                  <a:lnTo>
                    <a:pt x="120" y="6"/>
                  </a:lnTo>
                  <a:lnTo>
                    <a:pt x="108" y="12"/>
                  </a:lnTo>
                  <a:lnTo>
                    <a:pt x="90" y="18"/>
                  </a:lnTo>
                  <a:lnTo>
                    <a:pt x="78" y="24"/>
                  </a:lnTo>
                  <a:lnTo>
                    <a:pt x="60" y="30"/>
                  </a:lnTo>
                  <a:lnTo>
                    <a:pt x="48" y="36"/>
                  </a:lnTo>
                  <a:lnTo>
                    <a:pt x="30" y="48"/>
                  </a:lnTo>
                  <a:lnTo>
                    <a:pt x="18" y="54"/>
                  </a:lnTo>
                  <a:lnTo>
                    <a:pt x="0" y="60"/>
                  </a:lnTo>
                  <a:lnTo>
                    <a:pt x="0" y="66"/>
                  </a:lnTo>
                  <a:lnTo>
                    <a:pt x="18" y="60"/>
                  </a:lnTo>
                  <a:lnTo>
                    <a:pt x="30" y="54"/>
                  </a:lnTo>
                  <a:lnTo>
                    <a:pt x="48" y="42"/>
                  </a:lnTo>
                  <a:lnTo>
                    <a:pt x="60" y="36"/>
                  </a:lnTo>
                  <a:lnTo>
                    <a:pt x="78" y="30"/>
                  </a:lnTo>
                  <a:lnTo>
                    <a:pt x="96" y="24"/>
                  </a:lnTo>
                  <a:lnTo>
                    <a:pt x="108" y="18"/>
                  </a:lnTo>
                  <a:lnTo>
                    <a:pt x="120" y="12"/>
                  </a:lnTo>
                  <a:lnTo>
                    <a:pt x="138" y="12"/>
                  </a:lnTo>
                  <a:lnTo>
                    <a:pt x="150" y="6"/>
                  </a:lnTo>
                  <a:lnTo>
                    <a:pt x="162" y="6"/>
                  </a:lnTo>
                  <a:lnTo>
                    <a:pt x="168" y="12"/>
                  </a:lnTo>
                  <a:lnTo>
                    <a:pt x="180" y="12"/>
                  </a:lnTo>
                  <a:lnTo>
                    <a:pt x="186" y="18"/>
                  </a:lnTo>
                  <a:lnTo>
                    <a:pt x="186" y="24"/>
                  </a:lnTo>
                  <a:lnTo>
                    <a:pt x="192" y="36"/>
                  </a:lnTo>
                  <a:lnTo>
                    <a:pt x="19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3" name="Freeform 52"/>
            <p:cNvSpPr>
              <a:spLocks/>
            </p:cNvSpPr>
            <p:nvPr/>
          </p:nvSpPr>
          <p:spPr bwMode="auto">
            <a:xfrm>
              <a:off x="1740" y="3180"/>
              <a:ext cx="192" cy="120"/>
            </a:xfrm>
            <a:custGeom>
              <a:avLst/>
              <a:gdLst>
                <a:gd name="T0" fmla="*/ 18 w 192"/>
                <a:gd name="T1" fmla="*/ 108 h 120"/>
                <a:gd name="T2" fmla="*/ 18 w 192"/>
                <a:gd name="T3" fmla="*/ 114 h 120"/>
                <a:gd name="T4" fmla="*/ 36 w 192"/>
                <a:gd name="T5" fmla="*/ 108 h 120"/>
                <a:gd name="T6" fmla="*/ 48 w 192"/>
                <a:gd name="T7" fmla="*/ 102 h 120"/>
                <a:gd name="T8" fmla="*/ 60 w 192"/>
                <a:gd name="T9" fmla="*/ 96 h 120"/>
                <a:gd name="T10" fmla="*/ 78 w 192"/>
                <a:gd name="T11" fmla="*/ 90 h 120"/>
                <a:gd name="T12" fmla="*/ 90 w 192"/>
                <a:gd name="T13" fmla="*/ 84 h 120"/>
                <a:gd name="T14" fmla="*/ 108 w 192"/>
                <a:gd name="T15" fmla="*/ 78 h 120"/>
                <a:gd name="T16" fmla="*/ 120 w 192"/>
                <a:gd name="T17" fmla="*/ 72 h 120"/>
                <a:gd name="T18" fmla="*/ 132 w 192"/>
                <a:gd name="T19" fmla="*/ 66 h 120"/>
                <a:gd name="T20" fmla="*/ 150 w 192"/>
                <a:gd name="T21" fmla="*/ 60 h 120"/>
                <a:gd name="T22" fmla="*/ 162 w 192"/>
                <a:gd name="T23" fmla="*/ 54 h 120"/>
                <a:gd name="T24" fmla="*/ 168 w 192"/>
                <a:gd name="T25" fmla="*/ 48 h 120"/>
                <a:gd name="T26" fmla="*/ 180 w 192"/>
                <a:gd name="T27" fmla="*/ 36 h 120"/>
                <a:gd name="T28" fmla="*/ 186 w 192"/>
                <a:gd name="T29" fmla="*/ 30 h 120"/>
                <a:gd name="T30" fmla="*/ 192 w 192"/>
                <a:gd name="T31" fmla="*/ 18 h 120"/>
                <a:gd name="T32" fmla="*/ 192 w 192"/>
                <a:gd name="T33" fmla="*/ 12 h 120"/>
                <a:gd name="T34" fmla="*/ 192 w 192"/>
                <a:gd name="T35" fmla="*/ 0 h 120"/>
                <a:gd name="T36" fmla="*/ 186 w 192"/>
                <a:gd name="T37" fmla="*/ 0 h 120"/>
                <a:gd name="T38" fmla="*/ 186 w 192"/>
                <a:gd name="T39" fmla="*/ 12 h 120"/>
                <a:gd name="T40" fmla="*/ 186 w 192"/>
                <a:gd name="T41" fmla="*/ 18 h 120"/>
                <a:gd name="T42" fmla="*/ 180 w 192"/>
                <a:gd name="T43" fmla="*/ 24 h 120"/>
                <a:gd name="T44" fmla="*/ 174 w 192"/>
                <a:gd name="T45" fmla="*/ 36 h 120"/>
                <a:gd name="T46" fmla="*/ 168 w 192"/>
                <a:gd name="T47" fmla="*/ 42 h 120"/>
                <a:gd name="T48" fmla="*/ 156 w 192"/>
                <a:gd name="T49" fmla="*/ 48 h 120"/>
                <a:gd name="T50" fmla="*/ 144 w 192"/>
                <a:gd name="T51" fmla="*/ 54 h 120"/>
                <a:gd name="T52" fmla="*/ 132 w 192"/>
                <a:gd name="T53" fmla="*/ 60 h 120"/>
                <a:gd name="T54" fmla="*/ 120 w 192"/>
                <a:gd name="T55" fmla="*/ 66 h 120"/>
                <a:gd name="T56" fmla="*/ 102 w 192"/>
                <a:gd name="T57" fmla="*/ 72 h 120"/>
                <a:gd name="T58" fmla="*/ 90 w 192"/>
                <a:gd name="T59" fmla="*/ 78 h 120"/>
                <a:gd name="T60" fmla="*/ 78 w 192"/>
                <a:gd name="T61" fmla="*/ 84 h 120"/>
                <a:gd name="T62" fmla="*/ 60 w 192"/>
                <a:gd name="T63" fmla="*/ 90 h 120"/>
                <a:gd name="T64" fmla="*/ 48 w 192"/>
                <a:gd name="T65" fmla="*/ 96 h 120"/>
                <a:gd name="T66" fmla="*/ 30 w 192"/>
                <a:gd name="T67" fmla="*/ 102 h 120"/>
                <a:gd name="T68" fmla="*/ 18 w 192"/>
                <a:gd name="T69" fmla="*/ 108 h 120"/>
                <a:gd name="T70" fmla="*/ 18 w 192"/>
                <a:gd name="T71" fmla="*/ 114 h 120"/>
                <a:gd name="T72" fmla="*/ 18 w 192"/>
                <a:gd name="T73" fmla="*/ 108 h 120"/>
                <a:gd name="T74" fmla="*/ 0 w 192"/>
                <a:gd name="T75" fmla="*/ 120 h 120"/>
                <a:gd name="T76" fmla="*/ 18 w 192"/>
                <a:gd name="T77" fmla="*/ 114 h 120"/>
                <a:gd name="T78" fmla="*/ 18 w 192"/>
                <a:gd name="T79" fmla="*/ 108 h 1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2"/>
                <a:gd name="T121" fmla="*/ 0 h 120"/>
                <a:gd name="T122" fmla="*/ 192 w 192"/>
                <a:gd name="T123" fmla="*/ 120 h 1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2" h="120">
                  <a:moveTo>
                    <a:pt x="18" y="108"/>
                  </a:moveTo>
                  <a:lnTo>
                    <a:pt x="18" y="114"/>
                  </a:lnTo>
                  <a:lnTo>
                    <a:pt x="36" y="108"/>
                  </a:lnTo>
                  <a:lnTo>
                    <a:pt x="48" y="102"/>
                  </a:lnTo>
                  <a:lnTo>
                    <a:pt x="60" y="96"/>
                  </a:lnTo>
                  <a:lnTo>
                    <a:pt x="78" y="90"/>
                  </a:lnTo>
                  <a:lnTo>
                    <a:pt x="90" y="84"/>
                  </a:lnTo>
                  <a:lnTo>
                    <a:pt x="108" y="78"/>
                  </a:lnTo>
                  <a:lnTo>
                    <a:pt x="120" y="72"/>
                  </a:lnTo>
                  <a:lnTo>
                    <a:pt x="132" y="66"/>
                  </a:lnTo>
                  <a:lnTo>
                    <a:pt x="150" y="60"/>
                  </a:lnTo>
                  <a:lnTo>
                    <a:pt x="162" y="54"/>
                  </a:lnTo>
                  <a:lnTo>
                    <a:pt x="168" y="48"/>
                  </a:lnTo>
                  <a:lnTo>
                    <a:pt x="180" y="36"/>
                  </a:lnTo>
                  <a:lnTo>
                    <a:pt x="186" y="30"/>
                  </a:lnTo>
                  <a:lnTo>
                    <a:pt x="192" y="18"/>
                  </a:lnTo>
                  <a:lnTo>
                    <a:pt x="192" y="12"/>
                  </a:lnTo>
                  <a:lnTo>
                    <a:pt x="192" y="0"/>
                  </a:lnTo>
                  <a:lnTo>
                    <a:pt x="186" y="0"/>
                  </a:lnTo>
                  <a:lnTo>
                    <a:pt x="186" y="12"/>
                  </a:lnTo>
                  <a:lnTo>
                    <a:pt x="186" y="18"/>
                  </a:lnTo>
                  <a:lnTo>
                    <a:pt x="180" y="24"/>
                  </a:lnTo>
                  <a:lnTo>
                    <a:pt x="174" y="36"/>
                  </a:lnTo>
                  <a:lnTo>
                    <a:pt x="168" y="42"/>
                  </a:lnTo>
                  <a:lnTo>
                    <a:pt x="156" y="48"/>
                  </a:lnTo>
                  <a:lnTo>
                    <a:pt x="144" y="54"/>
                  </a:lnTo>
                  <a:lnTo>
                    <a:pt x="132" y="60"/>
                  </a:lnTo>
                  <a:lnTo>
                    <a:pt x="120" y="66"/>
                  </a:lnTo>
                  <a:lnTo>
                    <a:pt x="102" y="72"/>
                  </a:lnTo>
                  <a:lnTo>
                    <a:pt x="90" y="78"/>
                  </a:lnTo>
                  <a:lnTo>
                    <a:pt x="78" y="84"/>
                  </a:lnTo>
                  <a:lnTo>
                    <a:pt x="60" y="90"/>
                  </a:lnTo>
                  <a:lnTo>
                    <a:pt x="48" y="96"/>
                  </a:lnTo>
                  <a:lnTo>
                    <a:pt x="30" y="102"/>
                  </a:lnTo>
                  <a:lnTo>
                    <a:pt x="18" y="108"/>
                  </a:lnTo>
                  <a:lnTo>
                    <a:pt x="18" y="114"/>
                  </a:lnTo>
                  <a:lnTo>
                    <a:pt x="18" y="108"/>
                  </a:lnTo>
                  <a:lnTo>
                    <a:pt x="0" y="120"/>
                  </a:lnTo>
                  <a:lnTo>
                    <a:pt x="18" y="114"/>
                  </a:lnTo>
                  <a:lnTo>
                    <a:pt x="18"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4" name="Freeform 53"/>
            <p:cNvSpPr>
              <a:spLocks/>
            </p:cNvSpPr>
            <p:nvPr/>
          </p:nvSpPr>
          <p:spPr bwMode="auto">
            <a:xfrm>
              <a:off x="1758" y="3270"/>
              <a:ext cx="138" cy="66"/>
            </a:xfrm>
            <a:custGeom>
              <a:avLst/>
              <a:gdLst>
                <a:gd name="T0" fmla="*/ 126 w 138"/>
                <a:gd name="T1" fmla="*/ 66 h 66"/>
                <a:gd name="T2" fmla="*/ 126 w 138"/>
                <a:gd name="T3" fmla="*/ 66 h 66"/>
                <a:gd name="T4" fmla="*/ 132 w 138"/>
                <a:gd name="T5" fmla="*/ 54 h 66"/>
                <a:gd name="T6" fmla="*/ 138 w 138"/>
                <a:gd name="T7" fmla="*/ 36 h 66"/>
                <a:gd name="T8" fmla="*/ 138 w 138"/>
                <a:gd name="T9" fmla="*/ 30 h 66"/>
                <a:gd name="T10" fmla="*/ 132 w 138"/>
                <a:gd name="T11" fmla="*/ 18 h 66"/>
                <a:gd name="T12" fmla="*/ 126 w 138"/>
                <a:gd name="T13" fmla="*/ 12 h 66"/>
                <a:gd name="T14" fmla="*/ 120 w 138"/>
                <a:gd name="T15" fmla="*/ 6 h 66"/>
                <a:gd name="T16" fmla="*/ 114 w 138"/>
                <a:gd name="T17" fmla="*/ 0 h 66"/>
                <a:gd name="T18" fmla="*/ 102 w 138"/>
                <a:gd name="T19" fmla="*/ 0 h 66"/>
                <a:gd name="T20" fmla="*/ 90 w 138"/>
                <a:gd name="T21" fmla="*/ 0 h 66"/>
                <a:gd name="T22" fmla="*/ 78 w 138"/>
                <a:gd name="T23" fmla="*/ 0 h 66"/>
                <a:gd name="T24" fmla="*/ 66 w 138"/>
                <a:gd name="T25" fmla="*/ 6 h 66"/>
                <a:gd name="T26" fmla="*/ 48 w 138"/>
                <a:gd name="T27" fmla="*/ 6 h 66"/>
                <a:gd name="T28" fmla="*/ 36 w 138"/>
                <a:gd name="T29" fmla="*/ 6 h 66"/>
                <a:gd name="T30" fmla="*/ 24 w 138"/>
                <a:gd name="T31" fmla="*/ 12 h 66"/>
                <a:gd name="T32" fmla="*/ 12 w 138"/>
                <a:gd name="T33" fmla="*/ 18 h 66"/>
                <a:gd name="T34" fmla="*/ 0 w 138"/>
                <a:gd name="T35" fmla="*/ 18 h 66"/>
                <a:gd name="T36" fmla="*/ 0 w 138"/>
                <a:gd name="T37" fmla="*/ 24 h 66"/>
                <a:gd name="T38" fmla="*/ 12 w 138"/>
                <a:gd name="T39" fmla="*/ 24 h 66"/>
                <a:gd name="T40" fmla="*/ 24 w 138"/>
                <a:gd name="T41" fmla="*/ 18 h 66"/>
                <a:gd name="T42" fmla="*/ 36 w 138"/>
                <a:gd name="T43" fmla="*/ 12 h 66"/>
                <a:gd name="T44" fmla="*/ 54 w 138"/>
                <a:gd name="T45" fmla="*/ 12 h 66"/>
                <a:gd name="T46" fmla="*/ 66 w 138"/>
                <a:gd name="T47" fmla="*/ 12 h 66"/>
                <a:gd name="T48" fmla="*/ 78 w 138"/>
                <a:gd name="T49" fmla="*/ 6 h 66"/>
                <a:gd name="T50" fmla="*/ 90 w 138"/>
                <a:gd name="T51" fmla="*/ 6 h 66"/>
                <a:gd name="T52" fmla="*/ 102 w 138"/>
                <a:gd name="T53" fmla="*/ 6 h 66"/>
                <a:gd name="T54" fmla="*/ 108 w 138"/>
                <a:gd name="T55" fmla="*/ 6 h 66"/>
                <a:gd name="T56" fmla="*/ 120 w 138"/>
                <a:gd name="T57" fmla="*/ 12 h 66"/>
                <a:gd name="T58" fmla="*/ 126 w 138"/>
                <a:gd name="T59" fmla="*/ 18 h 66"/>
                <a:gd name="T60" fmla="*/ 126 w 138"/>
                <a:gd name="T61" fmla="*/ 18 h 66"/>
                <a:gd name="T62" fmla="*/ 132 w 138"/>
                <a:gd name="T63" fmla="*/ 30 h 66"/>
                <a:gd name="T64" fmla="*/ 132 w 138"/>
                <a:gd name="T65" fmla="*/ 36 h 66"/>
                <a:gd name="T66" fmla="*/ 126 w 138"/>
                <a:gd name="T67" fmla="*/ 48 h 66"/>
                <a:gd name="T68" fmla="*/ 120 w 138"/>
                <a:gd name="T69" fmla="*/ 66 h 66"/>
                <a:gd name="T70" fmla="*/ 120 w 138"/>
                <a:gd name="T71" fmla="*/ 60 h 66"/>
                <a:gd name="T72" fmla="*/ 126 w 138"/>
                <a:gd name="T73" fmla="*/ 66 h 66"/>
                <a:gd name="T74" fmla="*/ 126 w 138"/>
                <a:gd name="T75" fmla="*/ 66 h 66"/>
                <a:gd name="T76" fmla="*/ 126 w 138"/>
                <a:gd name="T77" fmla="*/ 66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8"/>
                <a:gd name="T118" fmla="*/ 0 h 66"/>
                <a:gd name="T119" fmla="*/ 138 w 138"/>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8" h="66">
                  <a:moveTo>
                    <a:pt x="126" y="66"/>
                  </a:moveTo>
                  <a:lnTo>
                    <a:pt x="126" y="66"/>
                  </a:lnTo>
                  <a:lnTo>
                    <a:pt x="132" y="54"/>
                  </a:lnTo>
                  <a:lnTo>
                    <a:pt x="138" y="36"/>
                  </a:lnTo>
                  <a:lnTo>
                    <a:pt x="138" y="30"/>
                  </a:lnTo>
                  <a:lnTo>
                    <a:pt x="132" y="18"/>
                  </a:lnTo>
                  <a:lnTo>
                    <a:pt x="126" y="12"/>
                  </a:lnTo>
                  <a:lnTo>
                    <a:pt x="120" y="6"/>
                  </a:lnTo>
                  <a:lnTo>
                    <a:pt x="114" y="0"/>
                  </a:lnTo>
                  <a:lnTo>
                    <a:pt x="102" y="0"/>
                  </a:lnTo>
                  <a:lnTo>
                    <a:pt x="90" y="0"/>
                  </a:lnTo>
                  <a:lnTo>
                    <a:pt x="78" y="0"/>
                  </a:lnTo>
                  <a:lnTo>
                    <a:pt x="66" y="6"/>
                  </a:lnTo>
                  <a:lnTo>
                    <a:pt x="48" y="6"/>
                  </a:lnTo>
                  <a:lnTo>
                    <a:pt x="36" y="6"/>
                  </a:lnTo>
                  <a:lnTo>
                    <a:pt x="24" y="12"/>
                  </a:lnTo>
                  <a:lnTo>
                    <a:pt x="12" y="18"/>
                  </a:lnTo>
                  <a:lnTo>
                    <a:pt x="0" y="18"/>
                  </a:lnTo>
                  <a:lnTo>
                    <a:pt x="0" y="24"/>
                  </a:lnTo>
                  <a:lnTo>
                    <a:pt x="12" y="24"/>
                  </a:lnTo>
                  <a:lnTo>
                    <a:pt x="24" y="18"/>
                  </a:lnTo>
                  <a:lnTo>
                    <a:pt x="36" y="12"/>
                  </a:lnTo>
                  <a:lnTo>
                    <a:pt x="54" y="12"/>
                  </a:lnTo>
                  <a:lnTo>
                    <a:pt x="66" y="12"/>
                  </a:lnTo>
                  <a:lnTo>
                    <a:pt x="78" y="6"/>
                  </a:lnTo>
                  <a:lnTo>
                    <a:pt x="90" y="6"/>
                  </a:lnTo>
                  <a:lnTo>
                    <a:pt x="102" y="6"/>
                  </a:lnTo>
                  <a:lnTo>
                    <a:pt x="108" y="6"/>
                  </a:lnTo>
                  <a:lnTo>
                    <a:pt x="120" y="12"/>
                  </a:lnTo>
                  <a:lnTo>
                    <a:pt x="126" y="18"/>
                  </a:lnTo>
                  <a:lnTo>
                    <a:pt x="132" y="30"/>
                  </a:lnTo>
                  <a:lnTo>
                    <a:pt x="132" y="36"/>
                  </a:lnTo>
                  <a:lnTo>
                    <a:pt x="126" y="48"/>
                  </a:lnTo>
                  <a:lnTo>
                    <a:pt x="120" y="66"/>
                  </a:lnTo>
                  <a:lnTo>
                    <a:pt x="120" y="60"/>
                  </a:lnTo>
                  <a:lnTo>
                    <a:pt x="1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5" name="Freeform 54"/>
            <p:cNvSpPr>
              <a:spLocks/>
            </p:cNvSpPr>
            <p:nvPr/>
          </p:nvSpPr>
          <p:spPr bwMode="auto">
            <a:xfrm>
              <a:off x="1704" y="3330"/>
              <a:ext cx="180" cy="36"/>
            </a:xfrm>
            <a:custGeom>
              <a:avLst/>
              <a:gdLst>
                <a:gd name="T0" fmla="*/ 6 w 180"/>
                <a:gd name="T1" fmla="*/ 24 h 36"/>
                <a:gd name="T2" fmla="*/ 6 w 180"/>
                <a:gd name="T3" fmla="*/ 24 h 36"/>
                <a:gd name="T4" fmla="*/ 18 w 180"/>
                <a:gd name="T5" fmla="*/ 30 h 36"/>
                <a:gd name="T6" fmla="*/ 36 w 180"/>
                <a:gd name="T7" fmla="*/ 30 h 36"/>
                <a:gd name="T8" fmla="*/ 48 w 180"/>
                <a:gd name="T9" fmla="*/ 30 h 36"/>
                <a:gd name="T10" fmla="*/ 60 w 180"/>
                <a:gd name="T11" fmla="*/ 36 h 36"/>
                <a:gd name="T12" fmla="*/ 72 w 180"/>
                <a:gd name="T13" fmla="*/ 36 h 36"/>
                <a:gd name="T14" fmla="*/ 84 w 180"/>
                <a:gd name="T15" fmla="*/ 36 h 36"/>
                <a:gd name="T16" fmla="*/ 96 w 180"/>
                <a:gd name="T17" fmla="*/ 36 h 36"/>
                <a:gd name="T18" fmla="*/ 102 w 180"/>
                <a:gd name="T19" fmla="*/ 30 h 36"/>
                <a:gd name="T20" fmla="*/ 114 w 180"/>
                <a:gd name="T21" fmla="*/ 30 h 36"/>
                <a:gd name="T22" fmla="*/ 126 w 180"/>
                <a:gd name="T23" fmla="*/ 30 h 36"/>
                <a:gd name="T24" fmla="*/ 132 w 180"/>
                <a:gd name="T25" fmla="*/ 30 h 36"/>
                <a:gd name="T26" fmla="*/ 144 w 180"/>
                <a:gd name="T27" fmla="*/ 24 h 36"/>
                <a:gd name="T28" fmla="*/ 150 w 180"/>
                <a:gd name="T29" fmla="*/ 24 h 36"/>
                <a:gd name="T30" fmla="*/ 162 w 180"/>
                <a:gd name="T31" fmla="*/ 18 h 36"/>
                <a:gd name="T32" fmla="*/ 168 w 180"/>
                <a:gd name="T33" fmla="*/ 12 h 36"/>
                <a:gd name="T34" fmla="*/ 180 w 180"/>
                <a:gd name="T35" fmla="*/ 6 h 36"/>
                <a:gd name="T36" fmla="*/ 174 w 180"/>
                <a:gd name="T37" fmla="*/ 0 h 36"/>
                <a:gd name="T38" fmla="*/ 168 w 180"/>
                <a:gd name="T39" fmla="*/ 6 h 36"/>
                <a:gd name="T40" fmla="*/ 162 w 180"/>
                <a:gd name="T41" fmla="*/ 12 h 36"/>
                <a:gd name="T42" fmla="*/ 150 w 180"/>
                <a:gd name="T43" fmla="*/ 18 h 36"/>
                <a:gd name="T44" fmla="*/ 144 w 180"/>
                <a:gd name="T45" fmla="*/ 18 h 36"/>
                <a:gd name="T46" fmla="*/ 132 w 180"/>
                <a:gd name="T47" fmla="*/ 24 h 36"/>
                <a:gd name="T48" fmla="*/ 126 w 180"/>
                <a:gd name="T49" fmla="*/ 24 h 36"/>
                <a:gd name="T50" fmla="*/ 114 w 180"/>
                <a:gd name="T51" fmla="*/ 24 h 36"/>
                <a:gd name="T52" fmla="*/ 102 w 180"/>
                <a:gd name="T53" fmla="*/ 24 h 36"/>
                <a:gd name="T54" fmla="*/ 96 w 180"/>
                <a:gd name="T55" fmla="*/ 30 h 36"/>
                <a:gd name="T56" fmla="*/ 84 w 180"/>
                <a:gd name="T57" fmla="*/ 30 h 36"/>
                <a:gd name="T58" fmla="*/ 72 w 180"/>
                <a:gd name="T59" fmla="*/ 30 h 36"/>
                <a:gd name="T60" fmla="*/ 60 w 180"/>
                <a:gd name="T61" fmla="*/ 30 h 36"/>
                <a:gd name="T62" fmla="*/ 48 w 180"/>
                <a:gd name="T63" fmla="*/ 24 h 36"/>
                <a:gd name="T64" fmla="*/ 36 w 180"/>
                <a:gd name="T65" fmla="*/ 24 h 36"/>
                <a:gd name="T66" fmla="*/ 18 w 180"/>
                <a:gd name="T67" fmla="*/ 24 h 36"/>
                <a:gd name="T68" fmla="*/ 6 w 180"/>
                <a:gd name="T69" fmla="*/ 18 h 36"/>
                <a:gd name="T70" fmla="*/ 0 w 180"/>
                <a:gd name="T71" fmla="*/ 18 h 36"/>
                <a:gd name="T72" fmla="*/ 6 w 180"/>
                <a:gd name="T73" fmla="*/ 18 h 36"/>
                <a:gd name="T74" fmla="*/ 0 w 180"/>
                <a:gd name="T75" fmla="*/ 18 h 36"/>
                <a:gd name="T76" fmla="*/ 0 w 180"/>
                <a:gd name="T77" fmla="*/ 18 h 36"/>
                <a:gd name="T78" fmla="*/ 6 w 180"/>
                <a:gd name="T79" fmla="*/ 24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36"/>
                <a:gd name="T122" fmla="*/ 180 w 18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36">
                  <a:moveTo>
                    <a:pt x="6" y="24"/>
                  </a:moveTo>
                  <a:lnTo>
                    <a:pt x="6" y="24"/>
                  </a:lnTo>
                  <a:lnTo>
                    <a:pt x="18" y="30"/>
                  </a:lnTo>
                  <a:lnTo>
                    <a:pt x="36" y="30"/>
                  </a:lnTo>
                  <a:lnTo>
                    <a:pt x="48" y="30"/>
                  </a:lnTo>
                  <a:lnTo>
                    <a:pt x="60" y="36"/>
                  </a:lnTo>
                  <a:lnTo>
                    <a:pt x="72" y="36"/>
                  </a:lnTo>
                  <a:lnTo>
                    <a:pt x="84" y="36"/>
                  </a:lnTo>
                  <a:lnTo>
                    <a:pt x="96" y="36"/>
                  </a:lnTo>
                  <a:lnTo>
                    <a:pt x="102" y="30"/>
                  </a:lnTo>
                  <a:lnTo>
                    <a:pt x="114" y="30"/>
                  </a:lnTo>
                  <a:lnTo>
                    <a:pt x="126" y="30"/>
                  </a:lnTo>
                  <a:lnTo>
                    <a:pt x="132" y="30"/>
                  </a:lnTo>
                  <a:lnTo>
                    <a:pt x="144" y="24"/>
                  </a:lnTo>
                  <a:lnTo>
                    <a:pt x="150" y="24"/>
                  </a:lnTo>
                  <a:lnTo>
                    <a:pt x="162" y="18"/>
                  </a:lnTo>
                  <a:lnTo>
                    <a:pt x="168" y="12"/>
                  </a:lnTo>
                  <a:lnTo>
                    <a:pt x="180" y="6"/>
                  </a:lnTo>
                  <a:lnTo>
                    <a:pt x="174" y="0"/>
                  </a:lnTo>
                  <a:lnTo>
                    <a:pt x="168" y="6"/>
                  </a:lnTo>
                  <a:lnTo>
                    <a:pt x="162" y="12"/>
                  </a:lnTo>
                  <a:lnTo>
                    <a:pt x="150" y="18"/>
                  </a:lnTo>
                  <a:lnTo>
                    <a:pt x="144" y="18"/>
                  </a:lnTo>
                  <a:lnTo>
                    <a:pt x="132" y="24"/>
                  </a:lnTo>
                  <a:lnTo>
                    <a:pt x="126" y="24"/>
                  </a:lnTo>
                  <a:lnTo>
                    <a:pt x="114" y="24"/>
                  </a:lnTo>
                  <a:lnTo>
                    <a:pt x="102" y="24"/>
                  </a:lnTo>
                  <a:lnTo>
                    <a:pt x="96" y="30"/>
                  </a:lnTo>
                  <a:lnTo>
                    <a:pt x="84" y="30"/>
                  </a:lnTo>
                  <a:lnTo>
                    <a:pt x="72" y="30"/>
                  </a:lnTo>
                  <a:lnTo>
                    <a:pt x="60" y="30"/>
                  </a:lnTo>
                  <a:lnTo>
                    <a:pt x="48" y="24"/>
                  </a:lnTo>
                  <a:lnTo>
                    <a:pt x="36" y="24"/>
                  </a:lnTo>
                  <a:lnTo>
                    <a:pt x="18" y="24"/>
                  </a:lnTo>
                  <a:lnTo>
                    <a:pt x="6" y="18"/>
                  </a:lnTo>
                  <a:lnTo>
                    <a:pt x="0" y="18"/>
                  </a:lnTo>
                  <a:lnTo>
                    <a:pt x="6" y="18"/>
                  </a:lnTo>
                  <a:lnTo>
                    <a:pt x="0" y="18"/>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6" name="Freeform 55"/>
            <p:cNvSpPr>
              <a:spLocks/>
            </p:cNvSpPr>
            <p:nvPr/>
          </p:nvSpPr>
          <p:spPr bwMode="auto">
            <a:xfrm>
              <a:off x="1560" y="3348"/>
              <a:ext cx="150" cy="84"/>
            </a:xfrm>
            <a:custGeom>
              <a:avLst/>
              <a:gdLst>
                <a:gd name="T0" fmla="*/ 6 w 150"/>
                <a:gd name="T1" fmla="*/ 36 h 84"/>
                <a:gd name="T2" fmla="*/ 0 w 150"/>
                <a:gd name="T3" fmla="*/ 36 h 84"/>
                <a:gd name="T4" fmla="*/ 6 w 150"/>
                <a:gd name="T5" fmla="*/ 54 h 84"/>
                <a:gd name="T6" fmla="*/ 18 w 150"/>
                <a:gd name="T7" fmla="*/ 66 h 84"/>
                <a:gd name="T8" fmla="*/ 24 w 150"/>
                <a:gd name="T9" fmla="*/ 72 h 84"/>
                <a:gd name="T10" fmla="*/ 36 w 150"/>
                <a:gd name="T11" fmla="*/ 78 h 84"/>
                <a:gd name="T12" fmla="*/ 48 w 150"/>
                <a:gd name="T13" fmla="*/ 84 h 84"/>
                <a:gd name="T14" fmla="*/ 60 w 150"/>
                <a:gd name="T15" fmla="*/ 84 h 84"/>
                <a:gd name="T16" fmla="*/ 66 w 150"/>
                <a:gd name="T17" fmla="*/ 78 h 84"/>
                <a:gd name="T18" fmla="*/ 78 w 150"/>
                <a:gd name="T19" fmla="*/ 78 h 84"/>
                <a:gd name="T20" fmla="*/ 90 w 150"/>
                <a:gd name="T21" fmla="*/ 72 h 84"/>
                <a:gd name="T22" fmla="*/ 102 w 150"/>
                <a:gd name="T23" fmla="*/ 66 h 84"/>
                <a:gd name="T24" fmla="*/ 114 w 150"/>
                <a:gd name="T25" fmla="*/ 54 h 84"/>
                <a:gd name="T26" fmla="*/ 120 w 150"/>
                <a:gd name="T27" fmla="*/ 48 h 84"/>
                <a:gd name="T28" fmla="*/ 132 w 150"/>
                <a:gd name="T29" fmla="*/ 36 h 84"/>
                <a:gd name="T30" fmla="*/ 138 w 150"/>
                <a:gd name="T31" fmla="*/ 24 h 84"/>
                <a:gd name="T32" fmla="*/ 144 w 150"/>
                <a:gd name="T33" fmla="*/ 18 h 84"/>
                <a:gd name="T34" fmla="*/ 150 w 150"/>
                <a:gd name="T35" fmla="*/ 6 h 84"/>
                <a:gd name="T36" fmla="*/ 144 w 150"/>
                <a:gd name="T37" fmla="*/ 0 h 84"/>
                <a:gd name="T38" fmla="*/ 138 w 150"/>
                <a:gd name="T39" fmla="*/ 12 h 84"/>
                <a:gd name="T40" fmla="*/ 132 w 150"/>
                <a:gd name="T41" fmla="*/ 24 h 84"/>
                <a:gd name="T42" fmla="*/ 126 w 150"/>
                <a:gd name="T43" fmla="*/ 30 h 84"/>
                <a:gd name="T44" fmla="*/ 114 w 150"/>
                <a:gd name="T45" fmla="*/ 42 h 84"/>
                <a:gd name="T46" fmla="*/ 108 w 150"/>
                <a:gd name="T47" fmla="*/ 48 h 84"/>
                <a:gd name="T48" fmla="*/ 96 w 150"/>
                <a:gd name="T49" fmla="*/ 60 h 84"/>
                <a:gd name="T50" fmla="*/ 90 w 150"/>
                <a:gd name="T51" fmla="*/ 66 h 84"/>
                <a:gd name="T52" fmla="*/ 78 w 150"/>
                <a:gd name="T53" fmla="*/ 72 h 84"/>
                <a:gd name="T54" fmla="*/ 66 w 150"/>
                <a:gd name="T55" fmla="*/ 72 h 84"/>
                <a:gd name="T56" fmla="*/ 60 w 150"/>
                <a:gd name="T57" fmla="*/ 78 h 84"/>
                <a:gd name="T58" fmla="*/ 48 w 150"/>
                <a:gd name="T59" fmla="*/ 78 h 84"/>
                <a:gd name="T60" fmla="*/ 36 w 150"/>
                <a:gd name="T61" fmla="*/ 72 h 84"/>
                <a:gd name="T62" fmla="*/ 30 w 150"/>
                <a:gd name="T63" fmla="*/ 66 h 84"/>
                <a:gd name="T64" fmla="*/ 18 w 150"/>
                <a:gd name="T65" fmla="*/ 60 h 84"/>
                <a:gd name="T66" fmla="*/ 12 w 150"/>
                <a:gd name="T67" fmla="*/ 48 h 84"/>
                <a:gd name="T68" fmla="*/ 6 w 150"/>
                <a:gd name="T69" fmla="*/ 36 h 84"/>
                <a:gd name="T70" fmla="*/ 0 w 150"/>
                <a:gd name="T71" fmla="*/ 36 h 84"/>
                <a:gd name="T72" fmla="*/ 6 w 150"/>
                <a:gd name="T73" fmla="*/ 36 h 84"/>
                <a:gd name="T74" fmla="*/ 0 w 150"/>
                <a:gd name="T75" fmla="*/ 30 h 84"/>
                <a:gd name="T76" fmla="*/ 0 w 150"/>
                <a:gd name="T77" fmla="*/ 36 h 84"/>
                <a:gd name="T78" fmla="*/ 6 w 150"/>
                <a:gd name="T79" fmla="*/ 36 h 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84"/>
                <a:gd name="T122" fmla="*/ 150 w 150"/>
                <a:gd name="T123" fmla="*/ 84 h 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84">
                  <a:moveTo>
                    <a:pt x="6" y="36"/>
                  </a:moveTo>
                  <a:lnTo>
                    <a:pt x="0" y="36"/>
                  </a:lnTo>
                  <a:lnTo>
                    <a:pt x="6" y="54"/>
                  </a:lnTo>
                  <a:lnTo>
                    <a:pt x="18" y="66"/>
                  </a:lnTo>
                  <a:lnTo>
                    <a:pt x="24" y="72"/>
                  </a:lnTo>
                  <a:lnTo>
                    <a:pt x="36" y="78"/>
                  </a:lnTo>
                  <a:lnTo>
                    <a:pt x="48" y="84"/>
                  </a:lnTo>
                  <a:lnTo>
                    <a:pt x="60" y="84"/>
                  </a:lnTo>
                  <a:lnTo>
                    <a:pt x="66" y="78"/>
                  </a:lnTo>
                  <a:lnTo>
                    <a:pt x="78" y="78"/>
                  </a:lnTo>
                  <a:lnTo>
                    <a:pt x="90" y="72"/>
                  </a:lnTo>
                  <a:lnTo>
                    <a:pt x="102" y="66"/>
                  </a:lnTo>
                  <a:lnTo>
                    <a:pt x="114" y="54"/>
                  </a:lnTo>
                  <a:lnTo>
                    <a:pt x="120" y="48"/>
                  </a:lnTo>
                  <a:lnTo>
                    <a:pt x="132" y="36"/>
                  </a:lnTo>
                  <a:lnTo>
                    <a:pt x="138" y="24"/>
                  </a:lnTo>
                  <a:lnTo>
                    <a:pt x="144" y="18"/>
                  </a:lnTo>
                  <a:lnTo>
                    <a:pt x="150" y="6"/>
                  </a:lnTo>
                  <a:lnTo>
                    <a:pt x="144" y="0"/>
                  </a:lnTo>
                  <a:lnTo>
                    <a:pt x="138" y="12"/>
                  </a:lnTo>
                  <a:lnTo>
                    <a:pt x="132" y="24"/>
                  </a:lnTo>
                  <a:lnTo>
                    <a:pt x="126" y="30"/>
                  </a:lnTo>
                  <a:lnTo>
                    <a:pt x="114" y="42"/>
                  </a:lnTo>
                  <a:lnTo>
                    <a:pt x="108" y="48"/>
                  </a:lnTo>
                  <a:lnTo>
                    <a:pt x="96" y="60"/>
                  </a:lnTo>
                  <a:lnTo>
                    <a:pt x="90" y="66"/>
                  </a:lnTo>
                  <a:lnTo>
                    <a:pt x="78" y="72"/>
                  </a:lnTo>
                  <a:lnTo>
                    <a:pt x="66" y="72"/>
                  </a:lnTo>
                  <a:lnTo>
                    <a:pt x="60" y="78"/>
                  </a:lnTo>
                  <a:lnTo>
                    <a:pt x="48" y="78"/>
                  </a:lnTo>
                  <a:lnTo>
                    <a:pt x="36" y="72"/>
                  </a:lnTo>
                  <a:lnTo>
                    <a:pt x="30" y="66"/>
                  </a:lnTo>
                  <a:lnTo>
                    <a:pt x="18" y="60"/>
                  </a:lnTo>
                  <a:lnTo>
                    <a:pt x="12" y="48"/>
                  </a:lnTo>
                  <a:lnTo>
                    <a:pt x="6" y="36"/>
                  </a:lnTo>
                  <a:lnTo>
                    <a:pt x="0" y="36"/>
                  </a:lnTo>
                  <a:lnTo>
                    <a:pt x="6" y="36"/>
                  </a:lnTo>
                  <a:lnTo>
                    <a:pt x="0" y="30"/>
                  </a:lnTo>
                  <a:lnTo>
                    <a:pt x="0" y="36"/>
                  </a:lnTo>
                  <a:lnTo>
                    <a:pt x="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7" name="Freeform 56"/>
            <p:cNvSpPr>
              <a:spLocks/>
            </p:cNvSpPr>
            <p:nvPr/>
          </p:nvSpPr>
          <p:spPr bwMode="auto">
            <a:xfrm>
              <a:off x="1434" y="3198"/>
              <a:ext cx="240" cy="48"/>
            </a:xfrm>
            <a:custGeom>
              <a:avLst/>
              <a:gdLst>
                <a:gd name="T0" fmla="*/ 0 w 240"/>
                <a:gd name="T1" fmla="*/ 48 h 48"/>
                <a:gd name="T2" fmla="*/ 0 w 240"/>
                <a:gd name="T3" fmla="*/ 42 h 48"/>
                <a:gd name="T4" fmla="*/ 0 w 240"/>
                <a:gd name="T5" fmla="*/ 42 h 48"/>
                <a:gd name="T6" fmla="*/ 6 w 240"/>
                <a:gd name="T7" fmla="*/ 42 h 48"/>
                <a:gd name="T8" fmla="*/ 6 w 240"/>
                <a:gd name="T9" fmla="*/ 36 h 48"/>
                <a:gd name="T10" fmla="*/ 12 w 240"/>
                <a:gd name="T11" fmla="*/ 30 h 48"/>
                <a:gd name="T12" fmla="*/ 24 w 240"/>
                <a:gd name="T13" fmla="*/ 24 h 48"/>
                <a:gd name="T14" fmla="*/ 30 w 240"/>
                <a:gd name="T15" fmla="*/ 24 h 48"/>
                <a:gd name="T16" fmla="*/ 36 w 240"/>
                <a:gd name="T17" fmla="*/ 18 h 48"/>
                <a:gd name="T18" fmla="*/ 48 w 240"/>
                <a:gd name="T19" fmla="*/ 12 h 48"/>
                <a:gd name="T20" fmla="*/ 60 w 240"/>
                <a:gd name="T21" fmla="*/ 12 h 48"/>
                <a:gd name="T22" fmla="*/ 72 w 240"/>
                <a:gd name="T23" fmla="*/ 12 h 48"/>
                <a:gd name="T24" fmla="*/ 84 w 240"/>
                <a:gd name="T25" fmla="*/ 12 h 48"/>
                <a:gd name="T26" fmla="*/ 96 w 240"/>
                <a:gd name="T27" fmla="*/ 12 h 48"/>
                <a:gd name="T28" fmla="*/ 108 w 240"/>
                <a:gd name="T29" fmla="*/ 18 h 48"/>
                <a:gd name="T30" fmla="*/ 126 w 240"/>
                <a:gd name="T31" fmla="*/ 24 h 48"/>
                <a:gd name="T32" fmla="*/ 138 w 240"/>
                <a:gd name="T33" fmla="*/ 30 h 48"/>
                <a:gd name="T34" fmla="*/ 138 w 240"/>
                <a:gd name="T35" fmla="*/ 30 h 48"/>
                <a:gd name="T36" fmla="*/ 138 w 240"/>
                <a:gd name="T37" fmla="*/ 30 h 48"/>
                <a:gd name="T38" fmla="*/ 144 w 240"/>
                <a:gd name="T39" fmla="*/ 24 h 48"/>
                <a:gd name="T40" fmla="*/ 150 w 240"/>
                <a:gd name="T41" fmla="*/ 24 h 48"/>
                <a:gd name="T42" fmla="*/ 150 w 240"/>
                <a:gd name="T43" fmla="*/ 18 h 48"/>
                <a:gd name="T44" fmla="*/ 156 w 240"/>
                <a:gd name="T45" fmla="*/ 12 h 48"/>
                <a:gd name="T46" fmla="*/ 168 w 240"/>
                <a:gd name="T47" fmla="*/ 12 h 48"/>
                <a:gd name="T48" fmla="*/ 174 w 240"/>
                <a:gd name="T49" fmla="*/ 6 h 48"/>
                <a:gd name="T50" fmla="*/ 180 w 240"/>
                <a:gd name="T51" fmla="*/ 6 h 48"/>
                <a:gd name="T52" fmla="*/ 186 w 240"/>
                <a:gd name="T53" fmla="*/ 0 h 48"/>
                <a:gd name="T54" fmla="*/ 198 w 240"/>
                <a:gd name="T55" fmla="*/ 0 h 48"/>
                <a:gd name="T56" fmla="*/ 204 w 240"/>
                <a:gd name="T57" fmla="*/ 0 h 48"/>
                <a:gd name="T58" fmla="*/ 216 w 240"/>
                <a:gd name="T59" fmla="*/ 0 h 48"/>
                <a:gd name="T60" fmla="*/ 222 w 240"/>
                <a:gd name="T61" fmla="*/ 6 h 48"/>
                <a:gd name="T62" fmla="*/ 228 w 240"/>
                <a:gd name="T63" fmla="*/ 12 h 48"/>
                <a:gd name="T64" fmla="*/ 240 w 240"/>
                <a:gd name="T65" fmla="*/ 18 h 48"/>
                <a:gd name="T66" fmla="*/ 0 w 240"/>
                <a:gd name="T67" fmla="*/ 48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48"/>
                <a:gd name="T104" fmla="*/ 240 w 24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48">
                  <a:moveTo>
                    <a:pt x="0" y="48"/>
                  </a:moveTo>
                  <a:lnTo>
                    <a:pt x="0" y="42"/>
                  </a:lnTo>
                  <a:lnTo>
                    <a:pt x="6" y="42"/>
                  </a:lnTo>
                  <a:lnTo>
                    <a:pt x="6" y="36"/>
                  </a:lnTo>
                  <a:lnTo>
                    <a:pt x="12" y="30"/>
                  </a:lnTo>
                  <a:lnTo>
                    <a:pt x="24" y="24"/>
                  </a:lnTo>
                  <a:lnTo>
                    <a:pt x="30" y="24"/>
                  </a:lnTo>
                  <a:lnTo>
                    <a:pt x="36" y="18"/>
                  </a:lnTo>
                  <a:lnTo>
                    <a:pt x="48" y="12"/>
                  </a:lnTo>
                  <a:lnTo>
                    <a:pt x="60" y="12"/>
                  </a:lnTo>
                  <a:lnTo>
                    <a:pt x="72" y="12"/>
                  </a:lnTo>
                  <a:lnTo>
                    <a:pt x="84" y="12"/>
                  </a:lnTo>
                  <a:lnTo>
                    <a:pt x="96" y="12"/>
                  </a:lnTo>
                  <a:lnTo>
                    <a:pt x="108" y="18"/>
                  </a:lnTo>
                  <a:lnTo>
                    <a:pt x="126" y="24"/>
                  </a:lnTo>
                  <a:lnTo>
                    <a:pt x="138" y="30"/>
                  </a:lnTo>
                  <a:lnTo>
                    <a:pt x="144" y="24"/>
                  </a:lnTo>
                  <a:lnTo>
                    <a:pt x="150" y="24"/>
                  </a:lnTo>
                  <a:lnTo>
                    <a:pt x="150" y="18"/>
                  </a:lnTo>
                  <a:lnTo>
                    <a:pt x="156" y="12"/>
                  </a:lnTo>
                  <a:lnTo>
                    <a:pt x="168" y="12"/>
                  </a:lnTo>
                  <a:lnTo>
                    <a:pt x="174" y="6"/>
                  </a:lnTo>
                  <a:lnTo>
                    <a:pt x="180" y="6"/>
                  </a:lnTo>
                  <a:lnTo>
                    <a:pt x="186" y="0"/>
                  </a:lnTo>
                  <a:lnTo>
                    <a:pt x="198" y="0"/>
                  </a:lnTo>
                  <a:lnTo>
                    <a:pt x="204" y="0"/>
                  </a:lnTo>
                  <a:lnTo>
                    <a:pt x="216" y="0"/>
                  </a:lnTo>
                  <a:lnTo>
                    <a:pt x="222" y="6"/>
                  </a:lnTo>
                  <a:lnTo>
                    <a:pt x="228" y="12"/>
                  </a:lnTo>
                  <a:lnTo>
                    <a:pt x="240" y="1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8" name="Freeform 57"/>
            <p:cNvSpPr>
              <a:spLocks/>
            </p:cNvSpPr>
            <p:nvPr/>
          </p:nvSpPr>
          <p:spPr bwMode="auto">
            <a:xfrm>
              <a:off x="1428" y="3204"/>
              <a:ext cx="144" cy="42"/>
            </a:xfrm>
            <a:custGeom>
              <a:avLst/>
              <a:gdLst>
                <a:gd name="T0" fmla="*/ 144 w 144"/>
                <a:gd name="T1" fmla="*/ 24 h 42"/>
                <a:gd name="T2" fmla="*/ 144 w 144"/>
                <a:gd name="T3" fmla="*/ 24 h 42"/>
                <a:gd name="T4" fmla="*/ 132 w 144"/>
                <a:gd name="T5" fmla="*/ 12 h 42"/>
                <a:gd name="T6" fmla="*/ 114 w 144"/>
                <a:gd name="T7" fmla="*/ 6 h 42"/>
                <a:gd name="T8" fmla="*/ 102 w 144"/>
                <a:gd name="T9" fmla="*/ 6 h 42"/>
                <a:gd name="T10" fmla="*/ 90 w 144"/>
                <a:gd name="T11" fmla="*/ 0 h 42"/>
                <a:gd name="T12" fmla="*/ 78 w 144"/>
                <a:gd name="T13" fmla="*/ 0 h 42"/>
                <a:gd name="T14" fmla="*/ 66 w 144"/>
                <a:gd name="T15" fmla="*/ 6 h 42"/>
                <a:gd name="T16" fmla="*/ 54 w 144"/>
                <a:gd name="T17" fmla="*/ 6 h 42"/>
                <a:gd name="T18" fmla="*/ 42 w 144"/>
                <a:gd name="T19" fmla="*/ 12 h 42"/>
                <a:gd name="T20" fmla="*/ 36 w 144"/>
                <a:gd name="T21" fmla="*/ 12 h 42"/>
                <a:gd name="T22" fmla="*/ 24 w 144"/>
                <a:gd name="T23" fmla="*/ 18 h 42"/>
                <a:gd name="T24" fmla="*/ 18 w 144"/>
                <a:gd name="T25" fmla="*/ 24 h 42"/>
                <a:gd name="T26" fmla="*/ 12 w 144"/>
                <a:gd name="T27" fmla="*/ 30 h 42"/>
                <a:gd name="T28" fmla="*/ 6 w 144"/>
                <a:gd name="T29" fmla="*/ 30 h 42"/>
                <a:gd name="T30" fmla="*/ 6 w 144"/>
                <a:gd name="T31" fmla="*/ 36 h 42"/>
                <a:gd name="T32" fmla="*/ 0 w 144"/>
                <a:gd name="T33" fmla="*/ 36 h 42"/>
                <a:gd name="T34" fmla="*/ 0 w 144"/>
                <a:gd name="T35" fmla="*/ 36 h 42"/>
                <a:gd name="T36" fmla="*/ 6 w 144"/>
                <a:gd name="T37" fmla="*/ 42 h 42"/>
                <a:gd name="T38" fmla="*/ 6 w 144"/>
                <a:gd name="T39" fmla="*/ 42 h 42"/>
                <a:gd name="T40" fmla="*/ 6 w 144"/>
                <a:gd name="T41" fmla="*/ 42 h 42"/>
                <a:gd name="T42" fmla="*/ 12 w 144"/>
                <a:gd name="T43" fmla="*/ 36 h 42"/>
                <a:gd name="T44" fmla="*/ 18 w 144"/>
                <a:gd name="T45" fmla="*/ 30 h 42"/>
                <a:gd name="T46" fmla="*/ 24 w 144"/>
                <a:gd name="T47" fmla="*/ 30 h 42"/>
                <a:gd name="T48" fmla="*/ 30 w 144"/>
                <a:gd name="T49" fmla="*/ 24 h 42"/>
                <a:gd name="T50" fmla="*/ 36 w 144"/>
                <a:gd name="T51" fmla="*/ 18 h 42"/>
                <a:gd name="T52" fmla="*/ 48 w 144"/>
                <a:gd name="T53" fmla="*/ 18 h 42"/>
                <a:gd name="T54" fmla="*/ 54 w 144"/>
                <a:gd name="T55" fmla="*/ 12 h 42"/>
                <a:gd name="T56" fmla="*/ 66 w 144"/>
                <a:gd name="T57" fmla="*/ 12 h 42"/>
                <a:gd name="T58" fmla="*/ 78 w 144"/>
                <a:gd name="T59" fmla="*/ 6 h 42"/>
                <a:gd name="T60" fmla="*/ 90 w 144"/>
                <a:gd name="T61" fmla="*/ 6 h 42"/>
                <a:gd name="T62" fmla="*/ 102 w 144"/>
                <a:gd name="T63" fmla="*/ 12 h 42"/>
                <a:gd name="T64" fmla="*/ 114 w 144"/>
                <a:gd name="T65" fmla="*/ 12 h 42"/>
                <a:gd name="T66" fmla="*/ 126 w 144"/>
                <a:gd name="T67" fmla="*/ 18 h 42"/>
                <a:gd name="T68" fmla="*/ 144 w 144"/>
                <a:gd name="T69" fmla="*/ 30 h 42"/>
                <a:gd name="T70" fmla="*/ 144 w 144"/>
                <a:gd name="T71" fmla="*/ 30 h 42"/>
                <a:gd name="T72" fmla="*/ 144 w 144"/>
                <a:gd name="T73" fmla="*/ 24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42"/>
                <a:gd name="T113" fmla="*/ 144 w 144"/>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42">
                  <a:moveTo>
                    <a:pt x="144" y="24"/>
                  </a:moveTo>
                  <a:lnTo>
                    <a:pt x="144" y="24"/>
                  </a:lnTo>
                  <a:lnTo>
                    <a:pt x="132" y="12"/>
                  </a:lnTo>
                  <a:lnTo>
                    <a:pt x="114" y="6"/>
                  </a:lnTo>
                  <a:lnTo>
                    <a:pt x="102" y="6"/>
                  </a:lnTo>
                  <a:lnTo>
                    <a:pt x="90" y="0"/>
                  </a:lnTo>
                  <a:lnTo>
                    <a:pt x="78" y="0"/>
                  </a:lnTo>
                  <a:lnTo>
                    <a:pt x="66" y="6"/>
                  </a:lnTo>
                  <a:lnTo>
                    <a:pt x="54" y="6"/>
                  </a:lnTo>
                  <a:lnTo>
                    <a:pt x="42" y="12"/>
                  </a:lnTo>
                  <a:lnTo>
                    <a:pt x="36" y="12"/>
                  </a:lnTo>
                  <a:lnTo>
                    <a:pt x="24" y="18"/>
                  </a:lnTo>
                  <a:lnTo>
                    <a:pt x="18" y="24"/>
                  </a:lnTo>
                  <a:lnTo>
                    <a:pt x="12" y="30"/>
                  </a:lnTo>
                  <a:lnTo>
                    <a:pt x="6" y="30"/>
                  </a:lnTo>
                  <a:lnTo>
                    <a:pt x="6" y="36"/>
                  </a:lnTo>
                  <a:lnTo>
                    <a:pt x="0" y="36"/>
                  </a:lnTo>
                  <a:lnTo>
                    <a:pt x="6" y="42"/>
                  </a:lnTo>
                  <a:lnTo>
                    <a:pt x="12" y="36"/>
                  </a:lnTo>
                  <a:lnTo>
                    <a:pt x="18" y="30"/>
                  </a:lnTo>
                  <a:lnTo>
                    <a:pt x="24" y="30"/>
                  </a:lnTo>
                  <a:lnTo>
                    <a:pt x="30" y="24"/>
                  </a:lnTo>
                  <a:lnTo>
                    <a:pt x="36" y="18"/>
                  </a:lnTo>
                  <a:lnTo>
                    <a:pt x="48" y="18"/>
                  </a:lnTo>
                  <a:lnTo>
                    <a:pt x="54" y="12"/>
                  </a:lnTo>
                  <a:lnTo>
                    <a:pt x="66" y="12"/>
                  </a:lnTo>
                  <a:lnTo>
                    <a:pt x="78" y="6"/>
                  </a:lnTo>
                  <a:lnTo>
                    <a:pt x="90" y="6"/>
                  </a:lnTo>
                  <a:lnTo>
                    <a:pt x="102" y="12"/>
                  </a:lnTo>
                  <a:lnTo>
                    <a:pt x="114" y="12"/>
                  </a:lnTo>
                  <a:lnTo>
                    <a:pt x="126" y="18"/>
                  </a:lnTo>
                  <a:lnTo>
                    <a:pt x="144" y="30"/>
                  </a:lnTo>
                  <a:lnTo>
                    <a:pt x="14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69" name="Freeform 58"/>
            <p:cNvSpPr>
              <a:spLocks/>
            </p:cNvSpPr>
            <p:nvPr/>
          </p:nvSpPr>
          <p:spPr bwMode="auto">
            <a:xfrm>
              <a:off x="1572" y="3192"/>
              <a:ext cx="102" cy="42"/>
            </a:xfrm>
            <a:custGeom>
              <a:avLst/>
              <a:gdLst>
                <a:gd name="T0" fmla="*/ 102 w 102"/>
                <a:gd name="T1" fmla="*/ 18 h 42"/>
                <a:gd name="T2" fmla="*/ 96 w 102"/>
                <a:gd name="T3" fmla="*/ 12 h 42"/>
                <a:gd name="T4" fmla="*/ 84 w 102"/>
                <a:gd name="T5" fmla="*/ 6 h 42"/>
                <a:gd name="T6" fmla="*/ 78 w 102"/>
                <a:gd name="T7" fmla="*/ 6 h 42"/>
                <a:gd name="T8" fmla="*/ 66 w 102"/>
                <a:gd name="T9" fmla="*/ 0 h 42"/>
                <a:gd name="T10" fmla="*/ 60 w 102"/>
                <a:gd name="T11" fmla="*/ 0 h 42"/>
                <a:gd name="T12" fmla="*/ 48 w 102"/>
                <a:gd name="T13" fmla="*/ 6 h 42"/>
                <a:gd name="T14" fmla="*/ 42 w 102"/>
                <a:gd name="T15" fmla="*/ 6 h 42"/>
                <a:gd name="T16" fmla="*/ 30 w 102"/>
                <a:gd name="T17" fmla="*/ 12 h 42"/>
                <a:gd name="T18" fmla="*/ 24 w 102"/>
                <a:gd name="T19" fmla="*/ 12 h 42"/>
                <a:gd name="T20" fmla="*/ 18 w 102"/>
                <a:gd name="T21" fmla="*/ 18 h 42"/>
                <a:gd name="T22" fmla="*/ 12 w 102"/>
                <a:gd name="T23" fmla="*/ 24 h 42"/>
                <a:gd name="T24" fmla="*/ 6 w 102"/>
                <a:gd name="T25" fmla="*/ 24 h 42"/>
                <a:gd name="T26" fmla="*/ 6 w 102"/>
                <a:gd name="T27" fmla="*/ 30 h 42"/>
                <a:gd name="T28" fmla="*/ 0 w 102"/>
                <a:gd name="T29" fmla="*/ 36 h 42"/>
                <a:gd name="T30" fmla="*/ 0 w 102"/>
                <a:gd name="T31" fmla="*/ 36 h 42"/>
                <a:gd name="T32" fmla="*/ 0 w 102"/>
                <a:gd name="T33" fmla="*/ 36 h 42"/>
                <a:gd name="T34" fmla="*/ 0 w 102"/>
                <a:gd name="T35" fmla="*/ 42 h 42"/>
                <a:gd name="T36" fmla="*/ 0 w 102"/>
                <a:gd name="T37" fmla="*/ 42 h 42"/>
                <a:gd name="T38" fmla="*/ 6 w 102"/>
                <a:gd name="T39" fmla="*/ 36 h 42"/>
                <a:gd name="T40" fmla="*/ 6 w 102"/>
                <a:gd name="T41" fmla="*/ 36 h 42"/>
                <a:gd name="T42" fmla="*/ 12 w 102"/>
                <a:gd name="T43" fmla="*/ 30 h 42"/>
                <a:gd name="T44" fmla="*/ 18 w 102"/>
                <a:gd name="T45" fmla="*/ 30 h 42"/>
                <a:gd name="T46" fmla="*/ 24 w 102"/>
                <a:gd name="T47" fmla="*/ 24 h 42"/>
                <a:gd name="T48" fmla="*/ 30 w 102"/>
                <a:gd name="T49" fmla="*/ 18 h 42"/>
                <a:gd name="T50" fmla="*/ 36 w 102"/>
                <a:gd name="T51" fmla="*/ 18 h 42"/>
                <a:gd name="T52" fmla="*/ 42 w 102"/>
                <a:gd name="T53" fmla="*/ 12 h 42"/>
                <a:gd name="T54" fmla="*/ 48 w 102"/>
                <a:gd name="T55" fmla="*/ 12 h 42"/>
                <a:gd name="T56" fmla="*/ 60 w 102"/>
                <a:gd name="T57" fmla="*/ 6 h 42"/>
                <a:gd name="T58" fmla="*/ 66 w 102"/>
                <a:gd name="T59" fmla="*/ 6 h 42"/>
                <a:gd name="T60" fmla="*/ 72 w 102"/>
                <a:gd name="T61" fmla="*/ 12 h 42"/>
                <a:gd name="T62" fmla="*/ 84 w 102"/>
                <a:gd name="T63" fmla="*/ 12 h 42"/>
                <a:gd name="T64" fmla="*/ 90 w 102"/>
                <a:gd name="T65" fmla="*/ 18 h 42"/>
                <a:gd name="T66" fmla="*/ 96 w 102"/>
                <a:gd name="T67" fmla="*/ 24 h 42"/>
                <a:gd name="T68" fmla="*/ 102 w 102"/>
                <a:gd name="T69" fmla="*/ 1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42"/>
                <a:gd name="T107" fmla="*/ 102 w 102"/>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42">
                  <a:moveTo>
                    <a:pt x="102" y="18"/>
                  </a:moveTo>
                  <a:lnTo>
                    <a:pt x="96" y="12"/>
                  </a:lnTo>
                  <a:lnTo>
                    <a:pt x="84" y="6"/>
                  </a:lnTo>
                  <a:lnTo>
                    <a:pt x="78" y="6"/>
                  </a:lnTo>
                  <a:lnTo>
                    <a:pt x="66" y="0"/>
                  </a:lnTo>
                  <a:lnTo>
                    <a:pt x="60" y="0"/>
                  </a:lnTo>
                  <a:lnTo>
                    <a:pt x="48" y="6"/>
                  </a:lnTo>
                  <a:lnTo>
                    <a:pt x="42" y="6"/>
                  </a:lnTo>
                  <a:lnTo>
                    <a:pt x="30" y="12"/>
                  </a:lnTo>
                  <a:lnTo>
                    <a:pt x="24" y="12"/>
                  </a:lnTo>
                  <a:lnTo>
                    <a:pt x="18" y="18"/>
                  </a:lnTo>
                  <a:lnTo>
                    <a:pt x="12" y="24"/>
                  </a:lnTo>
                  <a:lnTo>
                    <a:pt x="6" y="24"/>
                  </a:lnTo>
                  <a:lnTo>
                    <a:pt x="6" y="30"/>
                  </a:lnTo>
                  <a:lnTo>
                    <a:pt x="0" y="36"/>
                  </a:lnTo>
                  <a:lnTo>
                    <a:pt x="0" y="42"/>
                  </a:lnTo>
                  <a:lnTo>
                    <a:pt x="6" y="36"/>
                  </a:lnTo>
                  <a:lnTo>
                    <a:pt x="12" y="30"/>
                  </a:lnTo>
                  <a:lnTo>
                    <a:pt x="18" y="30"/>
                  </a:lnTo>
                  <a:lnTo>
                    <a:pt x="24" y="24"/>
                  </a:lnTo>
                  <a:lnTo>
                    <a:pt x="30" y="18"/>
                  </a:lnTo>
                  <a:lnTo>
                    <a:pt x="36" y="18"/>
                  </a:lnTo>
                  <a:lnTo>
                    <a:pt x="42" y="12"/>
                  </a:lnTo>
                  <a:lnTo>
                    <a:pt x="48" y="12"/>
                  </a:lnTo>
                  <a:lnTo>
                    <a:pt x="60" y="6"/>
                  </a:lnTo>
                  <a:lnTo>
                    <a:pt x="66" y="6"/>
                  </a:lnTo>
                  <a:lnTo>
                    <a:pt x="72" y="12"/>
                  </a:lnTo>
                  <a:lnTo>
                    <a:pt x="84" y="12"/>
                  </a:lnTo>
                  <a:lnTo>
                    <a:pt x="90" y="18"/>
                  </a:lnTo>
                  <a:lnTo>
                    <a:pt x="96" y="24"/>
                  </a:lnTo>
                  <a:lnTo>
                    <a:pt x="10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0" name="Freeform 59"/>
            <p:cNvSpPr>
              <a:spLocks/>
            </p:cNvSpPr>
            <p:nvPr/>
          </p:nvSpPr>
          <p:spPr bwMode="auto">
            <a:xfrm>
              <a:off x="1458" y="3294"/>
              <a:ext cx="66" cy="48"/>
            </a:xfrm>
            <a:custGeom>
              <a:avLst/>
              <a:gdLst>
                <a:gd name="T0" fmla="*/ 0 w 66"/>
                <a:gd name="T1" fmla="*/ 0 h 48"/>
                <a:gd name="T2" fmla="*/ 0 w 66"/>
                <a:gd name="T3" fmla="*/ 0 h 48"/>
                <a:gd name="T4" fmla="*/ 6 w 66"/>
                <a:gd name="T5" fmla="*/ 6 h 48"/>
                <a:gd name="T6" fmla="*/ 18 w 66"/>
                <a:gd name="T7" fmla="*/ 6 h 48"/>
                <a:gd name="T8" fmla="*/ 30 w 66"/>
                <a:gd name="T9" fmla="*/ 12 h 48"/>
                <a:gd name="T10" fmla="*/ 42 w 66"/>
                <a:gd name="T11" fmla="*/ 18 h 48"/>
                <a:gd name="T12" fmla="*/ 54 w 66"/>
                <a:gd name="T13" fmla="*/ 24 h 48"/>
                <a:gd name="T14" fmla="*/ 60 w 66"/>
                <a:gd name="T15" fmla="*/ 36 h 48"/>
                <a:gd name="T16" fmla="*/ 66 w 66"/>
                <a:gd name="T17" fmla="*/ 48 h 48"/>
                <a:gd name="T18" fmla="*/ 0 w 66"/>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48"/>
                <a:gd name="T32" fmla="*/ 66 w 6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48">
                  <a:moveTo>
                    <a:pt x="0" y="0"/>
                  </a:moveTo>
                  <a:lnTo>
                    <a:pt x="0" y="0"/>
                  </a:lnTo>
                  <a:lnTo>
                    <a:pt x="6" y="6"/>
                  </a:lnTo>
                  <a:lnTo>
                    <a:pt x="18" y="6"/>
                  </a:lnTo>
                  <a:lnTo>
                    <a:pt x="30" y="12"/>
                  </a:lnTo>
                  <a:lnTo>
                    <a:pt x="42" y="18"/>
                  </a:lnTo>
                  <a:lnTo>
                    <a:pt x="54" y="24"/>
                  </a:lnTo>
                  <a:lnTo>
                    <a:pt x="60" y="36"/>
                  </a:lnTo>
                  <a:lnTo>
                    <a:pt x="66"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71" name="Freeform 60"/>
            <p:cNvSpPr>
              <a:spLocks/>
            </p:cNvSpPr>
            <p:nvPr/>
          </p:nvSpPr>
          <p:spPr bwMode="auto">
            <a:xfrm>
              <a:off x="1458" y="3294"/>
              <a:ext cx="72" cy="48"/>
            </a:xfrm>
            <a:custGeom>
              <a:avLst/>
              <a:gdLst>
                <a:gd name="T0" fmla="*/ 72 w 72"/>
                <a:gd name="T1" fmla="*/ 48 h 48"/>
                <a:gd name="T2" fmla="*/ 66 w 72"/>
                <a:gd name="T3" fmla="*/ 36 h 48"/>
                <a:gd name="T4" fmla="*/ 54 w 72"/>
                <a:gd name="T5" fmla="*/ 24 h 48"/>
                <a:gd name="T6" fmla="*/ 42 w 72"/>
                <a:gd name="T7" fmla="*/ 12 h 48"/>
                <a:gd name="T8" fmla="*/ 30 w 72"/>
                <a:gd name="T9" fmla="*/ 6 h 48"/>
                <a:gd name="T10" fmla="*/ 18 w 72"/>
                <a:gd name="T11" fmla="*/ 0 h 48"/>
                <a:gd name="T12" fmla="*/ 6 w 72"/>
                <a:gd name="T13" fmla="*/ 0 h 48"/>
                <a:gd name="T14" fmla="*/ 0 w 72"/>
                <a:gd name="T15" fmla="*/ 0 h 48"/>
                <a:gd name="T16" fmla="*/ 0 w 72"/>
                <a:gd name="T17" fmla="*/ 0 h 48"/>
                <a:gd name="T18" fmla="*/ 0 w 72"/>
                <a:gd name="T19" fmla="*/ 6 h 48"/>
                <a:gd name="T20" fmla="*/ 0 w 72"/>
                <a:gd name="T21" fmla="*/ 6 h 48"/>
                <a:gd name="T22" fmla="*/ 6 w 72"/>
                <a:gd name="T23" fmla="*/ 6 h 48"/>
                <a:gd name="T24" fmla="*/ 18 w 72"/>
                <a:gd name="T25" fmla="*/ 6 h 48"/>
                <a:gd name="T26" fmla="*/ 30 w 72"/>
                <a:gd name="T27" fmla="*/ 12 h 48"/>
                <a:gd name="T28" fmla="*/ 42 w 72"/>
                <a:gd name="T29" fmla="*/ 18 h 48"/>
                <a:gd name="T30" fmla="*/ 54 w 72"/>
                <a:gd name="T31" fmla="*/ 24 h 48"/>
                <a:gd name="T32" fmla="*/ 60 w 72"/>
                <a:gd name="T33" fmla="*/ 36 h 48"/>
                <a:gd name="T34" fmla="*/ 66 w 72"/>
                <a:gd name="T35" fmla="*/ 48 h 48"/>
                <a:gd name="T36" fmla="*/ 72 w 72"/>
                <a:gd name="T37" fmla="*/ 48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48"/>
                <a:gd name="T59" fmla="*/ 72 w 72"/>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48">
                  <a:moveTo>
                    <a:pt x="72" y="48"/>
                  </a:moveTo>
                  <a:lnTo>
                    <a:pt x="66" y="36"/>
                  </a:lnTo>
                  <a:lnTo>
                    <a:pt x="54" y="24"/>
                  </a:lnTo>
                  <a:lnTo>
                    <a:pt x="42" y="12"/>
                  </a:lnTo>
                  <a:lnTo>
                    <a:pt x="30" y="6"/>
                  </a:lnTo>
                  <a:lnTo>
                    <a:pt x="18" y="0"/>
                  </a:lnTo>
                  <a:lnTo>
                    <a:pt x="6" y="0"/>
                  </a:lnTo>
                  <a:lnTo>
                    <a:pt x="0" y="0"/>
                  </a:lnTo>
                  <a:lnTo>
                    <a:pt x="0" y="6"/>
                  </a:lnTo>
                  <a:lnTo>
                    <a:pt x="6" y="6"/>
                  </a:lnTo>
                  <a:lnTo>
                    <a:pt x="18" y="6"/>
                  </a:lnTo>
                  <a:lnTo>
                    <a:pt x="30" y="12"/>
                  </a:lnTo>
                  <a:lnTo>
                    <a:pt x="42" y="18"/>
                  </a:lnTo>
                  <a:lnTo>
                    <a:pt x="54" y="24"/>
                  </a:lnTo>
                  <a:lnTo>
                    <a:pt x="60" y="36"/>
                  </a:lnTo>
                  <a:lnTo>
                    <a:pt x="66" y="48"/>
                  </a:lnTo>
                  <a:lnTo>
                    <a:pt x="7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grpSp>
      <p:grpSp>
        <p:nvGrpSpPr>
          <p:cNvPr id="4" name="Group 61"/>
          <p:cNvGrpSpPr>
            <a:grpSpLocks/>
          </p:cNvGrpSpPr>
          <p:nvPr/>
        </p:nvGrpSpPr>
        <p:grpSpPr bwMode="auto">
          <a:xfrm>
            <a:off x="838200" y="2971800"/>
            <a:ext cx="1590675" cy="1362075"/>
            <a:chOff x="336" y="1200"/>
            <a:chExt cx="1002" cy="858"/>
          </a:xfrm>
        </p:grpSpPr>
        <p:sp>
          <p:nvSpPr>
            <p:cNvPr id="17419" name="Freeform 62"/>
            <p:cNvSpPr>
              <a:spLocks/>
            </p:cNvSpPr>
            <p:nvPr/>
          </p:nvSpPr>
          <p:spPr bwMode="auto">
            <a:xfrm>
              <a:off x="344" y="1208"/>
              <a:ext cx="986" cy="850"/>
            </a:xfrm>
            <a:custGeom>
              <a:avLst/>
              <a:gdLst>
                <a:gd name="T0" fmla="*/ 620 w 986"/>
                <a:gd name="T1" fmla="*/ 824 h 850"/>
                <a:gd name="T2" fmla="*/ 680 w 986"/>
                <a:gd name="T3" fmla="*/ 790 h 850"/>
                <a:gd name="T4" fmla="*/ 722 w 986"/>
                <a:gd name="T5" fmla="*/ 714 h 850"/>
                <a:gd name="T6" fmla="*/ 731 w 986"/>
                <a:gd name="T7" fmla="*/ 629 h 850"/>
                <a:gd name="T8" fmla="*/ 799 w 986"/>
                <a:gd name="T9" fmla="*/ 604 h 850"/>
                <a:gd name="T10" fmla="*/ 892 w 986"/>
                <a:gd name="T11" fmla="*/ 561 h 850"/>
                <a:gd name="T12" fmla="*/ 960 w 986"/>
                <a:gd name="T13" fmla="*/ 493 h 850"/>
                <a:gd name="T14" fmla="*/ 986 w 986"/>
                <a:gd name="T15" fmla="*/ 434 h 850"/>
                <a:gd name="T16" fmla="*/ 952 w 986"/>
                <a:gd name="T17" fmla="*/ 366 h 850"/>
                <a:gd name="T18" fmla="*/ 884 w 986"/>
                <a:gd name="T19" fmla="*/ 366 h 850"/>
                <a:gd name="T20" fmla="*/ 807 w 986"/>
                <a:gd name="T21" fmla="*/ 417 h 850"/>
                <a:gd name="T22" fmla="*/ 739 w 986"/>
                <a:gd name="T23" fmla="*/ 476 h 850"/>
                <a:gd name="T24" fmla="*/ 773 w 986"/>
                <a:gd name="T25" fmla="*/ 425 h 850"/>
                <a:gd name="T26" fmla="*/ 841 w 986"/>
                <a:gd name="T27" fmla="*/ 332 h 850"/>
                <a:gd name="T28" fmla="*/ 892 w 986"/>
                <a:gd name="T29" fmla="*/ 247 h 850"/>
                <a:gd name="T30" fmla="*/ 875 w 986"/>
                <a:gd name="T31" fmla="*/ 179 h 850"/>
                <a:gd name="T32" fmla="*/ 807 w 986"/>
                <a:gd name="T33" fmla="*/ 153 h 850"/>
                <a:gd name="T34" fmla="*/ 731 w 986"/>
                <a:gd name="T35" fmla="*/ 196 h 850"/>
                <a:gd name="T36" fmla="*/ 663 w 986"/>
                <a:gd name="T37" fmla="*/ 281 h 850"/>
                <a:gd name="T38" fmla="*/ 595 w 986"/>
                <a:gd name="T39" fmla="*/ 374 h 850"/>
                <a:gd name="T40" fmla="*/ 629 w 986"/>
                <a:gd name="T41" fmla="*/ 323 h 850"/>
                <a:gd name="T42" fmla="*/ 680 w 986"/>
                <a:gd name="T43" fmla="*/ 213 h 850"/>
                <a:gd name="T44" fmla="*/ 714 w 986"/>
                <a:gd name="T45" fmla="*/ 102 h 850"/>
                <a:gd name="T46" fmla="*/ 697 w 986"/>
                <a:gd name="T47" fmla="*/ 26 h 850"/>
                <a:gd name="T48" fmla="*/ 671 w 986"/>
                <a:gd name="T49" fmla="*/ 9 h 850"/>
                <a:gd name="T50" fmla="*/ 646 w 986"/>
                <a:gd name="T51" fmla="*/ 0 h 850"/>
                <a:gd name="T52" fmla="*/ 612 w 986"/>
                <a:gd name="T53" fmla="*/ 0 h 850"/>
                <a:gd name="T54" fmla="*/ 578 w 986"/>
                <a:gd name="T55" fmla="*/ 9 h 850"/>
                <a:gd name="T56" fmla="*/ 518 w 986"/>
                <a:gd name="T57" fmla="*/ 68 h 850"/>
                <a:gd name="T58" fmla="*/ 476 w 986"/>
                <a:gd name="T59" fmla="*/ 162 h 850"/>
                <a:gd name="T60" fmla="*/ 459 w 986"/>
                <a:gd name="T61" fmla="*/ 255 h 850"/>
                <a:gd name="T62" fmla="*/ 425 w 986"/>
                <a:gd name="T63" fmla="*/ 349 h 850"/>
                <a:gd name="T64" fmla="*/ 425 w 986"/>
                <a:gd name="T65" fmla="*/ 221 h 850"/>
                <a:gd name="T66" fmla="*/ 366 w 986"/>
                <a:gd name="T67" fmla="*/ 60 h 850"/>
                <a:gd name="T68" fmla="*/ 264 w 986"/>
                <a:gd name="T69" fmla="*/ 51 h 850"/>
                <a:gd name="T70" fmla="*/ 230 w 986"/>
                <a:gd name="T71" fmla="*/ 136 h 850"/>
                <a:gd name="T72" fmla="*/ 247 w 986"/>
                <a:gd name="T73" fmla="*/ 272 h 850"/>
                <a:gd name="T74" fmla="*/ 281 w 986"/>
                <a:gd name="T75" fmla="*/ 400 h 850"/>
                <a:gd name="T76" fmla="*/ 281 w 986"/>
                <a:gd name="T77" fmla="*/ 493 h 850"/>
                <a:gd name="T78" fmla="*/ 247 w 986"/>
                <a:gd name="T79" fmla="*/ 493 h 850"/>
                <a:gd name="T80" fmla="*/ 213 w 986"/>
                <a:gd name="T81" fmla="*/ 468 h 850"/>
                <a:gd name="T82" fmla="*/ 170 w 986"/>
                <a:gd name="T83" fmla="*/ 451 h 850"/>
                <a:gd name="T84" fmla="*/ 119 w 986"/>
                <a:gd name="T85" fmla="*/ 442 h 850"/>
                <a:gd name="T86" fmla="*/ 60 w 986"/>
                <a:gd name="T87" fmla="*/ 468 h 850"/>
                <a:gd name="T88" fmla="*/ 17 w 986"/>
                <a:gd name="T89" fmla="*/ 502 h 850"/>
                <a:gd name="T90" fmla="*/ 0 w 986"/>
                <a:gd name="T91" fmla="*/ 544 h 850"/>
                <a:gd name="T92" fmla="*/ 9 w 986"/>
                <a:gd name="T93" fmla="*/ 587 h 850"/>
                <a:gd name="T94" fmla="*/ 51 w 986"/>
                <a:gd name="T95" fmla="*/ 612 h 850"/>
                <a:gd name="T96" fmla="*/ 102 w 986"/>
                <a:gd name="T97" fmla="*/ 621 h 850"/>
                <a:gd name="T98" fmla="*/ 162 w 986"/>
                <a:gd name="T99" fmla="*/ 629 h 850"/>
                <a:gd name="T100" fmla="*/ 213 w 986"/>
                <a:gd name="T101" fmla="*/ 654 h 850"/>
                <a:gd name="T102" fmla="*/ 255 w 986"/>
                <a:gd name="T103" fmla="*/ 722 h 850"/>
                <a:gd name="T104" fmla="*/ 315 w 986"/>
                <a:gd name="T105" fmla="*/ 782 h 850"/>
                <a:gd name="T106" fmla="*/ 383 w 986"/>
                <a:gd name="T107" fmla="*/ 833 h 850"/>
                <a:gd name="T108" fmla="*/ 459 w 986"/>
                <a:gd name="T109" fmla="*/ 850 h 850"/>
                <a:gd name="T110" fmla="*/ 518 w 986"/>
                <a:gd name="T111" fmla="*/ 841 h 850"/>
                <a:gd name="T112" fmla="*/ 552 w 986"/>
                <a:gd name="T113" fmla="*/ 816 h 8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6"/>
                <a:gd name="T172" fmla="*/ 0 h 850"/>
                <a:gd name="T173" fmla="*/ 986 w 986"/>
                <a:gd name="T174" fmla="*/ 850 h 8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6" h="850">
                  <a:moveTo>
                    <a:pt x="561" y="807"/>
                  </a:moveTo>
                  <a:lnTo>
                    <a:pt x="578" y="824"/>
                  </a:lnTo>
                  <a:lnTo>
                    <a:pt x="603" y="824"/>
                  </a:lnTo>
                  <a:lnTo>
                    <a:pt x="620" y="824"/>
                  </a:lnTo>
                  <a:lnTo>
                    <a:pt x="637" y="824"/>
                  </a:lnTo>
                  <a:lnTo>
                    <a:pt x="646" y="816"/>
                  </a:lnTo>
                  <a:lnTo>
                    <a:pt x="663" y="807"/>
                  </a:lnTo>
                  <a:lnTo>
                    <a:pt x="680" y="790"/>
                  </a:lnTo>
                  <a:lnTo>
                    <a:pt x="688" y="773"/>
                  </a:lnTo>
                  <a:lnTo>
                    <a:pt x="705" y="756"/>
                  </a:lnTo>
                  <a:lnTo>
                    <a:pt x="714" y="739"/>
                  </a:lnTo>
                  <a:lnTo>
                    <a:pt x="722" y="714"/>
                  </a:lnTo>
                  <a:lnTo>
                    <a:pt x="731" y="697"/>
                  </a:lnTo>
                  <a:lnTo>
                    <a:pt x="731" y="671"/>
                  </a:lnTo>
                  <a:lnTo>
                    <a:pt x="731" y="654"/>
                  </a:lnTo>
                  <a:lnTo>
                    <a:pt x="731" y="629"/>
                  </a:lnTo>
                  <a:lnTo>
                    <a:pt x="731" y="612"/>
                  </a:lnTo>
                  <a:lnTo>
                    <a:pt x="748" y="612"/>
                  </a:lnTo>
                  <a:lnTo>
                    <a:pt x="773" y="612"/>
                  </a:lnTo>
                  <a:lnTo>
                    <a:pt x="799" y="604"/>
                  </a:lnTo>
                  <a:lnTo>
                    <a:pt x="824" y="595"/>
                  </a:lnTo>
                  <a:lnTo>
                    <a:pt x="841" y="587"/>
                  </a:lnTo>
                  <a:lnTo>
                    <a:pt x="867" y="578"/>
                  </a:lnTo>
                  <a:lnTo>
                    <a:pt x="892" y="561"/>
                  </a:lnTo>
                  <a:lnTo>
                    <a:pt x="909" y="544"/>
                  </a:lnTo>
                  <a:lnTo>
                    <a:pt x="926" y="527"/>
                  </a:lnTo>
                  <a:lnTo>
                    <a:pt x="943" y="510"/>
                  </a:lnTo>
                  <a:lnTo>
                    <a:pt x="960" y="493"/>
                  </a:lnTo>
                  <a:lnTo>
                    <a:pt x="969" y="476"/>
                  </a:lnTo>
                  <a:lnTo>
                    <a:pt x="977" y="459"/>
                  </a:lnTo>
                  <a:lnTo>
                    <a:pt x="986" y="442"/>
                  </a:lnTo>
                  <a:lnTo>
                    <a:pt x="986" y="434"/>
                  </a:lnTo>
                  <a:lnTo>
                    <a:pt x="986" y="425"/>
                  </a:lnTo>
                  <a:lnTo>
                    <a:pt x="977" y="400"/>
                  </a:lnTo>
                  <a:lnTo>
                    <a:pt x="969" y="383"/>
                  </a:lnTo>
                  <a:lnTo>
                    <a:pt x="952" y="366"/>
                  </a:lnTo>
                  <a:lnTo>
                    <a:pt x="935" y="366"/>
                  </a:lnTo>
                  <a:lnTo>
                    <a:pt x="918" y="357"/>
                  </a:lnTo>
                  <a:lnTo>
                    <a:pt x="901" y="357"/>
                  </a:lnTo>
                  <a:lnTo>
                    <a:pt x="884" y="366"/>
                  </a:lnTo>
                  <a:lnTo>
                    <a:pt x="867" y="374"/>
                  </a:lnTo>
                  <a:lnTo>
                    <a:pt x="850" y="383"/>
                  </a:lnTo>
                  <a:lnTo>
                    <a:pt x="824" y="400"/>
                  </a:lnTo>
                  <a:lnTo>
                    <a:pt x="807" y="417"/>
                  </a:lnTo>
                  <a:lnTo>
                    <a:pt x="790" y="425"/>
                  </a:lnTo>
                  <a:lnTo>
                    <a:pt x="773" y="442"/>
                  </a:lnTo>
                  <a:lnTo>
                    <a:pt x="756" y="459"/>
                  </a:lnTo>
                  <a:lnTo>
                    <a:pt x="739" y="476"/>
                  </a:lnTo>
                  <a:lnTo>
                    <a:pt x="731" y="493"/>
                  </a:lnTo>
                  <a:lnTo>
                    <a:pt x="739" y="476"/>
                  </a:lnTo>
                  <a:lnTo>
                    <a:pt x="756" y="451"/>
                  </a:lnTo>
                  <a:lnTo>
                    <a:pt x="773" y="425"/>
                  </a:lnTo>
                  <a:lnTo>
                    <a:pt x="790" y="400"/>
                  </a:lnTo>
                  <a:lnTo>
                    <a:pt x="807" y="383"/>
                  </a:lnTo>
                  <a:lnTo>
                    <a:pt x="824" y="357"/>
                  </a:lnTo>
                  <a:lnTo>
                    <a:pt x="841" y="332"/>
                  </a:lnTo>
                  <a:lnTo>
                    <a:pt x="858" y="306"/>
                  </a:lnTo>
                  <a:lnTo>
                    <a:pt x="867" y="289"/>
                  </a:lnTo>
                  <a:lnTo>
                    <a:pt x="884" y="264"/>
                  </a:lnTo>
                  <a:lnTo>
                    <a:pt x="892" y="247"/>
                  </a:lnTo>
                  <a:lnTo>
                    <a:pt x="892" y="221"/>
                  </a:lnTo>
                  <a:lnTo>
                    <a:pt x="892" y="204"/>
                  </a:lnTo>
                  <a:lnTo>
                    <a:pt x="892" y="187"/>
                  </a:lnTo>
                  <a:lnTo>
                    <a:pt x="875" y="179"/>
                  </a:lnTo>
                  <a:lnTo>
                    <a:pt x="858" y="162"/>
                  </a:lnTo>
                  <a:lnTo>
                    <a:pt x="841" y="153"/>
                  </a:lnTo>
                  <a:lnTo>
                    <a:pt x="824" y="153"/>
                  </a:lnTo>
                  <a:lnTo>
                    <a:pt x="807" y="153"/>
                  </a:lnTo>
                  <a:lnTo>
                    <a:pt x="782" y="162"/>
                  </a:lnTo>
                  <a:lnTo>
                    <a:pt x="765" y="170"/>
                  </a:lnTo>
                  <a:lnTo>
                    <a:pt x="748" y="179"/>
                  </a:lnTo>
                  <a:lnTo>
                    <a:pt x="731" y="196"/>
                  </a:lnTo>
                  <a:lnTo>
                    <a:pt x="714" y="213"/>
                  </a:lnTo>
                  <a:lnTo>
                    <a:pt x="697" y="238"/>
                  </a:lnTo>
                  <a:lnTo>
                    <a:pt x="680" y="255"/>
                  </a:lnTo>
                  <a:lnTo>
                    <a:pt x="663" y="281"/>
                  </a:lnTo>
                  <a:lnTo>
                    <a:pt x="646" y="306"/>
                  </a:lnTo>
                  <a:lnTo>
                    <a:pt x="629" y="332"/>
                  </a:lnTo>
                  <a:lnTo>
                    <a:pt x="612" y="349"/>
                  </a:lnTo>
                  <a:lnTo>
                    <a:pt x="595" y="374"/>
                  </a:lnTo>
                  <a:lnTo>
                    <a:pt x="586" y="400"/>
                  </a:lnTo>
                  <a:lnTo>
                    <a:pt x="603" y="374"/>
                  </a:lnTo>
                  <a:lnTo>
                    <a:pt x="612" y="349"/>
                  </a:lnTo>
                  <a:lnTo>
                    <a:pt x="629" y="323"/>
                  </a:lnTo>
                  <a:lnTo>
                    <a:pt x="646" y="298"/>
                  </a:lnTo>
                  <a:lnTo>
                    <a:pt x="663" y="272"/>
                  </a:lnTo>
                  <a:lnTo>
                    <a:pt x="671" y="238"/>
                  </a:lnTo>
                  <a:lnTo>
                    <a:pt x="680" y="213"/>
                  </a:lnTo>
                  <a:lnTo>
                    <a:pt x="697" y="187"/>
                  </a:lnTo>
                  <a:lnTo>
                    <a:pt x="697" y="153"/>
                  </a:lnTo>
                  <a:lnTo>
                    <a:pt x="705" y="128"/>
                  </a:lnTo>
                  <a:lnTo>
                    <a:pt x="714" y="102"/>
                  </a:lnTo>
                  <a:lnTo>
                    <a:pt x="714" y="85"/>
                  </a:lnTo>
                  <a:lnTo>
                    <a:pt x="714" y="60"/>
                  </a:lnTo>
                  <a:lnTo>
                    <a:pt x="705" y="43"/>
                  </a:lnTo>
                  <a:lnTo>
                    <a:pt x="697" y="26"/>
                  </a:lnTo>
                  <a:lnTo>
                    <a:pt x="688" y="17"/>
                  </a:lnTo>
                  <a:lnTo>
                    <a:pt x="680" y="9"/>
                  </a:lnTo>
                  <a:lnTo>
                    <a:pt x="671" y="9"/>
                  </a:lnTo>
                  <a:lnTo>
                    <a:pt x="663" y="9"/>
                  </a:lnTo>
                  <a:lnTo>
                    <a:pt x="654" y="0"/>
                  </a:lnTo>
                  <a:lnTo>
                    <a:pt x="646" y="0"/>
                  </a:lnTo>
                  <a:lnTo>
                    <a:pt x="637" y="0"/>
                  </a:lnTo>
                  <a:lnTo>
                    <a:pt x="629" y="0"/>
                  </a:lnTo>
                  <a:lnTo>
                    <a:pt x="620" y="0"/>
                  </a:lnTo>
                  <a:lnTo>
                    <a:pt x="612" y="0"/>
                  </a:lnTo>
                  <a:lnTo>
                    <a:pt x="603" y="0"/>
                  </a:lnTo>
                  <a:lnTo>
                    <a:pt x="595" y="0"/>
                  </a:lnTo>
                  <a:lnTo>
                    <a:pt x="586" y="9"/>
                  </a:lnTo>
                  <a:lnTo>
                    <a:pt x="578" y="9"/>
                  </a:lnTo>
                  <a:lnTo>
                    <a:pt x="569" y="17"/>
                  </a:lnTo>
                  <a:lnTo>
                    <a:pt x="552" y="34"/>
                  </a:lnTo>
                  <a:lnTo>
                    <a:pt x="535" y="51"/>
                  </a:lnTo>
                  <a:lnTo>
                    <a:pt x="518" y="68"/>
                  </a:lnTo>
                  <a:lnTo>
                    <a:pt x="510" y="94"/>
                  </a:lnTo>
                  <a:lnTo>
                    <a:pt x="493" y="111"/>
                  </a:lnTo>
                  <a:lnTo>
                    <a:pt x="485" y="136"/>
                  </a:lnTo>
                  <a:lnTo>
                    <a:pt x="476" y="162"/>
                  </a:lnTo>
                  <a:lnTo>
                    <a:pt x="476" y="179"/>
                  </a:lnTo>
                  <a:lnTo>
                    <a:pt x="468" y="204"/>
                  </a:lnTo>
                  <a:lnTo>
                    <a:pt x="459" y="230"/>
                  </a:lnTo>
                  <a:lnTo>
                    <a:pt x="459" y="255"/>
                  </a:lnTo>
                  <a:lnTo>
                    <a:pt x="451" y="281"/>
                  </a:lnTo>
                  <a:lnTo>
                    <a:pt x="442" y="306"/>
                  </a:lnTo>
                  <a:lnTo>
                    <a:pt x="434" y="323"/>
                  </a:lnTo>
                  <a:lnTo>
                    <a:pt x="425" y="349"/>
                  </a:lnTo>
                  <a:lnTo>
                    <a:pt x="417" y="374"/>
                  </a:lnTo>
                  <a:lnTo>
                    <a:pt x="417" y="323"/>
                  </a:lnTo>
                  <a:lnTo>
                    <a:pt x="425" y="272"/>
                  </a:lnTo>
                  <a:lnTo>
                    <a:pt x="425" y="221"/>
                  </a:lnTo>
                  <a:lnTo>
                    <a:pt x="417" y="170"/>
                  </a:lnTo>
                  <a:lnTo>
                    <a:pt x="408" y="128"/>
                  </a:lnTo>
                  <a:lnTo>
                    <a:pt x="391" y="85"/>
                  </a:lnTo>
                  <a:lnTo>
                    <a:pt x="366" y="60"/>
                  </a:lnTo>
                  <a:lnTo>
                    <a:pt x="340" y="43"/>
                  </a:lnTo>
                  <a:lnTo>
                    <a:pt x="306" y="34"/>
                  </a:lnTo>
                  <a:lnTo>
                    <a:pt x="281" y="43"/>
                  </a:lnTo>
                  <a:lnTo>
                    <a:pt x="264" y="51"/>
                  </a:lnTo>
                  <a:lnTo>
                    <a:pt x="247" y="60"/>
                  </a:lnTo>
                  <a:lnTo>
                    <a:pt x="238" y="85"/>
                  </a:lnTo>
                  <a:lnTo>
                    <a:pt x="230" y="111"/>
                  </a:lnTo>
                  <a:lnTo>
                    <a:pt x="230" y="136"/>
                  </a:lnTo>
                  <a:lnTo>
                    <a:pt x="230" y="162"/>
                  </a:lnTo>
                  <a:lnTo>
                    <a:pt x="238" y="196"/>
                  </a:lnTo>
                  <a:lnTo>
                    <a:pt x="238" y="230"/>
                  </a:lnTo>
                  <a:lnTo>
                    <a:pt x="247" y="272"/>
                  </a:lnTo>
                  <a:lnTo>
                    <a:pt x="255" y="306"/>
                  </a:lnTo>
                  <a:lnTo>
                    <a:pt x="264" y="340"/>
                  </a:lnTo>
                  <a:lnTo>
                    <a:pt x="272" y="366"/>
                  </a:lnTo>
                  <a:lnTo>
                    <a:pt x="281" y="400"/>
                  </a:lnTo>
                  <a:lnTo>
                    <a:pt x="289" y="425"/>
                  </a:lnTo>
                  <a:lnTo>
                    <a:pt x="289" y="442"/>
                  </a:lnTo>
                  <a:lnTo>
                    <a:pt x="281" y="468"/>
                  </a:lnTo>
                  <a:lnTo>
                    <a:pt x="281" y="493"/>
                  </a:lnTo>
                  <a:lnTo>
                    <a:pt x="272" y="519"/>
                  </a:lnTo>
                  <a:lnTo>
                    <a:pt x="264" y="510"/>
                  </a:lnTo>
                  <a:lnTo>
                    <a:pt x="255" y="502"/>
                  </a:lnTo>
                  <a:lnTo>
                    <a:pt x="247" y="493"/>
                  </a:lnTo>
                  <a:lnTo>
                    <a:pt x="238" y="485"/>
                  </a:lnTo>
                  <a:lnTo>
                    <a:pt x="230" y="476"/>
                  </a:lnTo>
                  <a:lnTo>
                    <a:pt x="221" y="468"/>
                  </a:lnTo>
                  <a:lnTo>
                    <a:pt x="213" y="468"/>
                  </a:lnTo>
                  <a:lnTo>
                    <a:pt x="196" y="459"/>
                  </a:lnTo>
                  <a:lnTo>
                    <a:pt x="187" y="451"/>
                  </a:lnTo>
                  <a:lnTo>
                    <a:pt x="179" y="451"/>
                  </a:lnTo>
                  <a:lnTo>
                    <a:pt x="170" y="451"/>
                  </a:lnTo>
                  <a:lnTo>
                    <a:pt x="153" y="442"/>
                  </a:lnTo>
                  <a:lnTo>
                    <a:pt x="145" y="442"/>
                  </a:lnTo>
                  <a:lnTo>
                    <a:pt x="128" y="442"/>
                  </a:lnTo>
                  <a:lnTo>
                    <a:pt x="119" y="442"/>
                  </a:lnTo>
                  <a:lnTo>
                    <a:pt x="102" y="451"/>
                  </a:lnTo>
                  <a:lnTo>
                    <a:pt x="85" y="451"/>
                  </a:lnTo>
                  <a:lnTo>
                    <a:pt x="77" y="459"/>
                  </a:lnTo>
                  <a:lnTo>
                    <a:pt x="60" y="468"/>
                  </a:lnTo>
                  <a:lnTo>
                    <a:pt x="43" y="476"/>
                  </a:lnTo>
                  <a:lnTo>
                    <a:pt x="34" y="485"/>
                  </a:lnTo>
                  <a:lnTo>
                    <a:pt x="26" y="493"/>
                  </a:lnTo>
                  <a:lnTo>
                    <a:pt x="17" y="502"/>
                  </a:lnTo>
                  <a:lnTo>
                    <a:pt x="9" y="510"/>
                  </a:lnTo>
                  <a:lnTo>
                    <a:pt x="0" y="527"/>
                  </a:lnTo>
                  <a:lnTo>
                    <a:pt x="0" y="536"/>
                  </a:lnTo>
                  <a:lnTo>
                    <a:pt x="0" y="544"/>
                  </a:lnTo>
                  <a:lnTo>
                    <a:pt x="0" y="561"/>
                  </a:lnTo>
                  <a:lnTo>
                    <a:pt x="0" y="570"/>
                  </a:lnTo>
                  <a:lnTo>
                    <a:pt x="0" y="578"/>
                  </a:lnTo>
                  <a:lnTo>
                    <a:pt x="9" y="587"/>
                  </a:lnTo>
                  <a:lnTo>
                    <a:pt x="17" y="595"/>
                  </a:lnTo>
                  <a:lnTo>
                    <a:pt x="34" y="604"/>
                  </a:lnTo>
                  <a:lnTo>
                    <a:pt x="43" y="612"/>
                  </a:lnTo>
                  <a:lnTo>
                    <a:pt x="51" y="612"/>
                  </a:lnTo>
                  <a:lnTo>
                    <a:pt x="60" y="612"/>
                  </a:lnTo>
                  <a:lnTo>
                    <a:pt x="77" y="621"/>
                  </a:lnTo>
                  <a:lnTo>
                    <a:pt x="94" y="621"/>
                  </a:lnTo>
                  <a:lnTo>
                    <a:pt x="102" y="621"/>
                  </a:lnTo>
                  <a:lnTo>
                    <a:pt x="119" y="621"/>
                  </a:lnTo>
                  <a:lnTo>
                    <a:pt x="136" y="621"/>
                  </a:lnTo>
                  <a:lnTo>
                    <a:pt x="145" y="629"/>
                  </a:lnTo>
                  <a:lnTo>
                    <a:pt x="162" y="629"/>
                  </a:lnTo>
                  <a:lnTo>
                    <a:pt x="170" y="638"/>
                  </a:lnTo>
                  <a:lnTo>
                    <a:pt x="187" y="638"/>
                  </a:lnTo>
                  <a:lnTo>
                    <a:pt x="196" y="646"/>
                  </a:lnTo>
                  <a:lnTo>
                    <a:pt x="213" y="654"/>
                  </a:lnTo>
                  <a:lnTo>
                    <a:pt x="221" y="663"/>
                  </a:lnTo>
                  <a:lnTo>
                    <a:pt x="230" y="680"/>
                  </a:lnTo>
                  <a:lnTo>
                    <a:pt x="247" y="705"/>
                  </a:lnTo>
                  <a:lnTo>
                    <a:pt x="255" y="722"/>
                  </a:lnTo>
                  <a:lnTo>
                    <a:pt x="272" y="739"/>
                  </a:lnTo>
                  <a:lnTo>
                    <a:pt x="289" y="756"/>
                  </a:lnTo>
                  <a:lnTo>
                    <a:pt x="298" y="773"/>
                  </a:lnTo>
                  <a:lnTo>
                    <a:pt x="315" y="782"/>
                  </a:lnTo>
                  <a:lnTo>
                    <a:pt x="332" y="799"/>
                  </a:lnTo>
                  <a:lnTo>
                    <a:pt x="349" y="816"/>
                  </a:lnTo>
                  <a:lnTo>
                    <a:pt x="366" y="824"/>
                  </a:lnTo>
                  <a:lnTo>
                    <a:pt x="383" y="833"/>
                  </a:lnTo>
                  <a:lnTo>
                    <a:pt x="400" y="841"/>
                  </a:lnTo>
                  <a:lnTo>
                    <a:pt x="417" y="850"/>
                  </a:lnTo>
                  <a:lnTo>
                    <a:pt x="442" y="850"/>
                  </a:lnTo>
                  <a:lnTo>
                    <a:pt x="459" y="850"/>
                  </a:lnTo>
                  <a:lnTo>
                    <a:pt x="485" y="841"/>
                  </a:lnTo>
                  <a:lnTo>
                    <a:pt x="493" y="841"/>
                  </a:lnTo>
                  <a:lnTo>
                    <a:pt x="510" y="841"/>
                  </a:lnTo>
                  <a:lnTo>
                    <a:pt x="518" y="841"/>
                  </a:lnTo>
                  <a:lnTo>
                    <a:pt x="527" y="833"/>
                  </a:lnTo>
                  <a:lnTo>
                    <a:pt x="535" y="833"/>
                  </a:lnTo>
                  <a:lnTo>
                    <a:pt x="544" y="824"/>
                  </a:lnTo>
                  <a:lnTo>
                    <a:pt x="552" y="816"/>
                  </a:lnTo>
                  <a:lnTo>
                    <a:pt x="561" y="8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0" name="Freeform 63"/>
            <p:cNvSpPr>
              <a:spLocks/>
            </p:cNvSpPr>
            <p:nvPr/>
          </p:nvSpPr>
          <p:spPr bwMode="auto">
            <a:xfrm>
              <a:off x="905" y="1812"/>
              <a:ext cx="178" cy="229"/>
            </a:xfrm>
            <a:custGeom>
              <a:avLst/>
              <a:gdLst>
                <a:gd name="T0" fmla="*/ 170 w 178"/>
                <a:gd name="T1" fmla="*/ 8 h 229"/>
                <a:gd name="T2" fmla="*/ 161 w 178"/>
                <a:gd name="T3" fmla="*/ 8 h 229"/>
                <a:gd name="T4" fmla="*/ 170 w 178"/>
                <a:gd name="T5" fmla="*/ 25 h 229"/>
                <a:gd name="T6" fmla="*/ 170 w 178"/>
                <a:gd name="T7" fmla="*/ 50 h 229"/>
                <a:gd name="T8" fmla="*/ 170 w 178"/>
                <a:gd name="T9" fmla="*/ 67 h 229"/>
                <a:gd name="T10" fmla="*/ 161 w 178"/>
                <a:gd name="T11" fmla="*/ 84 h 229"/>
                <a:gd name="T12" fmla="*/ 153 w 178"/>
                <a:gd name="T13" fmla="*/ 110 h 229"/>
                <a:gd name="T14" fmla="*/ 144 w 178"/>
                <a:gd name="T15" fmla="*/ 127 h 229"/>
                <a:gd name="T16" fmla="*/ 136 w 178"/>
                <a:gd name="T17" fmla="*/ 152 h 229"/>
                <a:gd name="T18" fmla="*/ 127 w 178"/>
                <a:gd name="T19" fmla="*/ 169 h 229"/>
                <a:gd name="T20" fmla="*/ 119 w 178"/>
                <a:gd name="T21" fmla="*/ 186 h 229"/>
                <a:gd name="T22" fmla="*/ 102 w 178"/>
                <a:gd name="T23" fmla="*/ 195 h 229"/>
                <a:gd name="T24" fmla="*/ 85 w 178"/>
                <a:gd name="T25" fmla="*/ 212 h 229"/>
                <a:gd name="T26" fmla="*/ 68 w 178"/>
                <a:gd name="T27" fmla="*/ 220 h 229"/>
                <a:gd name="T28" fmla="*/ 59 w 178"/>
                <a:gd name="T29" fmla="*/ 220 h 229"/>
                <a:gd name="T30" fmla="*/ 42 w 178"/>
                <a:gd name="T31" fmla="*/ 220 h 229"/>
                <a:gd name="T32" fmla="*/ 25 w 178"/>
                <a:gd name="T33" fmla="*/ 212 h 229"/>
                <a:gd name="T34" fmla="*/ 8 w 178"/>
                <a:gd name="T35" fmla="*/ 203 h 229"/>
                <a:gd name="T36" fmla="*/ 0 w 178"/>
                <a:gd name="T37" fmla="*/ 203 h 229"/>
                <a:gd name="T38" fmla="*/ 17 w 178"/>
                <a:gd name="T39" fmla="*/ 220 h 229"/>
                <a:gd name="T40" fmla="*/ 34 w 178"/>
                <a:gd name="T41" fmla="*/ 229 h 229"/>
                <a:gd name="T42" fmla="*/ 59 w 178"/>
                <a:gd name="T43" fmla="*/ 229 h 229"/>
                <a:gd name="T44" fmla="*/ 76 w 178"/>
                <a:gd name="T45" fmla="*/ 229 h 229"/>
                <a:gd name="T46" fmla="*/ 93 w 178"/>
                <a:gd name="T47" fmla="*/ 220 h 229"/>
                <a:gd name="T48" fmla="*/ 110 w 178"/>
                <a:gd name="T49" fmla="*/ 203 h 229"/>
                <a:gd name="T50" fmla="*/ 119 w 178"/>
                <a:gd name="T51" fmla="*/ 195 h 229"/>
                <a:gd name="T52" fmla="*/ 136 w 178"/>
                <a:gd name="T53" fmla="*/ 169 h 229"/>
                <a:gd name="T54" fmla="*/ 144 w 178"/>
                <a:gd name="T55" fmla="*/ 152 h 229"/>
                <a:gd name="T56" fmla="*/ 153 w 178"/>
                <a:gd name="T57" fmla="*/ 135 h 229"/>
                <a:gd name="T58" fmla="*/ 161 w 178"/>
                <a:gd name="T59" fmla="*/ 110 h 229"/>
                <a:gd name="T60" fmla="*/ 170 w 178"/>
                <a:gd name="T61" fmla="*/ 93 h 229"/>
                <a:gd name="T62" fmla="*/ 178 w 178"/>
                <a:gd name="T63" fmla="*/ 67 h 229"/>
                <a:gd name="T64" fmla="*/ 178 w 178"/>
                <a:gd name="T65" fmla="*/ 50 h 229"/>
                <a:gd name="T66" fmla="*/ 178 w 178"/>
                <a:gd name="T67" fmla="*/ 25 h 229"/>
                <a:gd name="T68" fmla="*/ 170 w 178"/>
                <a:gd name="T69" fmla="*/ 8 h 229"/>
                <a:gd name="T70" fmla="*/ 161 w 178"/>
                <a:gd name="T71" fmla="*/ 17 h 229"/>
                <a:gd name="T72" fmla="*/ 170 w 178"/>
                <a:gd name="T73" fmla="*/ 8 h 229"/>
                <a:gd name="T74" fmla="*/ 161 w 178"/>
                <a:gd name="T75" fmla="*/ 0 h 229"/>
                <a:gd name="T76" fmla="*/ 161 w 178"/>
                <a:gd name="T77" fmla="*/ 8 h 229"/>
                <a:gd name="T78" fmla="*/ 170 w 178"/>
                <a:gd name="T79" fmla="*/ 8 h 2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229"/>
                <a:gd name="T122" fmla="*/ 178 w 178"/>
                <a:gd name="T123" fmla="*/ 229 h 2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229">
                  <a:moveTo>
                    <a:pt x="170" y="8"/>
                  </a:moveTo>
                  <a:lnTo>
                    <a:pt x="161" y="8"/>
                  </a:lnTo>
                  <a:lnTo>
                    <a:pt x="170" y="25"/>
                  </a:lnTo>
                  <a:lnTo>
                    <a:pt x="170" y="50"/>
                  </a:lnTo>
                  <a:lnTo>
                    <a:pt x="170" y="67"/>
                  </a:lnTo>
                  <a:lnTo>
                    <a:pt x="161" y="84"/>
                  </a:lnTo>
                  <a:lnTo>
                    <a:pt x="153" y="110"/>
                  </a:lnTo>
                  <a:lnTo>
                    <a:pt x="144" y="127"/>
                  </a:lnTo>
                  <a:lnTo>
                    <a:pt x="136" y="152"/>
                  </a:lnTo>
                  <a:lnTo>
                    <a:pt x="127" y="169"/>
                  </a:lnTo>
                  <a:lnTo>
                    <a:pt x="119" y="186"/>
                  </a:lnTo>
                  <a:lnTo>
                    <a:pt x="102" y="195"/>
                  </a:lnTo>
                  <a:lnTo>
                    <a:pt x="85" y="212"/>
                  </a:lnTo>
                  <a:lnTo>
                    <a:pt x="68" y="220"/>
                  </a:lnTo>
                  <a:lnTo>
                    <a:pt x="59" y="220"/>
                  </a:lnTo>
                  <a:lnTo>
                    <a:pt x="42" y="220"/>
                  </a:lnTo>
                  <a:lnTo>
                    <a:pt x="25" y="212"/>
                  </a:lnTo>
                  <a:lnTo>
                    <a:pt x="8" y="203"/>
                  </a:lnTo>
                  <a:lnTo>
                    <a:pt x="0" y="203"/>
                  </a:lnTo>
                  <a:lnTo>
                    <a:pt x="17" y="220"/>
                  </a:lnTo>
                  <a:lnTo>
                    <a:pt x="34" y="229"/>
                  </a:lnTo>
                  <a:lnTo>
                    <a:pt x="59" y="229"/>
                  </a:lnTo>
                  <a:lnTo>
                    <a:pt x="76" y="229"/>
                  </a:lnTo>
                  <a:lnTo>
                    <a:pt x="93" y="220"/>
                  </a:lnTo>
                  <a:lnTo>
                    <a:pt x="110" y="203"/>
                  </a:lnTo>
                  <a:lnTo>
                    <a:pt x="119" y="195"/>
                  </a:lnTo>
                  <a:lnTo>
                    <a:pt x="136" y="169"/>
                  </a:lnTo>
                  <a:lnTo>
                    <a:pt x="144" y="152"/>
                  </a:lnTo>
                  <a:lnTo>
                    <a:pt x="153" y="135"/>
                  </a:lnTo>
                  <a:lnTo>
                    <a:pt x="161" y="110"/>
                  </a:lnTo>
                  <a:lnTo>
                    <a:pt x="170" y="93"/>
                  </a:lnTo>
                  <a:lnTo>
                    <a:pt x="178" y="67"/>
                  </a:lnTo>
                  <a:lnTo>
                    <a:pt x="178" y="50"/>
                  </a:lnTo>
                  <a:lnTo>
                    <a:pt x="178" y="25"/>
                  </a:lnTo>
                  <a:lnTo>
                    <a:pt x="170" y="8"/>
                  </a:lnTo>
                  <a:lnTo>
                    <a:pt x="161" y="17"/>
                  </a:lnTo>
                  <a:lnTo>
                    <a:pt x="170" y="8"/>
                  </a:lnTo>
                  <a:lnTo>
                    <a:pt x="161" y="0"/>
                  </a:lnTo>
                  <a:lnTo>
                    <a:pt x="161" y="8"/>
                  </a:lnTo>
                  <a:lnTo>
                    <a:pt x="17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1" name="Freeform 64"/>
            <p:cNvSpPr>
              <a:spLocks/>
            </p:cNvSpPr>
            <p:nvPr/>
          </p:nvSpPr>
          <p:spPr bwMode="auto">
            <a:xfrm>
              <a:off x="1066" y="1625"/>
              <a:ext cx="272" cy="204"/>
            </a:xfrm>
            <a:custGeom>
              <a:avLst/>
              <a:gdLst>
                <a:gd name="T0" fmla="*/ 264 w 272"/>
                <a:gd name="T1" fmla="*/ 8 h 204"/>
                <a:gd name="T2" fmla="*/ 264 w 272"/>
                <a:gd name="T3" fmla="*/ 8 h 204"/>
                <a:gd name="T4" fmla="*/ 264 w 272"/>
                <a:gd name="T5" fmla="*/ 17 h 204"/>
                <a:gd name="T6" fmla="*/ 264 w 272"/>
                <a:gd name="T7" fmla="*/ 25 h 204"/>
                <a:gd name="T8" fmla="*/ 255 w 272"/>
                <a:gd name="T9" fmla="*/ 42 h 204"/>
                <a:gd name="T10" fmla="*/ 247 w 272"/>
                <a:gd name="T11" fmla="*/ 59 h 204"/>
                <a:gd name="T12" fmla="*/ 238 w 272"/>
                <a:gd name="T13" fmla="*/ 76 h 204"/>
                <a:gd name="T14" fmla="*/ 221 w 272"/>
                <a:gd name="T15" fmla="*/ 93 h 204"/>
                <a:gd name="T16" fmla="*/ 204 w 272"/>
                <a:gd name="T17" fmla="*/ 110 h 204"/>
                <a:gd name="T18" fmla="*/ 187 w 272"/>
                <a:gd name="T19" fmla="*/ 127 h 204"/>
                <a:gd name="T20" fmla="*/ 162 w 272"/>
                <a:gd name="T21" fmla="*/ 136 h 204"/>
                <a:gd name="T22" fmla="*/ 145 w 272"/>
                <a:gd name="T23" fmla="*/ 153 h 204"/>
                <a:gd name="T24" fmla="*/ 119 w 272"/>
                <a:gd name="T25" fmla="*/ 170 h 204"/>
                <a:gd name="T26" fmla="*/ 102 w 272"/>
                <a:gd name="T27" fmla="*/ 178 h 204"/>
                <a:gd name="T28" fmla="*/ 77 w 272"/>
                <a:gd name="T29" fmla="*/ 187 h 204"/>
                <a:gd name="T30" fmla="*/ 51 w 272"/>
                <a:gd name="T31" fmla="*/ 195 h 204"/>
                <a:gd name="T32" fmla="*/ 26 w 272"/>
                <a:gd name="T33" fmla="*/ 195 h 204"/>
                <a:gd name="T34" fmla="*/ 9 w 272"/>
                <a:gd name="T35" fmla="*/ 195 h 204"/>
                <a:gd name="T36" fmla="*/ 0 w 272"/>
                <a:gd name="T37" fmla="*/ 204 h 204"/>
                <a:gd name="T38" fmla="*/ 26 w 272"/>
                <a:gd name="T39" fmla="*/ 204 h 204"/>
                <a:gd name="T40" fmla="*/ 51 w 272"/>
                <a:gd name="T41" fmla="*/ 204 h 204"/>
                <a:gd name="T42" fmla="*/ 77 w 272"/>
                <a:gd name="T43" fmla="*/ 195 h 204"/>
                <a:gd name="T44" fmla="*/ 102 w 272"/>
                <a:gd name="T45" fmla="*/ 187 h 204"/>
                <a:gd name="T46" fmla="*/ 128 w 272"/>
                <a:gd name="T47" fmla="*/ 178 h 204"/>
                <a:gd name="T48" fmla="*/ 145 w 272"/>
                <a:gd name="T49" fmla="*/ 161 h 204"/>
                <a:gd name="T50" fmla="*/ 170 w 272"/>
                <a:gd name="T51" fmla="*/ 144 h 204"/>
                <a:gd name="T52" fmla="*/ 187 w 272"/>
                <a:gd name="T53" fmla="*/ 127 h 204"/>
                <a:gd name="T54" fmla="*/ 213 w 272"/>
                <a:gd name="T55" fmla="*/ 110 h 204"/>
                <a:gd name="T56" fmla="*/ 230 w 272"/>
                <a:gd name="T57" fmla="*/ 93 h 204"/>
                <a:gd name="T58" fmla="*/ 238 w 272"/>
                <a:gd name="T59" fmla="*/ 76 h 204"/>
                <a:gd name="T60" fmla="*/ 255 w 272"/>
                <a:gd name="T61" fmla="*/ 59 h 204"/>
                <a:gd name="T62" fmla="*/ 264 w 272"/>
                <a:gd name="T63" fmla="*/ 42 h 204"/>
                <a:gd name="T64" fmla="*/ 272 w 272"/>
                <a:gd name="T65" fmla="*/ 34 h 204"/>
                <a:gd name="T66" fmla="*/ 272 w 272"/>
                <a:gd name="T67" fmla="*/ 17 h 204"/>
                <a:gd name="T68" fmla="*/ 272 w 272"/>
                <a:gd name="T69" fmla="*/ 0 h 204"/>
                <a:gd name="T70" fmla="*/ 272 w 272"/>
                <a:gd name="T71" fmla="*/ 0 h 204"/>
                <a:gd name="T72" fmla="*/ 264 w 272"/>
                <a:gd name="T73" fmla="*/ 8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204"/>
                <a:gd name="T113" fmla="*/ 272 w 272"/>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204">
                  <a:moveTo>
                    <a:pt x="264" y="8"/>
                  </a:moveTo>
                  <a:lnTo>
                    <a:pt x="264" y="8"/>
                  </a:lnTo>
                  <a:lnTo>
                    <a:pt x="264" y="17"/>
                  </a:lnTo>
                  <a:lnTo>
                    <a:pt x="264" y="25"/>
                  </a:lnTo>
                  <a:lnTo>
                    <a:pt x="255" y="42"/>
                  </a:lnTo>
                  <a:lnTo>
                    <a:pt x="247" y="59"/>
                  </a:lnTo>
                  <a:lnTo>
                    <a:pt x="238" y="76"/>
                  </a:lnTo>
                  <a:lnTo>
                    <a:pt x="221" y="93"/>
                  </a:lnTo>
                  <a:lnTo>
                    <a:pt x="204" y="110"/>
                  </a:lnTo>
                  <a:lnTo>
                    <a:pt x="187" y="127"/>
                  </a:lnTo>
                  <a:lnTo>
                    <a:pt x="162" y="136"/>
                  </a:lnTo>
                  <a:lnTo>
                    <a:pt x="145" y="153"/>
                  </a:lnTo>
                  <a:lnTo>
                    <a:pt x="119" y="170"/>
                  </a:lnTo>
                  <a:lnTo>
                    <a:pt x="102" y="178"/>
                  </a:lnTo>
                  <a:lnTo>
                    <a:pt x="77" y="187"/>
                  </a:lnTo>
                  <a:lnTo>
                    <a:pt x="51" y="195"/>
                  </a:lnTo>
                  <a:lnTo>
                    <a:pt x="26" y="195"/>
                  </a:lnTo>
                  <a:lnTo>
                    <a:pt x="9" y="195"/>
                  </a:lnTo>
                  <a:lnTo>
                    <a:pt x="0" y="204"/>
                  </a:lnTo>
                  <a:lnTo>
                    <a:pt x="26" y="204"/>
                  </a:lnTo>
                  <a:lnTo>
                    <a:pt x="51" y="204"/>
                  </a:lnTo>
                  <a:lnTo>
                    <a:pt x="77" y="195"/>
                  </a:lnTo>
                  <a:lnTo>
                    <a:pt x="102" y="187"/>
                  </a:lnTo>
                  <a:lnTo>
                    <a:pt x="128" y="178"/>
                  </a:lnTo>
                  <a:lnTo>
                    <a:pt x="145" y="161"/>
                  </a:lnTo>
                  <a:lnTo>
                    <a:pt x="170" y="144"/>
                  </a:lnTo>
                  <a:lnTo>
                    <a:pt x="187" y="127"/>
                  </a:lnTo>
                  <a:lnTo>
                    <a:pt x="213" y="110"/>
                  </a:lnTo>
                  <a:lnTo>
                    <a:pt x="230" y="93"/>
                  </a:lnTo>
                  <a:lnTo>
                    <a:pt x="238" y="76"/>
                  </a:lnTo>
                  <a:lnTo>
                    <a:pt x="255" y="59"/>
                  </a:lnTo>
                  <a:lnTo>
                    <a:pt x="264" y="42"/>
                  </a:lnTo>
                  <a:lnTo>
                    <a:pt x="272" y="34"/>
                  </a:lnTo>
                  <a:lnTo>
                    <a:pt x="272" y="17"/>
                  </a:lnTo>
                  <a:lnTo>
                    <a:pt x="272" y="0"/>
                  </a:lnTo>
                  <a:lnTo>
                    <a:pt x="26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2" name="Freeform 65"/>
            <p:cNvSpPr>
              <a:spLocks/>
            </p:cNvSpPr>
            <p:nvPr/>
          </p:nvSpPr>
          <p:spPr bwMode="auto">
            <a:xfrm>
              <a:off x="1049" y="1565"/>
              <a:ext cx="289" cy="162"/>
            </a:xfrm>
            <a:custGeom>
              <a:avLst/>
              <a:gdLst>
                <a:gd name="T0" fmla="*/ 17 w 289"/>
                <a:gd name="T1" fmla="*/ 136 h 162"/>
                <a:gd name="T2" fmla="*/ 26 w 289"/>
                <a:gd name="T3" fmla="*/ 136 h 162"/>
                <a:gd name="T4" fmla="*/ 43 w 289"/>
                <a:gd name="T5" fmla="*/ 128 h 162"/>
                <a:gd name="T6" fmla="*/ 51 w 289"/>
                <a:gd name="T7" fmla="*/ 111 h 162"/>
                <a:gd name="T8" fmla="*/ 68 w 289"/>
                <a:gd name="T9" fmla="*/ 94 h 162"/>
                <a:gd name="T10" fmla="*/ 85 w 289"/>
                <a:gd name="T11" fmla="*/ 77 h 162"/>
                <a:gd name="T12" fmla="*/ 111 w 289"/>
                <a:gd name="T13" fmla="*/ 60 h 162"/>
                <a:gd name="T14" fmla="*/ 128 w 289"/>
                <a:gd name="T15" fmla="*/ 43 h 162"/>
                <a:gd name="T16" fmla="*/ 145 w 289"/>
                <a:gd name="T17" fmla="*/ 34 h 162"/>
                <a:gd name="T18" fmla="*/ 162 w 289"/>
                <a:gd name="T19" fmla="*/ 26 h 162"/>
                <a:gd name="T20" fmla="*/ 179 w 289"/>
                <a:gd name="T21" fmla="*/ 17 h 162"/>
                <a:gd name="T22" fmla="*/ 196 w 289"/>
                <a:gd name="T23" fmla="*/ 9 h 162"/>
                <a:gd name="T24" fmla="*/ 213 w 289"/>
                <a:gd name="T25" fmla="*/ 9 h 162"/>
                <a:gd name="T26" fmla="*/ 230 w 289"/>
                <a:gd name="T27" fmla="*/ 9 h 162"/>
                <a:gd name="T28" fmla="*/ 247 w 289"/>
                <a:gd name="T29" fmla="*/ 17 h 162"/>
                <a:gd name="T30" fmla="*/ 255 w 289"/>
                <a:gd name="T31" fmla="*/ 26 h 162"/>
                <a:gd name="T32" fmla="*/ 272 w 289"/>
                <a:gd name="T33" fmla="*/ 43 h 162"/>
                <a:gd name="T34" fmla="*/ 281 w 289"/>
                <a:gd name="T35" fmla="*/ 68 h 162"/>
                <a:gd name="T36" fmla="*/ 289 w 289"/>
                <a:gd name="T37" fmla="*/ 60 h 162"/>
                <a:gd name="T38" fmla="*/ 281 w 289"/>
                <a:gd name="T39" fmla="*/ 43 h 162"/>
                <a:gd name="T40" fmla="*/ 264 w 289"/>
                <a:gd name="T41" fmla="*/ 17 h 162"/>
                <a:gd name="T42" fmla="*/ 247 w 289"/>
                <a:gd name="T43" fmla="*/ 9 h 162"/>
                <a:gd name="T44" fmla="*/ 230 w 289"/>
                <a:gd name="T45" fmla="*/ 0 h 162"/>
                <a:gd name="T46" fmla="*/ 213 w 289"/>
                <a:gd name="T47" fmla="*/ 0 h 162"/>
                <a:gd name="T48" fmla="*/ 196 w 289"/>
                <a:gd name="T49" fmla="*/ 0 h 162"/>
                <a:gd name="T50" fmla="*/ 179 w 289"/>
                <a:gd name="T51" fmla="*/ 9 h 162"/>
                <a:gd name="T52" fmla="*/ 162 w 289"/>
                <a:gd name="T53" fmla="*/ 17 h 162"/>
                <a:gd name="T54" fmla="*/ 136 w 289"/>
                <a:gd name="T55" fmla="*/ 26 h 162"/>
                <a:gd name="T56" fmla="*/ 119 w 289"/>
                <a:gd name="T57" fmla="*/ 34 h 162"/>
                <a:gd name="T58" fmla="*/ 102 w 289"/>
                <a:gd name="T59" fmla="*/ 51 h 162"/>
                <a:gd name="T60" fmla="*/ 85 w 289"/>
                <a:gd name="T61" fmla="*/ 68 h 162"/>
                <a:gd name="T62" fmla="*/ 68 w 289"/>
                <a:gd name="T63" fmla="*/ 85 h 162"/>
                <a:gd name="T64" fmla="*/ 51 w 289"/>
                <a:gd name="T65" fmla="*/ 102 h 162"/>
                <a:gd name="T66" fmla="*/ 34 w 289"/>
                <a:gd name="T67" fmla="*/ 119 h 162"/>
                <a:gd name="T68" fmla="*/ 17 w 289"/>
                <a:gd name="T69" fmla="*/ 136 h 162"/>
                <a:gd name="T70" fmla="*/ 26 w 289"/>
                <a:gd name="T71" fmla="*/ 136 h 162"/>
                <a:gd name="T72" fmla="*/ 17 w 289"/>
                <a:gd name="T73" fmla="*/ 136 h 162"/>
                <a:gd name="T74" fmla="*/ 0 w 289"/>
                <a:gd name="T75" fmla="*/ 162 h 162"/>
                <a:gd name="T76" fmla="*/ 26 w 289"/>
                <a:gd name="T77" fmla="*/ 136 h 162"/>
                <a:gd name="T78" fmla="*/ 17 w 289"/>
                <a:gd name="T79" fmla="*/ 136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162"/>
                <a:gd name="T122" fmla="*/ 289 w 289"/>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162">
                  <a:moveTo>
                    <a:pt x="17" y="136"/>
                  </a:moveTo>
                  <a:lnTo>
                    <a:pt x="26" y="136"/>
                  </a:lnTo>
                  <a:lnTo>
                    <a:pt x="43" y="128"/>
                  </a:lnTo>
                  <a:lnTo>
                    <a:pt x="51" y="111"/>
                  </a:lnTo>
                  <a:lnTo>
                    <a:pt x="68" y="94"/>
                  </a:lnTo>
                  <a:lnTo>
                    <a:pt x="85" y="77"/>
                  </a:lnTo>
                  <a:lnTo>
                    <a:pt x="111" y="60"/>
                  </a:lnTo>
                  <a:lnTo>
                    <a:pt x="128" y="43"/>
                  </a:lnTo>
                  <a:lnTo>
                    <a:pt x="145" y="34"/>
                  </a:lnTo>
                  <a:lnTo>
                    <a:pt x="162" y="26"/>
                  </a:lnTo>
                  <a:lnTo>
                    <a:pt x="179" y="17"/>
                  </a:lnTo>
                  <a:lnTo>
                    <a:pt x="196" y="9"/>
                  </a:lnTo>
                  <a:lnTo>
                    <a:pt x="213" y="9"/>
                  </a:lnTo>
                  <a:lnTo>
                    <a:pt x="230" y="9"/>
                  </a:lnTo>
                  <a:lnTo>
                    <a:pt x="247" y="17"/>
                  </a:lnTo>
                  <a:lnTo>
                    <a:pt x="255" y="26"/>
                  </a:lnTo>
                  <a:lnTo>
                    <a:pt x="272" y="43"/>
                  </a:lnTo>
                  <a:lnTo>
                    <a:pt x="281" y="68"/>
                  </a:lnTo>
                  <a:lnTo>
                    <a:pt x="289" y="60"/>
                  </a:lnTo>
                  <a:lnTo>
                    <a:pt x="281" y="43"/>
                  </a:lnTo>
                  <a:lnTo>
                    <a:pt x="264" y="17"/>
                  </a:lnTo>
                  <a:lnTo>
                    <a:pt x="247" y="9"/>
                  </a:lnTo>
                  <a:lnTo>
                    <a:pt x="230" y="0"/>
                  </a:lnTo>
                  <a:lnTo>
                    <a:pt x="213" y="0"/>
                  </a:lnTo>
                  <a:lnTo>
                    <a:pt x="196" y="0"/>
                  </a:lnTo>
                  <a:lnTo>
                    <a:pt x="179" y="9"/>
                  </a:lnTo>
                  <a:lnTo>
                    <a:pt x="162" y="17"/>
                  </a:lnTo>
                  <a:lnTo>
                    <a:pt x="136" y="26"/>
                  </a:lnTo>
                  <a:lnTo>
                    <a:pt x="119" y="34"/>
                  </a:lnTo>
                  <a:lnTo>
                    <a:pt x="102" y="51"/>
                  </a:lnTo>
                  <a:lnTo>
                    <a:pt x="85" y="68"/>
                  </a:lnTo>
                  <a:lnTo>
                    <a:pt x="68" y="85"/>
                  </a:lnTo>
                  <a:lnTo>
                    <a:pt x="51" y="102"/>
                  </a:lnTo>
                  <a:lnTo>
                    <a:pt x="34" y="119"/>
                  </a:lnTo>
                  <a:lnTo>
                    <a:pt x="17" y="136"/>
                  </a:lnTo>
                  <a:lnTo>
                    <a:pt x="26" y="136"/>
                  </a:lnTo>
                  <a:lnTo>
                    <a:pt x="17" y="136"/>
                  </a:lnTo>
                  <a:lnTo>
                    <a:pt x="0" y="162"/>
                  </a:lnTo>
                  <a:lnTo>
                    <a:pt x="26" y="136"/>
                  </a:lnTo>
                  <a:lnTo>
                    <a:pt x="17"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3" name="Freeform 66"/>
            <p:cNvSpPr>
              <a:spLocks/>
            </p:cNvSpPr>
            <p:nvPr/>
          </p:nvSpPr>
          <p:spPr bwMode="auto">
            <a:xfrm>
              <a:off x="1066" y="1370"/>
              <a:ext cx="179" cy="331"/>
            </a:xfrm>
            <a:custGeom>
              <a:avLst/>
              <a:gdLst>
                <a:gd name="T0" fmla="*/ 136 w 179"/>
                <a:gd name="T1" fmla="*/ 8 h 331"/>
                <a:gd name="T2" fmla="*/ 136 w 179"/>
                <a:gd name="T3" fmla="*/ 8 h 331"/>
                <a:gd name="T4" fmla="*/ 153 w 179"/>
                <a:gd name="T5" fmla="*/ 17 h 331"/>
                <a:gd name="T6" fmla="*/ 162 w 179"/>
                <a:gd name="T7" fmla="*/ 34 h 331"/>
                <a:gd name="T8" fmla="*/ 170 w 179"/>
                <a:gd name="T9" fmla="*/ 42 h 331"/>
                <a:gd name="T10" fmla="*/ 170 w 179"/>
                <a:gd name="T11" fmla="*/ 59 h 331"/>
                <a:gd name="T12" fmla="*/ 162 w 179"/>
                <a:gd name="T13" fmla="*/ 85 h 331"/>
                <a:gd name="T14" fmla="*/ 153 w 179"/>
                <a:gd name="T15" fmla="*/ 102 h 331"/>
                <a:gd name="T16" fmla="*/ 145 w 179"/>
                <a:gd name="T17" fmla="*/ 119 h 331"/>
                <a:gd name="T18" fmla="*/ 128 w 179"/>
                <a:gd name="T19" fmla="*/ 144 h 331"/>
                <a:gd name="T20" fmla="*/ 111 w 179"/>
                <a:gd name="T21" fmla="*/ 170 h 331"/>
                <a:gd name="T22" fmla="*/ 94 w 179"/>
                <a:gd name="T23" fmla="*/ 187 h 331"/>
                <a:gd name="T24" fmla="*/ 77 w 179"/>
                <a:gd name="T25" fmla="*/ 212 h 331"/>
                <a:gd name="T26" fmla="*/ 60 w 179"/>
                <a:gd name="T27" fmla="*/ 238 h 331"/>
                <a:gd name="T28" fmla="*/ 43 w 179"/>
                <a:gd name="T29" fmla="*/ 263 h 331"/>
                <a:gd name="T30" fmla="*/ 26 w 179"/>
                <a:gd name="T31" fmla="*/ 289 h 331"/>
                <a:gd name="T32" fmla="*/ 17 w 179"/>
                <a:gd name="T33" fmla="*/ 306 h 331"/>
                <a:gd name="T34" fmla="*/ 0 w 179"/>
                <a:gd name="T35" fmla="*/ 331 h 331"/>
                <a:gd name="T36" fmla="*/ 9 w 179"/>
                <a:gd name="T37" fmla="*/ 331 h 331"/>
                <a:gd name="T38" fmla="*/ 17 w 179"/>
                <a:gd name="T39" fmla="*/ 314 h 331"/>
                <a:gd name="T40" fmla="*/ 34 w 179"/>
                <a:gd name="T41" fmla="*/ 289 h 331"/>
                <a:gd name="T42" fmla="*/ 51 w 179"/>
                <a:gd name="T43" fmla="*/ 272 h 331"/>
                <a:gd name="T44" fmla="*/ 68 w 179"/>
                <a:gd name="T45" fmla="*/ 246 h 331"/>
                <a:gd name="T46" fmla="*/ 85 w 179"/>
                <a:gd name="T47" fmla="*/ 221 h 331"/>
                <a:gd name="T48" fmla="*/ 102 w 179"/>
                <a:gd name="T49" fmla="*/ 195 h 331"/>
                <a:gd name="T50" fmla="*/ 119 w 179"/>
                <a:gd name="T51" fmla="*/ 170 h 331"/>
                <a:gd name="T52" fmla="*/ 136 w 179"/>
                <a:gd name="T53" fmla="*/ 153 h 331"/>
                <a:gd name="T54" fmla="*/ 153 w 179"/>
                <a:gd name="T55" fmla="*/ 127 h 331"/>
                <a:gd name="T56" fmla="*/ 162 w 179"/>
                <a:gd name="T57" fmla="*/ 102 h 331"/>
                <a:gd name="T58" fmla="*/ 170 w 179"/>
                <a:gd name="T59" fmla="*/ 85 h 331"/>
                <a:gd name="T60" fmla="*/ 179 w 179"/>
                <a:gd name="T61" fmla="*/ 59 h 331"/>
                <a:gd name="T62" fmla="*/ 179 w 179"/>
                <a:gd name="T63" fmla="*/ 42 h 331"/>
                <a:gd name="T64" fmla="*/ 170 w 179"/>
                <a:gd name="T65" fmla="*/ 25 h 331"/>
                <a:gd name="T66" fmla="*/ 162 w 179"/>
                <a:gd name="T67" fmla="*/ 8 h 331"/>
                <a:gd name="T68" fmla="*/ 145 w 179"/>
                <a:gd name="T69" fmla="*/ 0 h 331"/>
                <a:gd name="T70" fmla="*/ 145 w 179"/>
                <a:gd name="T71" fmla="*/ 0 h 331"/>
                <a:gd name="T72" fmla="*/ 136 w 179"/>
                <a:gd name="T73" fmla="*/ 8 h 3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331"/>
                <a:gd name="T113" fmla="*/ 179 w 179"/>
                <a:gd name="T114" fmla="*/ 331 h 3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331">
                  <a:moveTo>
                    <a:pt x="136" y="8"/>
                  </a:moveTo>
                  <a:lnTo>
                    <a:pt x="136" y="8"/>
                  </a:lnTo>
                  <a:lnTo>
                    <a:pt x="153" y="17"/>
                  </a:lnTo>
                  <a:lnTo>
                    <a:pt x="162" y="34"/>
                  </a:lnTo>
                  <a:lnTo>
                    <a:pt x="170" y="42"/>
                  </a:lnTo>
                  <a:lnTo>
                    <a:pt x="170" y="59"/>
                  </a:lnTo>
                  <a:lnTo>
                    <a:pt x="162" y="85"/>
                  </a:lnTo>
                  <a:lnTo>
                    <a:pt x="153" y="102"/>
                  </a:lnTo>
                  <a:lnTo>
                    <a:pt x="145" y="119"/>
                  </a:lnTo>
                  <a:lnTo>
                    <a:pt x="128" y="144"/>
                  </a:lnTo>
                  <a:lnTo>
                    <a:pt x="111" y="170"/>
                  </a:lnTo>
                  <a:lnTo>
                    <a:pt x="94" y="187"/>
                  </a:lnTo>
                  <a:lnTo>
                    <a:pt x="77" y="212"/>
                  </a:lnTo>
                  <a:lnTo>
                    <a:pt x="60" y="238"/>
                  </a:lnTo>
                  <a:lnTo>
                    <a:pt x="43" y="263"/>
                  </a:lnTo>
                  <a:lnTo>
                    <a:pt x="26" y="289"/>
                  </a:lnTo>
                  <a:lnTo>
                    <a:pt x="17" y="306"/>
                  </a:lnTo>
                  <a:lnTo>
                    <a:pt x="0" y="331"/>
                  </a:lnTo>
                  <a:lnTo>
                    <a:pt x="9" y="331"/>
                  </a:lnTo>
                  <a:lnTo>
                    <a:pt x="17" y="314"/>
                  </a:lnTo>
                  <a:lnTo>
                    <a:pt x="34" y="289"/>
                  </a:lnTo>
                  <a:lnTo>
                    <a:pt x="51" y="272"/>
                  </a:lnTo>
                  <a:lnTo>
                    <a:pt x="68" y="246"/>
                  </a:lnTo>
                  <a:lnTo>
                    <a:pt x="85" y="221"/>
                  </a:lnTo>
                  <a:lnTo>
                    <a:pt x="102" y="195"/>
                  </a:lnTo>
                  <a:lnTo>
                    <a:pt x="119" y="170"/>
                  </a:lnTo>
                  <a:lnTo>
                    <a:pt x="136" y="153"/>
                  </a:lnTo>
                  <a:lnTo>
                    <a:pt x="153" y="127"/>
                  </a:lnTo>
                  <a:lnTo>
                    <a:pt x="162" y="102"/>
                  </a:lnTo>
                  <a:lnTo>
                    <a:pt x="170" y="85"/>
                  </a:lnTo>
                  <a:lnTo>
                    <a:pt x="179" y="59"/>
                  </a:lnTo>
                  <a:lnTo>
                    <a:pt x="179" y="42"/>
                  </a:lnTo>
                  <a:lnTo>
                    <a:pt x="170" y="25"/>
                  </a:lnTo>
                  <a:lnTo>
                    <a:pt x="162" y="8"/>
                  </a:lnTo>
                  <a:lnTo>
                    <a:pt x="145" y="0"/>
                  </a:lnTo>
                  <a:lnTo>
                    <a:pt x="1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4" name="Freeform 67"/>
            <p:cNvSpPr>
              <a:spLocks/>
            </p:cNvSpPr>
            <p:nvPr/>
          </p:nvSpPr>
          <p:spPr bwMode="auto">
            <a:xfrm>
              <a:off x="922" y="1353"/>
              <a:ext cx="289" cy="255"/>
            </a:xfrm>
            <a:custGeom>
              <a:avLst/>
              <a:gdLst>
                <a:gd name="T0" fmla="*/ 0 w 289"/>
                <a:gd name="T1" fmla="*/ 246 h 255"/>
                <a:gd name="T2" fmla="*/ 8 w 289"/>
                <a:gd name="T3" fmla="*/ 255 h 255"/>
                <a:gd name="T4" fmla="*/ 25 w 289"/>
                <a:gd name="T5" fmla="*/ 229 h 255"/>
                <a:gd name="T6" fmla="*/ 34 w 289"/>
                <a:gd name="T7" fmla="*/ 212 h 255"/>
                <a:gd name="T8" fmla="*/ 51 w 289"/>
                <a:gd name="T9" fmla="*/ 187 h 255"/>
                <a:gd name="T10" fmla="*/ 68 w 289"/>
                <a:gd name="T11" fmla="*/ 161 h 255"/>
                <a:gd name="T12" fmla="*/ 85 w 289"/>
                <a:gd name="T13" fmla="*/ 136 h 255"/>
                <a:gd name="T14" fmla="*/ 102 w 289"/>
                <a:gd name="T15" fmla="*/ 119 h 255"/>
                <a:gd name="T16" fmla="*/ 119 w 289"/>
                <a:gd name="T17" fmla="*/ 93 h 255"/>
                <a:gd name="T18" fmla="*/ 136 w 289"/>
                <a:gd name="T19" fmla="*/ 76 h 255"/>
                <a:gd name="T20" fmla="*/ 153 w 289"/>
                <a:gd name="T21" fmla="*/ 59 h 255"/>
                <a:gd name="T22" fmla="*/ 170 w 289"/>
                <a:gd name="T23" fmla="*/ 42 h 255"/>
                <a:gd name="T24" fmla="*/ 187 w 289"/>
                <a:gd name="T25" fmla="*/ 25 h 255"/>
                <a:gd name="T26" fmla="*/ 204 w 289"/>
                <a:gd name="T27" fmla="*/ 17 h 255"/>
                <a:gd name="T28" fmla="*/ 229 w 289"/>
                <a:gd name="T29" fmla="*/ 8 h 255"/>
                <a:gd name="T30" fmla="*/ 246 w 289"/>
                <a:gd name="T31" fmla="*/ 8 h 255"/>
                <a:gd name="T32" fmla="*/ 263 w 289"/>
                <a:gd name="T33" fmla="*/ 17 h 255"/>
                <a:gd name="T34" fmla="*/ 280 w 289"/>
                <a:gd name="T35" fmla="*/ 25 h 255"/>
                <a:gd name="T36" fmla="*/ 289 w 289"/>
                <a:gd name="T37" fmla="*/ 17 h 255"/>
                <a:gd name="T38" fmla="*/ 263 w 289"/>
                <a:gd name="T39" fmla="*/ 8 h 255"/>
                <a:gd name="T40" fmla="*/ 246 w 289"/>
                <a:gd name="T41" fmla="*/ 0 h 255"/>
                <a:gd name="T42" fmla="*/ 229 w 289"/>
                <a:gd name="T43" fmla="*/ 0 h 255"/>
                <a:gd name="T44" fmla="*/ 204 w 289"/>
                <a:gd name="T45" fmla="*/ 8 h 255"/>
                <a:gd name="T46" fmla="*/ 187 w 289"/>
                <a:gd name="T47" fmla="*/ 17 h 255"/>
                <a:gd name="T48" fmla="*/ 170 w 289"/>
                <a:gd name="T49" fmla="*/ 34 h 255"/>
                <a:gd name="T50" fmla="*/ 144 w 289"/>
                <a:gd name="T51" fmla="*/ 51 h 255"/>
                <a:gd name="T52" fmla="*/ 127 w 289"/>
                <a:gd name="T53" fmla="*/ 68 h 255"/>
                <a:gd name="T54" fmla="*/ 110 w 289"/>
                <a:gd name="T55" fmla="*/ 85 h 255"/>
                <a:gd name="T56" fmla="*/ 93 w 289"/>
                <a:gd name="T57" fmla="*/ 110 h 255"/>
                <a:gd name="T58" fmla="*/ 76 w 289"/>
                <a:gd name="T59" fmla="*/ 136 h 255"/>
                <a:gd name="T60" fmla="*/ 59 w 289"/>
                <a:gd name="T61" fmla="*/ 161 h 255"/>
                <a:gd name="T62" fmla="*/ 42 w 289"/>
                <a:gd name="T63" fmla="*/ 178 h 255"/>
                <a:gd name="T64" fmla="*/ 34 w 289"/>
                <a:gd name="T65" fmla="*/ 204 h 255"/>
                <a:gd name="T66" fmla="*/ 17 w 289"/>
                <a:gd name="T67" fmla="*/ 229 h 255"/>
                <a:gd name="T68" fmla="*/ 0 w 289"/>
                <a:gd name="T69" fmla="*/ 255 h 255"/>
                <a:gd name="T70" fmla="*/ 8 w 289"/>
                <a:gd name="T71" fmla="*/ 255 h 255"/>
                <a:gd name="T72" fmla="*/ 0 w 289"/>
                <a:gd name="T73" fmla="*/ 246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255"/>
                <a:gd name="T113" fmla="*/ 289 w 28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255">
                  <a:moveTo>
                    <a:pt x="0" y="246"/>
                  </a:moveTo>
                  <a:lnTo>
                    <a:pt x="8" y="255"/>
                  </a:lnTo>
                  <a:lnTo>
                    <a:pt x="25" y="229"/>
                  </a:lnTo>
                  <a:lnTo>
                    <a:pt x="34" y="212"/>
                  </a:lnTo>
                  <a:lnTo>
                    <a:pt x="51" y="187"/>
                  </a:lnTo>
                  <a:lnTo>
                    <a:pt x="68" y="161"/>
                  </a:lnTo>
                  <a:lnTo>
                    <a:pt x="85" y="136"/>
                  </a:lnTo>
                  <a:lnTo>
                    <a:pt x="102" y="119"/>
                  </a:lnTo>
                  <a:lnTo>
                    <a:pt x="119" y="93"/>
                  </a:lnTo>
                  <a:lnTo>
                    <a:pt x="136" y="76"/>
                  </a:lnTo>
                  <a:lnTo>
                    <a:pt x="153" y="59"/>
                  </a:lnTo>
                  <a:lnTo>
                    <a:pt x="170" y="42"/>
                  </a:lnTo>
                  <a:lnTo>
                    <a:pt x="187" y="25"/>
                  </a:lnTo>
                  <a:lnTo>
                    <a:pt x="204" y="17"/>
                  </a:lnTo>
                  <a:lnTo>
                    <a:pt x="229" y="8"/>
                  </a:lnTo>
                  <a:lnTo>
                    <a:pt x="246" y="8"/>
                  </a:lnTo>
                  <a:lnTo>
                    <a:pt x="263" y="17"/>
                  </a:lnTo>
                  <a:lnTo>
                    <a:pt x="280" y="25"/>
                  </a:lnTo>
                  <a:lnTo>
                    <a:pt x="289" y="17"/>
                  </a:lnTo>
                  <a:lnTo>
                    <a:pt x="263" y="8"/>
                  </a:lnTo>
                  <a:lnTo>
                    <a:pt x="246" y="0"/>
                  </a:lnTo>
                  <a:lnTo>
                    <a:pt x="229" y="0"/>
                  </a:lnTo>
                  <a:lnTo>
                    <a:pt x="204" y="8"/>
                  </a:lnTo>
                  <a:lnTo>
                    <a:pt x="187" y="17"/>
                  </a:lnTo>
                  <a:lnTo>
                    <a:pt x="170" y="34"/>
                  </a:lnTo>
                  <a:lnTo>
                    <a:pt x="144" y="51"/>
                  </a:lnTo>
                  <a:lnTo>
                    <a:pt x="127" y="68"/>
                  </a:lnTo>
                  <a:lnTo>
                    <a:pt x="110" y="85"/>
                  </a:lnTo>
                  <a:lnTo>
                    <a:pt x="93" y="110"/>
                  </a:lnTo>
                  <a:lnTo>
                    <a:pt x="76" y="136"/>
                  </a:lnTo>
                  <a:lnTo>
                    <a:pt x="59" y="161"/>
                  </a:lnTo>
                  <a:lnTo>
                    <a:pt x="42" y="178"/>
                  </a:lnTo>
                  <a:lnTo>
                    <a:pt x="34" y="204"/>
                  </a:lnTo>
                  <a:lnTo>
                    <a:pt x="17" y="229"/>
                  </a:lnTo>
                  <a:lnTo>
                    <a:pt x="0" y="255"/>
                  </a:lnTo>
                  <a:lnTo>
                    <a:pt x="8" y="25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5" name="Freeform 68"/>
            <p:cNvSpPr>
              <a:spLocks/>
            </p:cNvSpPr>
            <p:nvPr/>
          </p:nvSpPr>
          <p:spPr bwMode="auto">
            <a:xfrm>
              <a:off x="922" y="1225"/>
              <a:ext cx="136" cy="383"/>
            </a:xfrm>
            <a:custGeom>
              <a:avLst/>
              <a:gdLst>
                <a:gd name="T0" fmla="*/ 110 w 136"/>
                <a:gd name="T1" fmla="*/ 9 h 383"/>
                <a:gd name="T2" fmla="*/ 110 w 136"/>
                <a:gd name="T3" fmla="*/ 9 h 383"/>
                <a:gd name="T4" fmla="*/ 119 w 136"/>
                <a:gd name="T5" fmla="*/ 17 h 383"/>
                <a:gd name="T6" fmla="*/ 127 w 136"/>
                <a:gd name="T7" fmla="*/ 26 h 383"/>
                <a:gd name="T8" fmla="*/ 127 w 136"/>
                <a:gd name="T9" fmla="*/ 43 h 383"/>
                <a:gd name="T10" fmla="*/ 127 w 136"/>
                <a:gd name="T11" fmla="*/ 68 h 383"/>
                <a:gd name="T12" fmla="*/ 127 w 136"/>
                <a:gd name="T13" fmla="*/ 85 h 383"/>
                <a:gd name="T14" fmla="*/ 127 w 136"/>
                <a:gd name="T15" fmla="*/ 111 h 383"/>
                <a:gd name="T16" fmla="*/ 119 w 136"/>
                <a:gd name="T17" fmla="*/ 136 h 383"/>
                <a:gd name="T18" fmla="*/ 110 w 136"/>
                <a:gd name="T19" fmla="*/ 170 h 383"/>
                <a:gd name="T20" fmla="*/ 102 w 136"/>
                <a:gd name="T21" fmla="*/ 196 h 383"/>
                <a:gd name="T22" fmla="*/ 93 w 136"/>
                <a:gd name="T23" fmla="*/ 221 h 383"/>
                <a:gd name="T24" fmla="*/ 76 w 136"/>
                <a:gd name="T25" fmla="*/ 255 h 383"/>
                <a:gd name="T26" fmla="*/ 59 w 136"/>
                <a:gd name="T27" fmla="*/ 281 h 383"/>
                <a:gd name="T28" fmla="*/ 51 w 136"/>
                <a:gd name="T29" fmla="*/ 306 h 383"/>
                <a:gd name="T30" fmla="*/ 34 w 136"/>
                <a:gd name="T31" fmla="*/ 332 h 383"/>
                <a:gd name="T32" fmla="*/ 17 w 136"/>
                <a:gd name="T33" fmla="*/ 357 h 383"/>
                <a:gd name="T34" fmla="*/ 0 w 136"/>
                <a:gd name="T35" fmla="*/ 374 h 383"/>
                <a:gd name="T36" fmla="*/ 8 w 136"/>
                <a:gd name="T37" fmla="*/ 383 h 383"/>
                <a:gd name="T38" fmla="*/ 25 w 136"/>
                <a:gd name="T39" fmla="*/ 357 h 383"/>
                <a:gd name="T40" fmla="*/ 42 w 136"/>
                <a:gd name="T41" fmla="*/ 340 h 383"/>
                <a:gd name="T42" fmla="*/ 59 w 136"/>
                <a:gd name="T43" fmla="*/ 315 h 383"/>
                <a:gd name="T44" fmla="*/ 68 w 136"/>
                <a:gd name="T45" fmla="*/ 281 h 383"/>
                <a:gd name="T46" fmla="*/ 85 w 136"/>
                <a:gd name="T47" fmla="*/ 255 h 383"/>
                <a:gd name="T48" fmla="*/ 102 w 136"/>
                <a:gd name="T49" fmla="*/ 230 h 383"/>
                <a:gd name="T50" fmla="*/ 110 w 136"/>
                <a:gd name="T51" fmla="*/ 196 h 383"/>
                <a:gd name="T52" fmla="*/ 119 w 136"/>
                <a:gd name="T53" fmla="*/ 170 h 383"/>
                <a:gd name="T54" fmla="*/ 127 w 136"/>
                <a:gd name="T55" fmla="*/ 145 h 383"/>
                <a:gd name="T56" fmla="*/ 136 w 136"/>
                <a:gd name="T57" fmla="*/ 111 h 383"/>
                <a:gd name="T58" fmla="*/ 136 w 136"/>
                <a:gd name="T59" fmla="*/ 85 h 383"/>
                <a:gd name="T60" fmla="*/ 136 w 136"/>
                <a:gd name="T61" fmla="*/ 68 h 383"/>
                <a:gd name="T62" fmla="*/ 136 w 136"/>
                <a:gd name="T63" fmla="*/ 43 h 383"/>
                <a:gd name="T64" fmla="*/ 136 w 136"/>
                <a:gd name="T65" fmla="*/ 26 h 383"/>
                <a:gd name="T66" fmla="*/ 127 w 136"/>
                <a:gd name="T67" fmla="*/ 9 h 383"/>
                <a:gd name="T68" fmla="*/ 119 w 136"/>
                <a:gd name="T69" fmla="*/ 0 h 383"/>
                <a:gd name="T70" fmla="*/ 119 w 136"/>
                <a:gd name="T71" fmla="*/ 0 h 383"/>
                <a:gd name="T72" fmla="*/ 110 w 136"/>
                <a:gd name="T73" fmla="*/ 9 h 3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383"/>
                <a:gd name="T113" fmla="*/ 136 w 136"/>
                <a:gd name="T114" fmla="*/ 383 h 3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383">
                  <a:moveTo>
                    <a:pt x="110" y="9"/>
                  </a:moveTo>
                  <a:lnTo>
                    <a:pt x="110" y="9"/>
                  </a:lnTo>
                  <a:lnTo>
                    <a:pt x="119" y="17"/>
                  </a:lnTo>
                  <a:lnTo>
                    <a:pt x="127" y="26"/>
                  </a:lnTo>
                  <a:lnTo>
                    <a:pt x="127" y="43"/>
                  </a:lnTo>
                  <a:lnTo>
                    <a:pt x="127" y="68"/>
                  </a:lnTo>
                  <a:lnTo>
                    <a:pt x="127" y="85"/>
                  </a:lnTo>
                  <a:lnTo>
                    <a:pt x="127" y="111"/>
                  </a:lnTo>
                  <a:lnTo>
                    <a:pt x="119" y="136"/>
                  </a:lnTo>
                  <a:lnTo>
                    <a:pt x="110" y="170"/>
                  </a:lnTo>
                  <a:lnTo>
                    <a:pt x="102" y="196"/>
                  </a:lnTo>
                  <a:lnTo>
                    <a:pt x="93" y="221"/>
                  </a:lnTo>
                  <a:lnTo>
                    <a:pt x="76" y="255"/>
                  </a:lnTo>
                  <a:lnTo>
                    <a:pt x="59" y="281"/>
                  </a:lnTo>
                  <a:lnTo>
                    <a:pt x="51" y="306"/>
                  </a:lnTo>
                  <a:lnTo>
                    <a:pt x="34" y="332"/>
                  </a:lnTo>
                  <a:lnTo>
                    <a:pt x="17" y="357"/>
                  </a:lnTo>
                  <a:lnTo>
                    <a:pt x="0" y="374"/>
                  </a:lnTo>
                  <a:lnTo>
                    <a:pt x="8" y="383"/>
                  </a:lnTo>
                  <a:lnTo>
                    <a:pt x="25" y="357"/>
                  </a:lnTo>
                  <a:lnTo>
                    <a:pt x="42" y="340"/>
                  </a:lnTo>
                  <a:lnTo>
                    <a:pt x="59" y="315"/>
                  </a:lnTo>
                  <a:lnTo>
                    <a:pt x="68" y="281"/>
                  </a:lnTo>
                  <a:lnTo>
                    <a:pt x="85" y="255"/>
                  </a:lnTo>
                  <a:lnTo>
                    <a:pt x="102" y="230"/>
                  </a:lnTo>
                  <a:lnTo>
                    <a:pt x="110" y="196"/>
                  </a:lnTo>
                  <a:lnTo>
                    <a:pt x="119" y="170"/>
                  </a:lnTo>
                  <a:lnTo>
                    <a:pt x="127" y="145"/>
                  </a:lnTo>
                  <a:lnTo>
                    <a:pt x="136" y="111"/>
                  </a:lnTo>
                  <a:lnTo>
                    <a:pt x="136" y="85"/>
                  </a:lnTo>
                  <a:lnTo>
                    <a:pt x="136" y="68"/>
                  </a:lnTo>
                  <a:lnTo>
                    <a:pt x="136" y="43"/>
                  </a:lnTo>
                  <a:lnTo>
                    <a:pt x="136" y="26"/>
                  </a:lnTo>
                  <a:lnTo>
                    <a:pt x="127" y="9"/>
                  </a:lnTo>
                  <a:lnTo>
                    <a:pt x="119" y="0"/>
                  </a:lnTo>
                  <a:lnTo>
                    <a:pt x="1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6" name="Freeform 69"/>
            <p:cNvSpPr>
              <a:spLocks/>
            </p:cNvSpPr>
            <p:nvPr/>
          </p:nvSpPr>
          <p:spPr bwMode="auto">
            <a:xfrm>
              <a:off x="913" y="1200"/>
              <a:ext cx="128" cy="34"/>
            </a:xfrm>
            <a:custGeom>
              <a:avLst/>
              <a:gdLst>
                <a:gd name="T0" fmla="*/ 9 w 128"/>
                <a:gd name="T1" fmla="*/ 25 h 34"/>
                <a:gd name="T2" fmla="*/ 9 w 128"/>
                <a:gd name="T3" fmla="*/ 25 h 34"/>
                <a:gd name="T4" fmla="*/ 9 w 128"/>
                <a:gd name="T5" fmla="*/ 17 h 34"/>
                <a:gd name="T6" fmla="*/ 17 w 128"/>
                <a:gd name="T7" fmla="*/ 17 h 34"/>
                <a:gd name="T8" fmla="*/ 26 w 128"/>
                <a:gd name="T9" fmla="*/ 17 h 34"/>
                <a:gd name="T10" fmla="*/ 34 w 128"/>
                <a:gd name="T11" fmla="*/ 8 h 34"/>
                <a:gd name="T12" fmla="*/ 43 w 128"/>
                <a:gd name="T13" fmla="*/ 8 h 34"/>
                <a:gd name="T14" fmla="*/ 51 w 128"/>
                <a:gd name="T15" fmla="*/ 8 h 34"/>
                <a:gd name="T16" fmla="*/ 60 w 128"/>
                <a:gd name="T17" fmla="*/ 8 h 34"/>
                <a:gd name="T18" fmla="*/ 68 w 128"/>
                <a:gd name="T19" fmla="*/ 8 h 34"/>
                <a:gd name="T20" fmla="*/ 77 w 128"/>
                <a:gd name="T21" fmla="*/ 8 h 34"/>
                <a:gd name="T22" fmla="*/ 77 w 128"/>
                <a:gd name="T23" fmla="*/ 17 h 34"/>
                <a:gd name="T24" fmla="*/ 85 w 128"/>
                <a:gd name="T25" fmla="*/ 17 h 34"/>
                <a:gd name="T26" fmla="*/ 94 w 128"/>
                <a:gd name="T27" fmla="*/ 17 h 34"/>
                <a:gd name="T28" fmla="*/ 102 w 128"/>
                <a:gd name="T29" fmla="*/ 17 h 34"/>
                <a:gd name="T30" fmla="*/ 111 w 128"/>
                <a:gd name="T31" fmla="*/ 25 h 34"/>
                <a:gd name="T32" fmla="*/ 111 w 128"/>
                <a:gd name="T33" fmla="*/ 25 h 34"/>
                <a:gd name="T34" fmla="*/ 119 w 128"/>
                <a:gd name="T35" fmla="*/ 34 h 34"/>
                <a:gd name="T36" fmla="*/ 128 w 128"/>
                <a:gd name="T37" fmla="*/ 25 h 34"/>
                <a:gd name="T38" fmla="*/ 119 w 128"/>
                <a:gd name="T39" fmla="*/ 17 h 34"/>
                <a:gd name="T40" fmla="*/ 111 w 128"/>
                <a:gd name="T41" fmla="*/ 17 h 34"/>
                <a:gd name="T42" fmla="*/ 102 w 128"/>
                <a:gd name="T43" fmla="*/ 8 h 34"/>
                <a:gd name="T44" fmla="*/ 102 w 128"/>
                <a:gd name="T45" fmla="*/ 8 h 34"/>
                <a:gd name="T46" fmla="*/ 94 w 128"/>
                <a:gd name="T47" fmla="*/ 8 h 34"/>
                <a:gd name="T48" fmla="*/ 85 w 128"/>
                <a:gd name="T49" fmla="*/ 8 h 34"/>
                <a:gd name="T50" fmla="*/ 77 w 128"/>
                <a:gd name="T51" fmla="*/ 0 h 34"/>
                <a:gd name="T52" fmla="*/ 68 w 128"/>
                <a:gd name="T53" fmla="*/ 0 h 34"/>
                <a:gd name="T54" fmla="*/ 60 w 128"/>
                <a:gd name="T55" fmla="*/ 0 h 34"/>
                <a:gd name="T56" fmla="*/ 51 w 128"/>
                <a:gd name="T57" fmla="*/ 0 h 34"/>
                <a:gd name="T58" fmla="*/ 43 w 128"/>
                <a:gd name="T59" fmla="*/ 0 h 34"/>
                <a:gd name="T60" fmla="*/ 34 w 128"/>
                <a:gd name="T61" fmla="*/ 0 h 34"/>
                <a:gd name="T62" fmla="*/ 26 w 128"/>
                <a:gd name="T63" fmla="*/ 8 h 34"/>
                <a:gd name="T64" fmla="*/ 17 w 128"/>
                <a:gd name="T65" fmla="*/ 8 h 34"/>
                <a:gd name="T66" fmla="*/ 9 w 128"/>
                <a:gd name="T67" fmla="*/ 17 h 34"/>
                <a:gd name="T68" fmla="*/ 0 w 128"/>
                <a:gd name="T69" fmla="*/ 17 h 34"/>
                <a:gd name="T70" fmla="*/ 0 w 128"/>
                <a:gd name="T71" fmla="*/ 17 h 34"/>
                <a:gd name="T72" fmla="*/ 9 w 128"/>
                <a:gd name="T73" fmla="*/ 25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34"/>
                <a:gd name="T113" fmla="*/ 128 w 128"/>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34">
                  <a:moveTo>
                    <a:pt x="9" y="25"/>
                  </a:moveTo>
                  <a:lnTo>
                    <a:pt x="9" y="25"/>
                  </a:lnTo>
                  <a:lnTo>
                    <a:pt x="9" y="17"/>
                  </a:lnTo>
                  <a:lnTo>
                    <a:pt x="17" y="17"/>
                  </a:lnTo>
                  <a:lnTo>
                    <a:pt x="26" y="17"/>
                  </a:lnTo>
                  <a:lnTo>
                    <a:pt x="34" y="8"/>
                  </a:lnTo>
                  <a:lnTo>
                    <a:pt x="43" y="8"/>
                  </a:lnTo>
                  <a:lnTo>
                    <a:pt x="51" y="8"/>
                  </a:lnTo>
                  <a:lnTo>
                    <a:pt x="60" y="8"/>
                  </a:lnTo>
                  <a:lnTo>
                    <a:pt x="68" y="8"/>
                  </a:lnTo>
                  <a:lnTo>
                    <a:pt x="77" y="8"/>
                  </a:lnTo>
                  <a:lnTo>
                    <a:pt x="77" y="17"/>
                  </a:lnTo>
                  <a:lnTo>
                    <a:pt x="85" y="17"/>
                  </a:lnTo>
                  <a:lnTo>
                    <a:pt x="94" y="17"/>
                  </a:lnTo>
                  <a:lnTo>
                    <a:pt x="102" y="17"/>
                  </a:lnTo>
                  <a:lnTo>
                    <a:pt x="111" y="25"/>
                  </a:lnTo>
                  <a:lnTo>
                    <a:pt x="119" y="34"/>
                  </a:lnTo>
                  <a:lnTo>
                    <a:pt x="128" y="25"/>
                  </a:lnTo>
                  <a:lnTo>
                    <a:pt x="119" y="17"/>
                  </a:lnTo>
                  <a:lnTo>
                    <a:pt x="111" y="17"/>
                  </a:lnTo>
                  <a:lnTo>
                    <a:pt x="102" y="8"/>
                  </a:lnTo>
                  <a:lnTo>
                    <a:pt x="94" y="8"/>
                  </a:lnTo>
                  <a:lnTo>
                    <a:pt x="85" y="8"/>
                  </a:lnTo>
                  <a:lnTo>
                    <a:pt x="77" y="0"/>
                  </a:lnTo>
                  <a:lnTo>
                    <a:pt x="68" y="0"/>
                  </a:lnTo>
                  <a:lnTo>
                    <a:pt x="60" y="0"/>
                  </a:lnTo>
                  <a:lnTo>
                    <a:pt x="51" y="0"/>
                  </a:lnTo>
                  <a:lnTo>
                    <a:pt x="43" y="0"/>
                  </a:lnTo>
                  <a:lnTo>
                    <a:pt x="34" y="0"/>
                  </a:lnTo>
                  <a:lnTo>
                    <a:pt x="26" y="8"/>
                  </a:lnTo>
                  <a:lnTo>
                    <a:pt x="17" y="8"/>
                  </a:lnTo>
                  <a:lnTo>
                    <a:pt x="9" y="17"/>
                  </a:lnTo>
                  <a:lnTo>
                    <a:pt x="0" y="17"/>
                  </a:lnTo>
                  <a:lnTo>
                    <a:pt x="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7" name="Freeform 70"/>
            <p:cNvSpPr>
              <a:spLocks/>
            </p:cNvSpPr>
            <p:nvPr/>
          </p:nvSpPr>
          <p:spPr bwMode="auto">
            <a:xfrm>
              <a:off x="752" y="1217"/>
              <a:ext cx="170" cy="382"/>
            </a:xfrm>
            <a:custGeom>
              <a:avLst/>
              <a:gdLst>
                <a:gd name="T0" fmla="*/ 0 w 170"/>
                <a:gd name="T1" fmla="*/ 365 h 382"/>
                <a:gd name="T2" fmla="*/ 9 w 170"/>
                <a:gd name="T3" fmla="*/ 365 h 382"/>
                <a:gd name="T4" fmla="*/ 26 w 170"/>
                <a:gd name="T5" fmla="*/ 340 h 382"/>
                <a:gd name="T6" fmla="*/ 34 w 170"/>
                <a:gd name="T7" fmla="*/ 323 h 382"/>
                <a:gd name="T8" fmla="*/ 43 w 170"/>
                <a:gd name="T9" fmla="*/ 297 h 382"/>
                <a:gd name="T10" fmla="*/ 51 w 170"/>
                <a:gd name="T11" fmla="*/ 272 h 382"/>
                <a:gd name="T12" fmla="*/ 51 w 170"/>
                <a:gd name="T13" fmla="*/ 246 h 382"/>
                <a:gd name="T14" fmla="*/ 60 w 170"/>
                <a:gd name="T15" fmla="*/ 221 h 382"/>
                <a:gd name="T16" fmla="*/ 68 w 170"/>
                <a:gd name="T17" fmla="*/ 195 h 382"/>
                <a:gd name="T18" fmla="*/ 68 w 170"/>
                <a:gd name="T19" fmla="*/ 178 h 382"/>
                <a:gd name="T20" fmla="*/ 77 w 170"/>
                <a:gd name="T21" fmla="*/ 153 h 382"/>
                <a:gd name="T22" fmla="*/ 85 w 170"/>
                <a:gd name="T23" fmla="*/ 127 h 382"/>
                <a:gd name="T24" fmla="*/ 93 w 170"/>
                <a:gd name="T25" fmla="*/ 110 h 382"/>
                <a:gd name="T26" fmla="*/ 102 w 170"/>
                <a:gd name="T27" fmla="*/ 85 h 382"/>
                <a:gd name="T28" fmla="*/ 110 w 170"/>
                <a:gd name="T29" fmla="*/ 68 h 382"/>
                <a:gd name="T30" fmla="*/ 127 w 170"/>
                <a:gd name="T31" fmla="*/ 42 h 382"/>
                <a:gd name="T32" fmla="*/ 144 w 170"/>
                <a:gd name="T33" fmla="*/ 25 h 382"/>
                <a:gd name="T34" fmla="*/ 170 w 170"/>
                <a:gd name="T35" fmla="*/ 8 h 382"/>
                <a:gd name="T36" fmla="*/ 161 w 170"/>
                <a:gd name="T37" fmla="*/ 0 h 382"/>
                <a:gd name="T38" fmla="*/ 144 w 170"/>
                <a:gd name="T39" fmla="*/ 17 h 382"/>
                <a:gd name="T40" fmla="*/ 119 w 170"/>
                <a:gd name="T41" fmla="*/ 42 h 382"/>
                <a:gd name="T42" fmla="*/ 110 w 170"/>
                <a:gd name="T43" fmla="*/ 59 h 382"/>
                <a:gd name="T44" fmla="*/ 93 w 170"/>
                <a:gd name="T45" fmla="*/ 85 h 382"/>
                <a:gd name="T46" fmla="*/ 85 w 170"/>
                <a:gd name="T47" fmla="*/ 102 h 382"/>
                <a:gd name="T48" fmla="*/ 77 w 170"/>
                <a:gd name="T49" fmla="*/ 127 h 382"/>
                <a:gd name="T50" fmla="*/ 68 w 170"/>
                <a:gd name="T51" fmla="*/ 153 h 382"/>
                <a:gd name="T52" fmla="*/ 60 w 170"/>
                <a:gd name="T53" fmla="*/ 170 h 382"/>
                <a:gd name="T54" fmla="*/ 60 w 170"/>
                <a:gd name="T55" fmla="*/ 195 h 382"/>
                <a:gd name="T56" fmla="*/ 51 w 170"/>
                <a:gd name="T57" fmla="*/ 221 h 382"/>
                <a:gd name="T58" fmla="*/ 43 w 170"/>
                <a:gd name="T59" fmla="*/ 246 h 382"/>
                <a:gd name="T60" fmla="*/ 43 w 170"/>
                <a:gd name="T61" fmla="*/ 272 h 382"/>
                <a:gd name="T62" fmla="*/ 34 w 170"/>
                <a:gd name="T63" fmla="*/ 289 h 382"/>
                <a:gd name="T64" fmla="*/ 26 w 170"/>
                <a:gd name="T65" fmla="*/ 314 h 382"/>
                <a:gd name="T66" fmla="*/ 17 w 170"/>
                <a:gd name="T67" fmla="*/ 340 h 382"/>
                <a:gd name="T68" fmla="*/ 0 w 170"/>
                <a:gd name="T69" fmla="*/ 365 h 382"/>
                <a:gd name="T70" fmla="*/ 9 w 170"/>
                <a:gd name="T71" fmla="*/ 365 h 382"/>
                <a:gd name="T72" fmla="*/ 0 w 170"/>
                <a:gd name="T73" fmla="*/ 365 h 382"/>
                <a:gd name="T74" fmla="*/ 0 w 170"/>
                <a:gd name="T75" fmla="*/ 382 h 382"/>
                <a:gd name="T76" fmla="*/ 9 w 170"/>
                <a:gd name="T77" fmla="*/ 365 h 382"/>
                <a:gd name="T78" fmla="*/ 0 w 170"/>
                <a:gd name="T79" fmla="*/ 365 h 3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
                <a:gd name="T121" fmla="*/ 0 h 382"/>
                <a:gd name="T122" fmla="*/ 170 w 170"/>
                <a:gd name="T123" fmla="*/ 382 h 3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 h="382">
                  <a:moveTo>
                    <a:pt x="0" y="365"/>
                  </a:moveTo>
                  <a:lnTo>
                    <a:pt x="9" y="365"/>
                  </a:lnTo>
                  <a:lnTo>
                    <a:pt x="26" y="340"/>
                  </a:lnTo>
                  <a:lnTo>
                    <a:pt x="34" y="323"/>
                  </a:lnTo>
                  <a:lnTo>
                    <a:pt x="43" y="297"/>
                  </a:lnTo>
                  <a:lnTo>
                    <a:pt x="51" y="272"/>
                  </a:lnTo>
                  <a:lnTo>
                    <a:pt x="51" y="246"/>
                  </a:lnTo>
                  <a:lnTo>
                    <a:pt x="60" y="221"/>
                  </a:lnTo>
                  <a:lnTo>
                    <a:pt x="68" y="195"/>
                  </a:lnTo>
                  <a:lnTo>
                    <a:pt x="68" y="178"/>
                  </a:lnTo>
                  <a:lnTo>
                    <a:pt x="77" y="153"/>
                  </a:lnTo>
                  <a:lnTo>
                    <a:pt x="85" y="127"/>
                  </a:lnTo>
                  <a:lnTo>
                    <a:pt x="93" y="110"/>
                  </a:lnTo>
                  <a:lnTo>
                    <a:pt x="102" y="85"/>
                  </a:lnTo>
                  <a:lnTo>
                    <a:pt x="110" y="68"/>
                  </a:lnTo>
                  <a:lnTo>
                    <a:pt x="127" y="42"/>
                  </a:lnTo>
                  <a:lnTo>
                    <a:pt x="144" y="25"/>
                  </a:lnTo>
                  <a:lnTo>
                    <a:pt x="170" y="8"/>
                  </a:lnTo>
                  <a:lnTo>
                    <a:pt x="161" y="0"/>
                  </a:lnTo>
                  <a:lnTo>
                    <a:pt x="144" y="17"/>
                  </a:lnTo>
                  <a:lnTo>
                    <a:pt x="119" y="42"/>
                  </a:lnTo>
                  <a:lnTo>
                    <a:pt x="110" y="59"/>
                  </a:lnTo>
                  <a:lnTo>
                    <a:pt x="93" y="85"/>
                  </a:lnTo>
                  <a:lnTo>
                    <a:pt x="85" y="102"/>
                  </a:lnTo>
                  <a:lnTo>
                    <a:pt x="77" y="127"/>
                  </a:lnTo>
                  <a:lnTo>
                    <a:pt x="68" y="153"/>
                  </a:lnTo>
                  <a:lnTo>
                    <a:pt x="60" y="170"/>
                  </a:lnTo>
                  <a:lnTo>
                    <a:pt x="60" y="195"/>
                  </a:lnTo>
                  <a:lnTo>
                    <a:pt x="51" y="221"/>
                  </a:lnTo>
                  <a:lnTo>
                    <a:pt x="43" y="246"/>
                  </a:lnTo>
                  <a:lnTo>
                    <a:pt x="43" y="272"/>
                  </a:lnTo>
                  <a:lnTo>
                    <a:pt x="34" y="289"/>
                  </a:lnTo>
                  <a:lnTo>
                    <a:pt x="26" y="314"/>
                  </a:lnTo>
                  <a:lnTo>
                    <a:pt x="17" y="340"/>
                  </a:lnTo>
                  <a:lnTo>
                    <a:pt x="0" y="365"/>
                  </a:lnTo>
                  <a:lnTo>
                    <a:pt x="9" y="365"/>
                  </a:lnTo>
                  <a:lnTo>
                    <a:pt x="0" y="365"/>
                  </a:lnTo>
                  <a:lnTo>
                    <a:pt x="0" y="382"/>
                  </a:lnTo>
                  <a:lnTo>
                    <a:pt x="9" y="365"/>
                  </a:lnTo>
                  <a:lnTo>
                    <a:pt x="0"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8" name="Freeform 71"/>
            <p:cNvSpPr>
              <a:spLocks/>
            </p:cNvSpPr>
            <p:nvPr/>
          </p:nvSpPr>
          <p:spPr bwMode="auto">
            <a:xfrm>
              <a:off x="676" y="1251"/>
              <a:ext cx="93" cy="331"/>
            </a:xfrm>
            <a:custGeom>
              <a:avLst/>
              <a:gdLst>
                <a:gd name="T0" fmla="*/ 0 w 93"/>
                <a:gd name="T1" fmla="*/ 8 h 331"/>
                <a:gd name="T2" fmla="*/ 0 w 93"/>
                <a:gd name="T3" fmla="*/ 8 h 331"/>
                <a:gd name="T4" fmla="*/ 34 w 93"/>
                <a:gd name="T5" fmla="*/ 17 h 331"/>
                <a:gd name="T6" fmla="*/ 51 w 93"/>
                <a:gd name="T7" fmla="*/ 51 h 331"/>
                <a:gd name="T8" fmla="*/ 68 w 93"/>
                <a:gd name="T9" fmla="*/ 85 h 331"/>
                <a:gd name="T10" fmla="*/ 85 w 93"/>
                <a:gd name="T11" fmla="*/ 127 h 331"/>
                <a:gd name="T12" fmla="*/ 85 w 93"/>
                <a:gd name="T13" fmla="*/ 178 h 331"/>
                <a:gd name="T14" fmla="*/ 85 w 93"/>
                <a:gd name="T15" fmla="*/ 229 h 331"/>
                <a:gd name="T16" fmla="*/ 85 w 93"/>
                <a:gd name="T17" fmla="*/ 280 h 331"/>
                <a:gd name="T18" fmla="*/ 76 w 93"/>
                <a:gd name="T19" fmla="*/ 331 h 331"/>
                <a:gd name="T20" fmla="*/ 85 w 93"/>
                <a:gd name="T21" fmla="*/ 331 h 331"/>
                <a:gd name="T22" fmla="*/ 93 w 93"/>
                <a:gd name="T23" fmla="*/ 280 h 331"/>
                <a:gd name="T24" fmla="*/ 93 w 93"/>
                <a:gd name="T25" fmla="*/ 229 h 331"/>
                <a:gd name="T26" fmla="*/ 93 w 93"/>
                <a:gd name="T27" fmla="*/ 178 h 331"/>
                <a:gd name="T28" fmla="*/ 93 w 93"/>
                <a:gd name="T29" fmla="*/ 127 h 331"/>
                <a:gd name="T30" fmla="*/ 76 w 93"/>
                <a:gd name="T31" fmla="*/ 85 h 331"/>
                <a:gd name="T32" fmla="*/ 68 w 93"/>
                <a:gd name="T33" fmla="*/ 42 h 331"/>
                <a:gd name="T34" fmla="*/ 42 w 93"/>
                <a:gd name="T35" fmla="*/ 17 h 331"/>
                <a:gd name="T36" fmla="*/ 8 w 93"/>
                <a:gd name="T37" fmla="*/ 0 h 331"/>
                <a:gd name="T38" fmla="*/ 8 w 93"/>
                <a:gd name="T39" fmla="*/ 0 h 331"/>
                <a:gd name="T40" fmla="*/ 0 w 93"/>
                <a:gd name="T41" fmla="*/ 8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31"/>
                <a:gd name="T65" fmla="*/ 93 w 93"/>
                <a:gd name="T66" fmla="*/ 331 h 3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31">
                  <a:moveTo>
                    <a:pt x="0" y="8"/>
                  </a:moveTo>
                  <a:lnTo>
                    <a:pt x="0" y="8"/>
                  </a:lnTo>
                  <a:lnTo>
                    <a:pt x="34" y="17"/>
                  </a:lnTo>
                  <a:lnTo>
                    <a:pt x="51" y="51"/>
                  </a:lnTo>
                  <a:lnTo>
                    <a:pt x="68" y="85"/>
                  </a:lnTo>
                  <a:lnTo>
                    <a:pt x="85" y="127"/>
                  </a:lnTo>
                  <a:lnTo>
                    <a:pt x="85" y="178"/>
                  </a:lnTo>
                  <a:lnTo>
                    <a:pt x="85" y="229"/>
                  </a:lnTo>
                  <a:lnTo>
                    <a:pt x="85" y="280"/>
                  </a:lnTo>
                  <a:lnTo>
                    <a:pt x="76" y="331"/>
                  </a:lnTo>
                  <a:lnTo>
                    <a:pt x="85" y="331"/>
                  </a:lnTo>
                  <a:lnTo>
                    <a:pt x="93" y="280"/>
                  </a:lnTo>
                  <a:lnTo>
                    <a:pt x="93" y="229"/>
                  </a:lnTo>
                  <a:lnTo>
                    <a:pt x="93" y="178"/>
                  </a:lnTo>
                  <a:lnTo>
                    <a:pt x="93" y="127"/>
                  </a:lnTo>
                  <a:lnTo>
                    <a:pt x="76" y="85"/>
                  </a:lnTo>
                  <a:lnTo>
                    <a:pt x="68" y="42"/>
                  </a:lnTo>
                  <a:lnTo>
                    <a:pt x="42" y="17"/>
                  </a:lnTo>
                  <a:lnTo>
                    <a:pt x="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29" name="Freeform 72"/>
            <p:cNvSpPr>
              <a:spLocks/>
            </p:cNvSpPr>
            <p:nvPr/>
          </p:nvSpPr>
          <p:spPr bwMode="auto">
            <a:xfrm>
              <a:off x="565" y="1242"/>
              <a:ext cx="119" cy="391"/>
            </a:xfrm>
            <a:custGeom>
              <a:avLst/>
              <a:gdLst>
                <a:gd name="T0" fmla="*/ 68 w 119"/>
                <a:gd name="T1" fmla="*/ 391 h 391"/>
                <a:gd name="T2" fmla="*/ 68 w 119"/>
                <a:gd name="T3" fmla="*/ 391 h 391"/>
                <a:gd name="T4" fmla="*/ 60 w 119"/>
                <a:gd name="T5" fmla="*/ 366 h 391"/>
                <a:gd name="T6" fmla="*/ 51 w 119"/>
                <a:gd name="T7" fmla="*/ 332 h 391"/>
                <a:gd name="T8" fmla="*/ 43 w 119"/>
                <a:gd name="T9" fmla="*/ 306 h 391"/>
                <a:gd name="T10" fmla="*/ 34 w 119"/>
                <a:gd name="T11" fmla="*/ 272 h 391"/>
                <a:gd name="T12" fmla="*/ 26 w 119"/>
                <a:gd name="T13" fmla="*/ 230 h 391"/>
                <a:gd name="T14" fmla="*/ 26 w 119"/>
                <a:gd name="T15" fmla="*/ 196 h 391"/>
                <a:gd name="T16" fmla="*/ 17 w 119"/>
                <a:gd name="T17" fmla="*/ 162 h 391"/>
                <a:gd name="T18" fmla="*/ 17 w 119"/>
                <a:gd name="T19" fmla="*/ 128 h 391"/>
                <a:gd name="T20" fmla="*/ 17 w 119"/>
                <a:gd name="T21" fmla="*/ 102 h 391"/>
                <a:gd name="T22" fmla="*/ 17 w 119"/>
                <a:gd name="T23" fmla="*/ 77 h 391"/>
                <a:gd name="T24" fmla="*/ 17 w 119"/>
                <a:gd name="T25" fmla="*/ 51 h 391"/>
                <a:gd name="T26" fmla="*/ 26 w 119"/>
                <a:gd name="T27" fmla="*/ 34 h 391"/>
                <a:gd name="T28" fmla="*/ 43 w 119"/>
                <a:gd name="T29" fmla="*/ 17 h 391"/>
                <a:gd name="T30" fmla="*/ 60 w 119"/>
                <a:gd name="T31" fmla="*/ 9 h 391"/>
                <a:gd name="T32" fmla="*/ 85 w 119"/>
                <a:gd name="T33" fmla="*/ 9 h 391"/>
                <a:gd name="T34" fmla="*/ 111 w 119"/>
                <a:gd name="T35" fmla="*/ 17 h 391"/>
                <a:gd name="T36" fmla="*/ 119 w 119"/>
                <a:gd name="T37" fmla="*/ 9 h 391"/>
                <a:gd name="T38" fmla="*/ 85 w 119"/>
                <a:gd name="T39" fmla="*/ 0 h 391"/>
                <a:gd name="T40" fmla="*/ 60 w 119"/>
                <a:gd name="T41" fmla="*/ 0 h 391"/>
                <a:gd name="T42" fmla="*/ 34 w 119"/>
                <a:gd name="T43" fmla="*/ 9 h 391"/>
                <a:gd name="T44" fmla="*/ 26 w 119"/>
                <a:gd name="T45" fmla="*/ 26 h 391"/>
                <a:gd name="T46" fmla="*/ 9 w 119"/>
                <a:gd name="T47" fmla="*/ 43 h 391"/>
                <a:gd name="T48" fmla="*/ 9 w 119"/>
                <a:gd name="T49" fmla="*/ 68 h 391"/>
                <a:gd name="T50" fmla="*/ 0 w 119"/>
                <a:gd name="T51" fmla="*/ 102 h 391"/>
                <a:gd name="T52" fmla="*/ 9 w 119"/>
                <a:gd name="T53" fmla="*/ 128 h 391"/>
                <a:gd name="T54" fmla="*/ 9 w 119"/>
                <a:gd name="T55" fmla="*/ 162 h 391"/>
                <a:gd name="T56" fmla="*/ 17 w 119"/>
                <a:gd name="T57" fmla="*/ 204 h 391"/>
                <a:gd name="T58" fmla="*/ 17 w 119"/>
                <a:gd name="T59" fmla="*/ 238 h 391"/>
                <a:gd name="T60" fmla="*/ 26 w 119"/>
                <a:gd name="T61" fmla="*/ 272 h 391"/>
                <a:gd name="T62" fmla="*/ 34 w 119"/>
                <a:gd name="T63" fmla="*/ 306 h 391"/>
                <a:gd name="T64" fmla="*/ 43 w 119"/>
                <a:gd name="T65" fmla="*/ 332 h 391"/>
                <a:gd name="T66" fmla="*/ 51 w 119"/>
                <a:gd name="T67" fmla="*/ 366 h 391"/>
                <a:gd name="T68" fmla="*/ 60 w 119"/>
                <a:gd name="T69" fmla="*/ 391 h 391"/>
                <a:gd name="T70" fmla="*/ 60 w 119"/>
                <a:gd name="T71" fmla="*/ 391 h 391"/>
                <a:gd name="T72" fmla="*/ 68 w 119"/>
                <a:gd name="T73" fmla="*/ 391 h 3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391"/>
                <a:gd name="T113" fmla="*/ 119 w 119"/>
                <a:gd name="T114" fmla="*/ 391 h 3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391">
                  <a:moveTo>
                    <a:pt x="68" y="391"/>
                  </a:moveTo>
                  <a:lnTo>
                    <a:pt x="68" y="391"/>
                  </a:lnTo>
                  <a:lnTo>
                    <a:pt x="60" y="366"/>
                  </a:lnTo>
                  <a:lnTo>
                    <a:pt x="51" y="332"/>
                  </a:lnTo>
                  <a:lnTo>
                    <a:pt x="43" y="306"/>
                  </a:lnTo>
                  <a:lnTo>
                    <a:pt x="34" y="272"/>
                  </a:lnTo>
                  <a:lnTo>
                    <a:pt x="26" y="230"/>
                  </a:lnTo>
                  <a:lnTo>
                    <a:pt x="26" y="196"/>
                  </a:lnTo>
                  <a:lnTo>
                    <a:pt x="17" y="162"/>
                  </a:lnTo>
                  <a:lnTo>
                    <a:pt x="17" y="128"/>
                  </a:lnTo>
                  <a:lnTo>
                    <a:pt x="17" y="102"/>
                  </a:lnTo>
                  <a:lnTo>
                    <a:pt x="17" y="77"/>
                  </a:lnTo>
                  <a:lnTo>
                    <a:pt x="17" y="51"/>
                  </a:lnTo>
                  <a:lnTo>
                    <a:pt x="26" y="34"/>
                  </a:lnTo>
                  <a:lnTo>
                    <a:pt x="43" y="17"/>
                  </a:lnTo>
                  <a:lnTo>
                    <a:pt x="60" y="9"/>
                  </a:lnTo>
                  <a:lnTo>
                    <a:pt x="85" y="9"/>
                  </a:lnTo>
                  <a:lnTo>
                    <a:pt x="111" y="17"/>
                  </a:lnTo>
                  <a:lnTo>
                    <a:pt x="119" y="9"/>
                  </a:lnTo>
                  <a:lnTo>
                    <a:pt x="85" y="0"/>
                  </a:lnTo>
                  <a:lnTo>
                    <a:pt x="60" y="0"/>
                  </a:lnTo>
                  <a:lnTo>
                    <a:pt x="34" y="9"/>
                  </a:lnTo>
                  <a:lnTo>
                    <a:pt x="26" y="26"/>
                  </a:lnTo>
                  <a:lnTo>
                    <a:pt x="9" y="43"/>
                  </a:lnTo>
                  <a:lnTo>
                    <a:pt x="9" y="68"/>
                  </a:lnTo>
                  <a:lnTo>
                    <a:pt x="0" y="102"/>
                  </a:lnTo>
                  <a:lnTo>
                    <a:pt x="9" y="128"/>
                  </a:lnTo>
                  <a:lnTo>
                    <a:pt x="9" y="162"/>
                  </a:lnTo>
                  <a:lnTo>
                    <a:pt x="17" y="204"/>
                  </a:lnTo>
                  <a:lnTo>
                    <a:pt x="17" y="238"/>
                  </a:lnTo>
                  <a:lnTo>
                    <a:pt x="26" y="272"/>
                  </a:lnTo>
                  <a:lnTo>
                    <a:pt x="34" y="306"/>
                  </a:lnTo>
                  <a:lnTo>
                    <a:pt x="43" y="332"/>
                  </a:lnTo>
                  <a:lnTo>
                    <a:pt x="51" y="366"/>
                  </a:lnTo>
                  <a:lnTo>
                    <a:pt x="60" y="391"/>
                  </a:lnTo>
                  <a:lnTo>
                    <a:pt x="68" y="3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0" name="Freeform 73"/>
            <p:cNvSpPr>
              <a:spLocks/>
            </p:cNvSpPr>
            <p:nvPr/>
          </p:nvSpPr>
          <p:spPr bwMode="auto">
            <a:xfrm>
              <a:off x="616" y="1633"/>
              <a:ext cx="17" cy="102"/>
            </a:xfrm>
            <a:custGeom>
              <a:avLst/>
              <a:gdLst>
                <a:gd name="T0" fmla="*/ 0 w 17"/>
                <a:gd name="T1" fmla="*/ 94 h 102"/>
                <a:gd name="T2" fmla="*/ 9 w 17"/>
                <a:gd name="T3" fmla="*/ 94 h 102"/>
                <a:gd name="T4" fmla="*/ 9 w 17"/>
                <a:gd name="T5" fmla="*/ 68 h 102"/>
                <a:gd name="T6" fmla="*/ 17 w 17"/>
                <a:gd name="T7" fmla="*/ 43 h 102"/>
                <a:gd name="T8" fmla="*/ 17 w 17"/>
                <a:gd name="T9" fmla="*/ 17 h 102"/>
                <a:gd name="T10" fmla="*/ 17 w 17"/>
                <a:gd name="T11" fmla="*/ 0 h 102"/>
                <a:gd name="T12" fmla="*/ 9 w 17"/>
                <a:gd name="T13" fmla="*/ 0 h 102"/>
                <a:gd name="T14" fmla="*/ 9 w 17"/>
                <a:gd name="T15" fmla="*/ 17 h 102"/>
                <a:gd name="T16" fmla="*/ 9 w 17"/>
                <a:gd name="T17" fmla="*/ 43 h 102"/>
                <a:gd name="T18" fmla="*/ 0 w 17"/>
                <a:gd name="T19" fmla="*/ 68 h 102"/>
                <a:gd name="T20" fmla="*/ 0 w 17"/>
                <a:gd name="T21" fmla="*/ 94 h 102"/>
                <a:gd name="T22" fmla="*/ 0 w 17"/>
                <a:gd name="T23" fmla="*/ 94 h 102"/>
                <a:gd name="T24" fmla="*/ 0 w 17"/>
                <a:gd name="T25" fmla="*/ 94 h 102"/>
                <a:gd name="T26" fmla="*/ 0 w 17"/>
                <a:gd name="T27" fmla="*/ 102 h 102"/>
                <a:gd name="T28" fmla="*/ 9 w 17"/>
                <a:gd name="T29" fmla="*/ 94 h 102"/>
                <a:gd name="T30" fmla="*/ 0 w 17"/>
                <a:gd name="T31" fmla="*/ 94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02"/>
                <a:gd name="T50" fmla="*/ 17 w 17"/>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02">
                  <a:moveTo>
                    <a:pt x="0" y="94"/>
                  </a:moveTo>
                  <a:lnTo>
                    <a:pt x="9" y="94"/>
                  </a:lnTo>
                  <a:lnTo>
                    <a:pt x="9" y="68"/>
                  </a:lnTo>
                  <a:lnTo>
                    <a:pt x="17" y="43"/>
                  </a:lnTo>
                  <a:lnTo>
                    <a:pt x="17" y="17"/>
                  </a:lnTo>
                  <a:lnTo>
                    <a:pt x="17" y="0"/>
                  </a:lnTo>
                  <a:lnTo>
                    <a:pt x="9" y="0"/>
                  </a:lnTo>
                  <a:lnTo>
                    <a:pt x="9" y="17"/>
                  </a:lnTo>
                  <a:lnTo>
                    <a:pt x="9" y="43"/>
                  </a:lnTo>
                  <a:lnTo>
                    <a:pt x="0" y="68"/>
                  </a:lnTo>
                  <a:lnTo>
                    <a:pt x="0" y="94"/>
                  </a:lnTo>
                  <a:lnTo>
                    <a:pt x="0" y="102"/>
                  </a:lnTo>
                  <a:lnTo>
                    <a:pt x="9"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1" name="Freeform 74"/>
            <p:cNvSpPr>
              <a:spLocks/>
            </p:cNvSpPr>
            <p:nvPr/>
          </p:nvSpPr>
          <p:spPr bwMode="auto">
            <a:xfrm>
              <a:off x="446" y="1650"/>
              <a:ext cx="170" cy="77"/>
            </a:xfrm>
            <a:custGeom>
              <a:avLst/>
              <a:gdLst>
                <a:gd name="T0" fmla="*/ 0 w 170"/>
                <a:gd name="T1" fmla="*/ 9 h 77"/>
                <a:gd name="T2" fmla="*/ 0 w 170"/>
                <a:gd name="T3" fmla="*/ 9 h 77"/>
                <a:gd name="T4" fmla="*/ 17 w 170"/>
                <a:gd name="T5" fmla="*/ 9 h 77"/>
                <a:gd name="T6" fmla="*/ 26 w 170"/>
                <a:gd name="T7" fmla="*/ 9 h 77"/>
                <a:gd name="T8" fmla="*/ 43 w 170"/>
                <a:gd name="T9" fmla="*/ 9 h 77"/>
                <a:gd name="T10" fmla="*/ 51 w 170"/>
                <a:gd name="T11" fmla="*/ 9 h 77"/>
                <a:gd name="T12" fmla="*/ 68 w 170"/>
                <a:gd name="T13" fmla="*/ 9 h 77"/>
                <a:gd name="T14" fmla="*/ 77 w 170"/>
                <a:gd name="T15" fmla="*/ 9 h 77"/>
                <a:gd name="T16" fmla="*/ 85 w 170"/>
                <a:gd name="T17" fmla="*/ 17 h 77"/>
                <a:gd name="T18" fmla="*/ 94 w 170"/>
                <a:gd name="T19" fmla="*/ 17 h 77"/>
                <a:gd name="T20" fmla="*/ 102 w 170"/>
                <a:gd name="T21" fmla="*/ 26 h 77"/>
                <a:gd name="T22" fmla="*/ 111 w 170"/>
                <a:gd name="T23" fmla="*/ 34 h 77"/>
                <a:gd name="T24" fmla="*/ 119 w 170"/>
                <a:gd name="T25" fmla="*/ 43 h 77"/>
                <a:gd name="T26" fmla="*/ 136 w 170"/>
                <a:gd name="T27" fmla="*/ 43 h 77"/>
                <a:gd name="T28" fmla="*/ 145 w 170"/>
                <a:gd name="T29" fmla="*/ 51 h 77"/>
                <a:gd name="T30" fmla="*/ 153 w 170"/>
                <a:gd name="T31" fmla="*/ 60 h 77"/>
                <a:gd name="T32" fmla="*/ 162 w 170"/>
                <a:gd name="T33" fmla="*/ 68 h 77"/>
                <a:gd name="T34" fmla="*/ 170 w 170"/>
                <a:gd name="T35" fmla="*/ 77 h 77"/>
                <a:gd name="T36" fmla="*/ 170 w 170"/>
                <a:gd name="T37" fmla="*/ 77 h 77"/>
                <a:gd name="T38" fmla="*/ 162 w 170"/>
                <a:gd name="T39" fmla="*/ 60 h 77"/>
                <a:gd name="T40" fmla="*/ 153 w 170"/>
                <a:gd name="T41" fmla="*/ 51 h 77"/>
                <a:gd name="T42" fmla="*/ 145 w 170"/>
                <a:gd name="T43" fmla="*/ 51 h 77"/>
                <a:gd name="T44" fmla="*/ 136 w 170"/>
                <a:gd name="T45" fmla="*/ 43 h 77"/>
                <a:gd name="T46" fmla="*/ 128 w 170"/>
                <a:gd name="T47" fmla="*/ 34 h 77"/>
                <a:gd name="T48" fmla="*/ 119 w 170"/>
                <a:gd name="T49" fmla="*/ 26 h 77"/>
                <a:gd name="T50" fmla="*/ 111 w 170"/>
                <a:gd name="T51" fmla="*/ 17 h 77"/>
                <a:gd name="T52" fmla="*/ 102 w 170"/>
                <a:gd name="T53" fmla="*/ 9 h 77"/>
                <a:gd name="T54" fmla="*/ 85 w 170"/>
                <a:gd name="T55" fmla="*/ 9 h 77"/>
                <a:gd name="T56" fmla="*/ 77 w 170"/>
                <a:gd name="T57" fmla="*/ 0 h 77"/>
                <a:gd name="T58" fmla="*/ 68 w 170"/>
                <a:gd name="T59" fmla="*/ 0 h 77"/>
                <a:gd name="T60" fmla="*/ 51 w 170"/>
                <a:gd name="T61" fmla="*/ 0 h 77"/>
                <a:gd name="T62" fmla="*/ 43 w 170"/>
                <a:gd name="T63" fmla="*/ 0 h 77"/>
                <a:gd name="T64" fmla="*/ 26 w 170"/>
                <a:gd name="T65" fmla="*/ 0 h 77"/>
                <a:gd name="T66" fmla="*/ 17 w 170"/>
                <a:gd name="T67" fmla="*/ 0 h 77"/>
                <a:gd name="T68" fmla="*/ 0 w 170"/>
                <a:gd name="T69" fmla="*/ 0 h 77"/>
                <a:gd name="T70" fmla="*/ 0 w 170"/>
                <a:gd name="T71" fmla="*/ 0 h 77"/>
                <a:gd name="T72" fmla="*/ 0 w 170"/>
                <a:gd name="T73" fmla="*/ 9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
                <a:gd name="T112" fmla="*/ 0 h 77"/>
                <a:gd name="T113" fmla="*/ 170 w 170"/>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 h="77">
                  <a:moveTo>
                    <a:pt x="0" y="9"/>
                  </a:moveTo>
                  <a:lnTo>
                    <a:pt x="0" y="9"/>
                  </a:lnTo>
                  <a:lnTo>
                    <a:pt x="17" y="9"/>
                  </a:lnTo>
                  <a:lnTo>
                    <a:pt x="26" y="9"/>
                  </a:lnTo>
                  <a:lnTo>
                    <a:pt x="43" y="9"/>
                  </a:lnTo>
                  <a:lnTo>
                    <a:pt x="51" y="9"/>
                  </a:lnTo>
                  <a:lnTo>
                    <a:pt x="68" y="9"/>
                  </a:lnTo>
                  <a:lnTo>
                    <a:pt x="77" y="9"/>
                  </a:lnTo>
                  <a:lnTo>
                    <a:pt x="85" y="17"/>
                  </a:lnTo>
                  <a:lnTo>
                    <a:pt x="94" y="17"/>
                  </a:lnTo>
                  <a:lnTo>
                    <a:pt x="102" y="26"/>
                  </a:lnTo>
                  <a:lnTo>
                    <a:pt x="111" y="34"/>
                  </a:lnTo>
                  <a:lnTo>
                    <a:pt x="119" y="43"/>
                  </a:lnTo>
                  <a:lnTo>
                    <a:pt x="136" y="43"/>
                  </a:lnTo>
                  <a:lnTo>
                    <a:pt x="145" y="51"/>
                  </a:lnTo>
                  <a:lnTo>
                    <a:pt x="153" y="60"/>
                  </a:lnTo>
                  <a:lnTo>
                    <a:pt x="162" y="68"/>
                  </a:lnTo>
                  <a:lnTo>
                    <a:pt x="170" y="77"/>
                  </a:lnTo>
                  <a:lnTo>
                    <a:pt x="162" y="60"/>
                  </a:lnTo>
                  <a:lnTo>
                    <a:pt x="153" y="51"/>
                  </a:lnTo>
                  <a:lnTo>
                    <a:pt x="145" y="51"/>
                  </a:lnTo>
                  <a:lnTo>
                    <a:pt x="136" y="43"/>
                  </a:lnTo>
                  <a:lnTo>
                    <a:pt x="128" y="34"/>
                  </a:lnTo>
                  <a:lnTo>
                    <a:pt x="119" y="26"/>
                  </a:lnTo>
                  <a:lnTo>
                    <a:pt x="111" y="17"/>
                  </a:lnTo>
                  <a:lnTo>
                    <a:pt x="102" y="9"/>
                  </a:lnTo>
                  <a:lnTo>
                    <a:pt x="85" y="9"/>
                  </a:lnTo>
                  <a:lnTo>
                    <a:pt x="77" y="0"/>
                  </a:lnTo>
                  <a:lnTo>
                    <a:pt x="68" y="0"/>
                  </a:lnTo>
                  <a:lnTo>
                    <a:pt x="51" y="0"/>
                  </a:lnTo>
                  <a:lnTo>
                    <a:pt x="43" y="0"/>
                  </a:lnTo>
                  <a:lnTo>
                    <a:pt x="26" y="0"/>
                  </a:lnTo>
                  <a:lnTo>
                    <a:pt x="17"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2" name="Freeform 75"/>
            <p:cNvSpPr>
              <a:spLocks/>
            </p:cNvSpPr>
            <p:nvPr/>
          </p:nvSpPr>
          <p:spPr bwMode="auto">
            <a:xfrm>
              <a:off x="336" y="1650"/>
              <a:ext cx="110" cy="162"/>
            </a:xfrm>
            <a:custGeom>
              <a:avLst/>
              <a:gdLst>
                <a:gd name="T0" fmla="*/ 34 w 110"/>
                <a:gd name="T1" fmla="*/ 153 h 162"/>
                <a:gd name="T2" fmla="*/ 34 w 110"/>
                <a:gd name="T3" fmla="*/ 153 h 162"/>
                <a:gd name="T4" fmla="*/ 25 w 110"/>
                <a:gd name="T5" fmla="*/ 145 h 162"/>
                <a:gd name="T6" fmla="*/ 17 w 110"/>
                <a:gd name="T7" fmla="*/ 136 h 162"/>
                <a:gd name="T8" fmla="*/ 8 w 110"/>
                <a:gd name="T9" fmla="*/ 128 h 162"/>
                <a:gd name="T10" fmla="*/ 8 w 110"/>
                <a:gd name="T11" fmla="*/ 119 h 162"/>
                <a:gd name="T12" fmla="*/ 8 w 110"/>
                <a:gd name="T13" fmla="*/ 102 h 162"/>
                <a:gd name="T14" fmla="*/ 8 w 110"/>
                <a:gd name="T15" fmla="*/ 94 h 162"/>
                <a:gd name="T16" fmla="*/ 17 w 110"/>
                <a:gd name="T17" fmla="*/ 85 h 162"/>
                <a:gd name="T18" fmla="*/ 17 w 110"/>
                <a:gd name="T19" fmla="*/ 68 h 162"/>
                <a:gd name="T20" fmla="*/ 25 w 110"/>
                <a:gd name="T21" fmla="*/ 60 h 162"/>
                <a:gd name="T22" fmla="*/ 34 w 110"/>
                <a:gd name="T23" fmla="*/ 51 h 162"/>
                <a:gd name="T24" fmla="*/ 42 w 110"/>
                <a:gd name="T25" fmla="*/ 43 h 162"/>
                <a:gd name="T26" fmla="*/ 59 w 110"/>
                <a:gd name="T27" fmla="*/ 34 h 162"/>
                <a:gd name="T28" fmla="*/ 68 w 110"/>
                <a:gd name="T29" fmla="*/ 26 h 162"/>
                <a:gd name="T30" fmla="*/ 85 w 110"/>
                <a:gd name="T31" fmla="*/ 17 h 162"/>
                <a:gd name="T32" fmla="*/ 102 w 110"/>
                <a:gd name="T33" fmla="*/ 17 h 162"/>
                <a:gd name="T34" fmla="*/ 110 w 110"/>
                <a:gd name="T35" fmla="*/ 9 h 162"/>
                <a:gd name="T36" fmla="*/ 110 w 110"/>
                <a:gd name="T37" fmla="*/ 0 h 162"/>
                <a:gd name="T38" fmla="*/ 93 w 110"/>
                <a:gd name="T39" fmla="*/ 9 h 162"/>
                <a:gd name="T40" fmla="*/ 76 w 110"/>
                <a:gd name="T41" fmla="*/ 9 h 162"/>
                <a:gd name="T42" fmla="*/ 68 w 110"/>
                <a:gd name="T43" fmla="*/ 17 h 162"/>
                <a:gd name="T44" fmla="*/ 51 w 110"/>
                <a:gd name="T45" fmla="*/ 26 h 162"/>
                <a:gd name="T46" fmla="*/ 42 w 110"/>
                <a:gd name="T47" fmla="*/ 34 h 162"/>
                <a:gd name="T48" fmla="*/ 25 w 110"/>
                <a:gd name="T49" fmla="*/ 43 h 162"/>
                <a:gd name="T50" fmla="*/ 17 w 110"/>
                <a:gd name="T51" fmla="*/ 60 h 162"/>
                <a:gd name="T52" fmla="*/ 8 w 110"/>
                <a:gd name="T53" fmla="*/ 68 h 162"/>
                <a:gd name="T54" fmla="*/ 8 w 110"/>
                <a:gd name="T55" fmla="*/ 77 h 162"/>
                <a:gd name="T56" fmla="*/ 0 w 110"/>
                <a:gd name="T57" fmla="*/ 94 h 162"/>
                <a:gd name="T58" fmla="*/ 0 w 110"/>
                <a:gd name="T59" fmla="*/ 102 h 162"/>
                <a:gd name="T60" fmla="*/ 0 w 110"/>
                <a:gd name="T61" fmla="*/ 119 h 162"/>
                <a:gd name="T62" fmla="*/ 0 w 110"/>
                <a:gd name="T63" fmla="*/ 128 h 162"/>
                <a:gd name="T64" fmla="*/ 8 w 110"/>
                <a:gd name="T65" fmla="*/ 136 h 162"/>
                <a:gd name="T66" fmla="*/ 17 w 110"/>
                <a:gd name="T67" fmla="*/ 153 h 162"/>
                <a:gd name="T68" fmla="*/ 25 w 110"/>
                <a:gd name="T69" fmla="*/ 162 h 162"/>
                <a:gd name="T70" fmla="*/ 25 w 110"/>
                <a:gd name="T71" fmla="*/ 162 h 162"/>
                <a:gd name="T72" fmla="*/ 34 w 110"/>
                <a:gd name="T73" fmla="*/ 1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62"/>
                <a:gd name="T113" fmla="*/ 110 w 11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62">
                  <a:moveTo>
                    <a:pt x="34" y="153"/>
                  </a:moveTo>
                  <a:lnTo>
                    <a:pt x="34" y="153"/>
                  </a:lnTo>
                  <a:lnTo>
                    <a:pt x="25" y="145"/>
                  </a:lnTo>
                  <a:lnTo>
                    <a:pt x="17" y="136"/>
                  </a:lnTo>
                  <a:lnTo>
                    <a:pt x="8" y="128"/>
                  </a:lnTo>
                  <a:lnTo>
                    <a:pt x="8" y="119"/>
                  </a:lnTo>
                  <a:lnTo>
                    <a:pt x="8" y="102"/>
                  </a:lnTo>
                  <a:lnTo>
                    <a:pt x="8" y="94"/>
                  </a:lnTo>
                  <a:lnTo>
                    <a:pt x="17" y="85"/>
                  </a:lnTo>
                  <a:lnTo>
                    <a:pt x="17" y="68"/>
                  </a:lnTo>
                  <a:lnTo>
                    <a:pt x="25" y="60"/>
                  </a:lnTo>
                  <a:lnTo>
                    <a:pt x="34" y="51"/>
                  </a:lnTo>
                  <a:lnTo>
                    <a:pt x="42" y="43"/>
                  </a:lnTo>
                  <a:lnTo>
                    <a:pt x="59" y="34"/>
                  </a:lnTo>
                  <a:lnTo>
                    <a:pt x="68" y="26"/>
                  </a:lnTo>
                  <a:lnTo>
                    <a:pt x="85" y="17"/>
                  </a:lnTo>
                  <a:lnTo>
                    <a:pt x="102" y="17"/>
                  </a:lnTo>
                  <a:lnTo>
                    <a:pt x="110" y="9"/>
                  </a:lnTo>
                  <a:lnTo>
                    <a:pt x="110" y="0"/>
                  </a:lnTo>
                  <a:lnTo>
                    <a:pt x="93" y="9"/>
                  </a:lnTo>
                  <a:lnTo>
                    <a:pt x="76" y="9"/>
                  </a:lnTo>
                  <a:lnTo>
                    <a:pt x="68" y="17"/>
                  </a:lnTo>
                  <a:lnTo>
                    <a:pt x="51" y="26"/>
                  </a:lnTo>
                  <a:lnTo>
                    <a:pt x="42" y="34"/>
                  </a:lnTo>
                  <a:lnTo>
                    <a:pt x="25" y="43"/>
                  </a:lnTo>
                  <a:lnTo>
                    <a:pt x="17" y="60"/>
                  </a:lnTo>
                  <a:lnTo>
                    <a:pt x="8" y="68"/>
                  </a:lnTo>
                  <a:lnTo>
                    <a:pt x="8" y="77"/>
                  </a:lnTo>
                  <a:lnTo>
                    <a:pt x="0" y="94"/>
                  </a:lnTo>
                  <a:lnTo>
                    <a:pt x="0" y="102"/>
                  </a:lnTo>
                  <a:lnTo>
                    <a:pt x="0" y="119"/>
                  </a:lnTo>
                  <a:lnTo>
                    <a:pt x="0" y="128"/>
                  </a:lnTo>
                  <a:lnTo>
                    <a:pt x="8" y="136"/>
                  </a:lnTo>
                  <a:lnTo>
                    <a:pt x="17" y="153"/>
                  </a:lnTo>
                  <a:lnTo>
                    <a:pt x="25" y="162"/>
                  </a:lnTo>
                  <a:lnTo>
                    <a:pt x="34"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3" name="Freeform 76"/>
            <p:cNvSpPr>
              <a:spLocks/>
            </p:cNvSpPr>
            <p:nvPr/>
          </p:nvSpPr>
          <p:spPr bwMode="auto">
            <a:xfrm>
              <a:off x="361" y="1803"/>
              <a:ext cx="204" cy="76"/>
            </a:xfrm>
            <a:custGeom>
              <a:avLst/>
              <a:gdLst>
                <a:gd name="T0" fmla="*/ 204 w 204"/>
                <a:gd name="T1" fmla="*/ 68 h 76"/>
                <a:gd name="T2" fmla="*/ 204 w 204"/>
                <a:gd name="T3" fmla="*/ 68 h 76"/>
                <a:gd name="T4" fmla="*/ 196 w 204"/>
                <a:gd name="T5" fmla="*/ 59 h 76"/>
                <a:gd name="T6" fmla="*/ 179 w 204"/>
                <a:gd name="T7" fmla="*/ 51 h 76"/>
                <a:gd name="T8" fmla="*/ 170 w 204"/>
                <a:gd name="T9" fmla="*/ 43 h 76"/>
                <a:gd name="T10" fmla="*/ 153 w 204"/>
                <a:gd name="T11" fmla="*/ 34 h 76"/>
                <a:gd name="T12" fmla="*/ 145 w 204"/>
                <a:gd name="T13" fmla="*/ 34 h 76"/>
                <a:gd name="T14" fmla="*/ 128 w 204"/>
                <a:gd name="T15" fmla="*/ 26 h 76"/>
                <a:gd name="T16" fmla="*/ 119 w 204"/>
                <a:gd name="T17" fmla="*/ 26 h 76"/>
                <a:gd name="T18" fmla="*/ 102 w 204"/>
                <a:gd name="T19" fmla="*/ 26 h 76"/>
                <a:gd name="T20" fmla="*/ 85 w 204"/>
                <a:gd name="T21" fmla="*/ 26 h 76"/>
                <a:gd name="T22" fmla="*/ 77 w 204"/>
                <a:gd name="T23" fmla="*/ 17 h 76"/>
                <a:gd name="T24" fmla="*/ 60 w 204"/>
                <a:gd name="T25" fmla="*/ 17 h 76"/>
                <a:gd name="T26" fmla="*/ 51 w 204"/>
                <a:gd name="T27" fmla="*/ 17 h 76"/>
                <a:gd name="T28" fmla="*/ 34 w 204"/>
                <a:gd name="T29" fmla="*/ 17 h 76"/>
                <a:gd name="T30" fmla="*/ 26 w 204"/>
                <a:gd name="T31" fmla="*/ 9 h 76"/>
                <a:gd name="T32" fmla="*/ 17 w 204"/>
                <a:gd name="T33" fmla="*/ 9 h 76"/>
                <a:gd name="T34" fmla="*/ 9 w 204"/>
                <a:gd name="T35" fmla="*/ 0 h 76"/>
                <a:gd name="T36" fmla="*/ 0 w 204"/>
                <a:gd name="T37" fmla="*/ 9 h 76"/>
                <a:gd name="T38" fmla="*/ 9 w 204"/>
                <a:gd name="T39" fmla="*/ 17 h 76"/>
                <a:gd name="T40" fmla="*/ 26 w 204"/>
                <a:gd name="T41" fmla="*/ 17 h 76"/>
                <a:gd name="T42" fmla="*/ 34 w 204"/>
                <a:gd name="T43" fmla="*/ 26 h 76"/>
                <a:gd name="T44" fmla="*/ 43 w 204"/>
                <a:gd name="T45" fmla="*/ 26 h 76"/>
                <a:gd name="T46" fmla="*/ 60 w 204"/>
                <a:gd name="T47" fmla="*/ 26 h 76"/>
                <a:gd name="T48" fmla="*/ 77 w 204"/>
                <a:gd name="T49" fmla="*/ 26 h 76"/>
                <a:gd name="T50" fmla="*/ 85 w 204"/>
                <a:gd name="T51" fmla="*/ 34 h 76"/>
                <a:gd name="T52" fmla="*/ 102 w 204"/>
                <a:gd name="T53" fmla="*/ 34 h 76"/>
                <a:gd name="T54" fmla="*/ 111 w 204"/>
                <a:gd name="T55" fmla="*/ 34 h 76"/>
                <a:gd name="T56" fmla="*/ 128 w 204"/>
                <a:gd name="T57" fmla="*/ 34 h 76"/>
                <a:gd name="T58" fmla="*/ 145 w 204"/>
                <a:gd name="T59" fmla="*/ 43 h 76"/>
                <a:gd name="T60" fmla="*/ 153 w 204"/>
                <a:gd name="T61" fmla="*/ 43 h 76"/>
                <a:gd name="T62" fmla="*/ 170 w 204"/>
                <a:gd name="T63" fmla="*/ 51 h 76"/>
                <a:gd name="T64" fmla="*/ 179 w 204"/>
                <a:gd name="T65" fmla="*/ 59 h 76"/>
                <a:gd name="T66" fmla="*/ 187 w 204"/>
                <a:gd name="T67" fmla="*/ 68 h 76"/>
                <a:gd name="T68" fmla="*/ 196 w 204"/>
                <a:gd name="T69" fmla="*/ 76 h 76"/>
                <a:gd name="T70" fmla="*/ 196 w 204"/>
                <a:gd name="T71" fmla="*/ 76 h 76"/>
                <a:gd name="T72" fmla="*/ 204 w 204"/>
                <a:gd name="T73" fmla="*/ 6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76"/>
                <a:gd name="T113" fmla="*/ 204 w 204"/>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76">
                  <a:moveTo>
                    <a:pt x="204" y="68"/>
                  </a:moveTo>
                  <a:lnTo>
                    <a:pt x="204" y="68"/>
                  </a:lnTo>
                  <a:lnTo>
                    <a:pt x="196" y="59"/>
                  </a:lnTo>
                  <a:lnTo>
                    <a:pt x="179" y="51"/>
                  </a:lnTo>
                  <a:lnTo>
                    <a:pt x="170" y="43"/>
                  </a:lnTo>
                  <a:lnTo>
                    <a:pt x="153" y="34"/>
                  </a:lnTo>
                  <a:lnTo>
                    <a:pt x="145" y="34"/>
                  </a:lnTo>
                  <a:lnTo>
                    <a:pt x="128" y="26"/>
                  </a:lnTo>
                  <a:lnTo>
                    <a:pt x="119" y="26"/>
                  </a:lnTo>
                  <a:lnTo>
                    <a:pt x="102" y="26"/>
                  </a:lnTo>
                  <a:lnTo>
                    <a:pt x="85" y="26"/>
                  </a:lnTo>
                  <a:lnTo>
                    <a:pt x="77" y="17"/>
                  </a:lnTo>
                  <a:lnTo>
                    <a:pt x="60" y="17"/>
                  </a:lnTo>
                  <a:lnTo>
                    <a:pt x="51" y="17"/>
                  </a:lnTo>
                  <a:lnTo>
                    <a:pt x="34" y="17"/>
                  </a:lnTo>
                  <a:lnTo>
                    <a:pt x="26" y="9"/>
                  </a:lnTo>
                  <a:lnTo>
                    <a:pt x="17" y="9"/>
                  </a:lnTo>
                  <a:lnTo>
                    <a:pt x="9" y="0"/>
                  </a:lnTo>
                  <a:lnTo>
                    <a:pt x="0" y="9"/>
                  </a:lnTo>
                  <a:lnTo>
                    <a:pt x="9" y="17"/>
                  </a:lnTo>
                  <a:lnTo>
                    <a:pt x="26" y="17"/>
                  </a:lnTo>
                  <a:lnTo>
                    <a:pt x="34" y="26"/>
                  </a:lnTo>
                  <a:lnTo>
                    <a:pt x="43" y="26"/>
                  </a:lnTo>
                  <a:lnTo>
                    <a:pt x="60" y="26"/>
                  </a:lnTo>
                  <a:lnTo>
                    <a:pt x="77" y="26"/>
                  </a:lnTo>
                  <a:lnTo>
                    <a:pt x="85" y="34"/>
                  </a:lnTo>
                  <a:lnTo>
                    <a:pt x="102" y="34"/>
                  </a:lnTo>
                  <a:lnTo>
                    <a:pt x="111" y="34"/>
                  </a:lnTo>
                  <a:lnTo>
                    <a:pt x="128" y="34"/>
                  </a:lnTo>
                  <a:lnTo>
                    <a:pt x="145" y="43"/>
                  </a:lnTo>
                  <a:lnTo>
                    <a:pt x="153" y="43"/>
                  </a:lnTo>
                  <a:lnTo>
                    <a:pt x="170" y="51"/>
                  </a:lnTo>
                  <a:lnTo>
                    <a:pt x="179" y="59"/>
                  </a:lnTo>
                  <a:lnTo>
                    <a:pt x="187" y="68"/>
                  </a:lnTo>
                  <a:lnTo>
                    <a:pt x="196" y="76"/>
                  </a:lnTo>
                  <a:lnTo>
                    <a:pt x="20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4" name="Freeform 77"/>
            <p:cNvSpPr>
              <a:spLocks/>
            </p:cNvSpPr>
            <p:nvPr/>
          </p:nvSpPr>
          <p:spPr bwMode="auto">
            <a:xfrm>
              <a:off x="557" y="1871"/>
              <a:ext cx="272" cy="187"/>
            </a:xfrm>
            <a:custGeom>
              <a:avLst/>
              <a:gdLst>
                <a:gd name="T0" fmla="*/ 272 w 272"/>
                <a:gd name="T1" fmla="*/ 178 h 187"/>
                <a:gd name="T2" fmla="*/ 272 w 272"/>
                <a:gd name="T3" fmla="*/ 178 h 187"/>
                <a:gd name="T4" fmla="*/ 246 w 272"/>
                <a:gd name="T5" fmla="*/ 178 h 187"/>
                <a:gd name="T6" fmla="*/ 229 w 272"/>
                <a:gd name="T7" fmla="*/ 178 h 187"/>
                <a:gd name="T8" fmla="*/ 204 w 272"/>
                <a:gd name="T9" fmla="*/ 178 h 187"/>
                <a:gd name="T10" fmla="*/ 187 w 272"/>
                <a:gd name="T11" fmla="*/ 170 h 187"/>
                <a:gd name="T12" fmla="*/ 170 w 272"/>
                <a:gd name="T13" fmla="*/ 170 h 187"/>
                <a:gd name="T14" fmla="*/ 153 w 272"/>
                <a:gd name="T15" fmla="*/ 153 h 187"/>
                <a:gd name="T16" fmla="*/ 136 w 272"/>
                <a:gd name="T17" fmla="*/ 144 h 187"/>
                <a:gd name="T18" fmla="*/ 119 w 272"/>
                <a:gd name="T19" fmla="*/ 136 h 187"/>
                <a:gd name="T20" fmla="*/ 102 w 272"/>
                <a:gd name="T21" fmla="*/ 119 h 187"/>
                <a:gd name="T22" fmla="*/ 93 w 272"/>
                <a:gd name="T23" fmla="*/ 102 h 187"/>
                <a:gd name="T24" fmla="*/ 76 w 272"/>
                <a:gd name="T25" fmla="*/ 85 h 187"/>
                <a:gd name="T26" fmla="*/ 59 w 272"/>
                <a:gd name="T27" fmla="*/ 68 h 187"/>
                <a:gd name="T28" fmla="*/ 51 w 272"/>
                <a:gd name="T29" fmla="*/ 51 h 187"/>
                <a:gd name="T30" fmla="*/ 34 w 272"/>
                <a:gd name="T31" fmla="*/ 34 h 187"/>
                <a:gd name="T32" fmla="*/ 25 w 272"/>
                <a:gd name="T33" fmla="*/ 17 h 187"/>
                <a:gd name="T34" fmla="*/ 8 w 272"/>
                <a:gd name="T35" fmla="*/ 0 h 187"/>
                <a:gd name="T36" fmla="*/ 0 w 272"/>
                <a:gd name="T37" fmla="*/ 8 h 187"/>
                <a:gd name="T38" fmla="*/ 17 w 272"/>
                <a:gd name="T39" fmla="*/ 25 h 187"/>
                <a:gd name="T40" fmla="*/ 25 w 272"/>
                <a:gd name="T41" fmla="*/ 42 h 187"/>
                <a:gd name="T42" fmla="*/ 42 w 272"/>
                <a:gd name="T43" fmla="*/ 59 h 187"/>
                <a:gd name="T44" fmla="*/ 59 w 272"/>
                <a:gd name="T45" fmla="*/ 76 h 187"/>
                <a:gd name="T46" fmla="*/ 68 w 272"/>
                <a:gd name="T47" fmla="*/ 93 h 187"/>
                <a:gd name="T48" fmla="*/ 85 w 272"/>
                <a:gd name="T49" fmla="*/ 110 h 187"/>
                <a:gd name="T50" fmla="*/ 102 w 272"/>
                <a:gd name="T51" fmla="*/ 127 h 187"/>
                <a:gd name="T52" fmla="*/ 119 w 272"/>
                <a:gd name="T53" fmla="*/ 144 h 187"/>
                <a:gd name="T54" fmla="*/ 127 w 272"/>
                <a:gd name="T55" fmla="*/ 153 h 187"/>
                <a:gd name="T56" fmla="*/ 144 w 272"/>
                <a:gd name="T57" fmla="*/ 161 h 187"/>
                <a:gd name="T58" fmla="*/ 170 w 272"/>
                <a:gd name="T59" fmla="*/ 178 h 187"/>
                <a:gd name="T60" fmla="*/ 187 w 272"/>
                <a:gd name="T61" fmla="*/ 178 h 187"/>
                <a:gd name="T62" fmla="*/ 204 w 272"/>
                <a:gd name="T63" fmla="*/ 187 h 187"/>
                <a:gd name="T64" fmla="*/ 229 w 272"/>
                <a:gd name="T65" fmla="*/ 187 h 187"/>
                <a:gd name="T66" fmla="*/ 246 w 272"/>
                <a:gd name="T67" fmla="*/ 187 h 187"/>
                <a:gd name="T68" fmla="*/ 272 w 272"/>
                <a:gd name="T69" fmla="*/ 187 h 187"/>
                <a:gd name="T70" fmla="*/ 272 w 272"/>
                <a:gd name="T71" fmla="*/ 187 h 187"/>
                <a:gd name="T72" fmla="*/ 272 w 272"/>
                <a:gd name="T73" fmla="*/ 178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187"/>
                <a:gd name="T113" fmla="*/ 272 w 27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187">
                  <a:moveTo>
                    <a:pt x="272" y="178"/>
                  </a:moveTo>
                  <a:lnTo>
                    <a:pt x="272" y="178"/>
                  </a:lnTo>
                  <a:lnTo>
                    <a:pt x="246" y="178"/>
                  </a:lnTo>
                  <a:lnTo>
                    <a:pt x="229" y="178"/>
                  </a:lnTo>
                  <a:lnTo>
                    <a:pt x="204" y="178"/>
                  </a:lnTo>
                  <a:lnTo>
                    <a:pt x="187" y="170"/>
                  </a:lnTo>
                  <a:lnTo>
                    <a:pt x="170" y="170"/>
                  </a:lnTo>
                  <a:lnTo>
                    <a:pt x="153" y="153"/>
                  </a:lnTo>
                  <a:lnTo>
                    <a:pt x="136" y="144"/>
                  </a:lnTo>
                  <a:lnTo>
                    <a:pt x="119" y="136"/>
                  </a:lnTo>
                  <a:lnTo>
                    <a:pt x="102" y="119"/>
                  </a:lnTo>
                  <a:lnTo>
                    <a:pt x="93" y="102"/>
                  </a:lnTo>
                  <a:lnTo>
                    <a:pt x="76" y="85"/>
                  </a:lnTo>
                  <a:lnTo>
                    <a:pt x="59" y="68"/>
                  </a:lnTo>
                  <a:lnTo>
                    <a:pt x="51" y="51"/>
                  </a:lnTo>
                  <a:lnTo>
                    <a:pt x="34" y="34"/>
                  </a:lnTo>
                  <a:lnTo>
                    <a:pt x="25" y="17"/>
                  </a:lnTo>
                  <a:lnTo>
                    <a:pt x="8" y="0"/>
                  </a:lnTo>
                  <a:lnTo>
                    <a:pt x="0" y="8"/>
                  </a:lnTo>
                  <a:lnTo>
                    <a:pt x="17" y="25"/>
                  </a:lnTo>
                  <a:lnTo>
                    <a:pt x="25" y="42"/>
                  </a:lnTo>
                  <a:lnTo>
                    <a:pt x="42" y="59"/>
                  </a:lnTo>
                  <a:lnTo>
                    <a:pt x="59" y="76"/>
                  </a:lnTo>
                  <a:lnTo>
                    <a:pt x="68" y="93"/>
                  </a:lnTo>
                  <a:lnTo>
                    <a:pt x="85" y="110"/>
                  </a:lnTo>
                  <a:lnTo>
                    <a:pt x="102" y="127"/>
                  </a:lnTo>
                  <a:lnTo>
                    <a:pt x="119" y="144"/>
                  </a:lnTo>
                  <a:lnTo>
                    <a:pt x="127" y="153"/>
                  </a:lnTo>
                  <a:lnTo>
                    <a:pt x="144" y="161"/>
                  </a:lnTo>
                  <a:lnTo>
                    <a:pt x="170" y="178"/>
                  </a:lnTo>
                  <a:lnTo>
                    <a:pt x="187" y="178"/>
                  </a:lnTo>
                  <a:lnTo>
                    <a:pt x="204" y="187"/>
                  </a:lnTo>
                  <a:lnTo>
                    <a:pt x="229" y="187"/>
                  </a:lnTo>
                  <a:lnTo>
                    <a:pt x="246" y="187"/>
                  </a:lnTo>
                  <a:lnTo>
                    <a:pt x="272" y="187"/>
                  </a:lnTo>
                  <a:lnTo>
                    <a:pt x="272"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5" name="Freeform 78"/>
            <p:cNvSpPr>
              <a:spLocks/>
            </p:cNvSpPr>
            <p:nvPr/>
          </p:nvSpPr>
          <p:spPr bwMode="auto">
            <a:xfrm>
              <a:off x="829" y="2007"/>
              <a:ext cx="84" cy="51"/>
            </a:xfrm>
            <a:custGeom>
              <a:avLst/>
              <a:gdLst>
                <a:gd name="T0" fmla="*/ 84 w 84"/>
                <a:gd name="T1" fmla="*/ 8 h 51"/>
                <a:gd name="T2" fmla="*/ 76 w 84"/>
                <a:gd name="T3" fmla="*/ 8 h 51"/>
                <a:gd name="T4" fmla="*/ 67 w 84"/>
                <a:gd name="T5" fmla="*/ 17 h 51"/>
                <a:gd name="T6" fmla="*/ 59 w 84"/>
                <a:gd name="T7" fmla="*/ 17 h 51"/>
                <a:gd name="T8" fmla="*/ 50 w 84"/>
                <a:gd name="T9" fmla="*/ 25 h 51"/>
                <a:gd name="T10" fmla="*/ 42 w 84"/>
                <a:gd name="T11" fmla="*/ 34 h 51"/>
                <a:gd name="T12" fmla="*/ 33 w 84"/>
                <a:gd name="T13" fmla="*/ 34 h 51"/>
                <a:gd name="T14" fmla="*/ 25 w 84"/>
                <a:gd name="T15" fmla="*/ 34 h 51"/>
                <a:gd name="T16" fmla="*/ 8 w 84"/>
                <a:gd name="T17" fmla="*/ 42 h 51"/>
                <a:gd name="T18" fmla="*/ 0 w 84"/>
                <a:gd name="T19" fmla="*/ 42 h 51"/>
                <a:gd name="T20" fmla="*/ 0 w 84"/>
                <a:gd name="T21" fmla="*/ 51 h 51"/>
                <a:gd name="T22" fmla="*/ 16 w 84"/>
                <a:gd name="T23" fmla="*/ 51 h 51"/>
                <a:gd name="T24" fmla="*/ 25 w 84"/>
                <a:gd name="T25" fmla="*/ 42 h 51"/>
                <a:gd name="T26" fmla="*/ 33 w 84"/>
                <a:gd name="T27" fmla="*/ 42 h 51"/>
                <a:gd name="T28" fmla="*/ 42 w 84"/>
                <a:gd name="T29" fmla="*/ 42 h 51"/>
                <a:gd name="T30" fmla="*/ 50 w 84"/>
                <a:gd name="T31" fmla="*/ 34 h 51"/>
                <a:gd name="T32" fmla="*/ 59 w 84"/>
                <a:gd name="T33" fmla="*/ 25 h 51"/>
                <a:gd name="T34" fmla="*/ 67 w 84"/>
                <a:gd name="T35" fmla="*/ 17 h 51"/>
                <a:gd name="T36" fmla="*/ 84 w 84"/>
                <a:gd name="T37" fmla="*/ 8 h 51"/>
                <a:gd name="T38" fmla="*/ 76 w 84"/>
                <a:gd name="T39" fmla="*/ 8 h 51"/>
                <a:gd name="T40" fmla="*/ 84 w 84"/>
                <a:gd name="T41" fmla="*/ 8 h 51"/>
                <a:gd name="T42" fmla="*/ 76 w 84"/>
                <a:gd name="T43" fmla="*/ 0 h 51"/>
                <a:gd name="T44" fmla="*/ 76 w 84"/>
                <a:gd name="T45" fmla="*/ 8 h 51"/>
                <a:gd name="T46" fmla="*/ 84 w 84"/>
                <a:gd name="T47" fmla="*/ 8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51"/>
                <a:gd name="T74" fmla="*/ 84 w 84"/>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51">
                  <a:moveTo>
                    <a:pt x="84" y="8"/>
                  </a:moveTo>
                  <a:lnTo>
                    <a:pt x="76" y="8"/>
                  </a:lnTo>
                  <a:lnTo>
                    <a:pt x="67" y="17"/>
                  </a:lnTo>
                  <a:lnTo>
                    <a:pt x="59" y="17"/>
                  </a:lnTo>
                  <a:lnTo>
                    <a:pt x="50" y="25"/>
                  </a:lnTo>
                  <a:lnTo>
                    <a:pt x="42" y="34"/>
                  </a:lnTo>
                  <a:lnTo>
                    <a:pt x="33" y="34"/>
                  </a:lnTo>
                  <a:lnTo>
                    <a:pt x="25" y="34"/>
                  </a:lnTo>
                  <a:lnTo>
                    <a:pt x="8" y="42"/>
                  </a:lnTo>
                  <a:lnTo>
                    <a:pt x="0" y="42"/>
                  </a:lnTo>
                  <a:lnTo>
                    <a:pt x="0" y="51"/>
                  </a:lnTo>
                  <a:lnTo>
                    <a:pt x="16" y="51"/>
                  </a:lnTo>
                  <a:lnTo>
                    <a:pt x="25" y="42"/>
                  </a:lnTo>
                  <a:lnTo>
                    <a:pt x="33" y="42"/>
                  </a:lnTo>
                  <a:lnTo>
                    <a:pt x="42" y="42"/>
                  </a:lnTo>
                  <a:lnTo>
                    <a:pt x="50" y="34"/>
                  </a:lnTo>
                  <a:lnTo>
                    <a:pt x="59" y="25"/>
                  </a:lnTo>
                  <a:lnTo>
                    <a:pt x="67" y="17"/>
                  </a:lnTo>
                  <a:lnTo>
                    <a:pt x="84" y="8"/>
                  </a:lnTo>
                  <a:lnTo>
                    <a:pt x="76" y="8"/>
                  </a:lnTo>
                  <a:lnTo>
                    <a:pt x="84" y="8"/>
                  </a:lnTo>
                  <a:lnTo>
                    <a:pt x="76" y="0"/>
                  </a:lnTo>
                  <a:lnTo>
                    <a:pt x="76" y="8"/>
                  </a:lnTo>
                  <a:lnTo>
                    <a:pt x="8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6" name="Freeform 79"/>
            <p:cNvSpPr>
              <a:spLocks/>
            </p:cNvSpPr>
            <p:nvPr/>
          </p:nvSpPr>
          <p:spPr bwMode="auto">
            <a:xfrm>
              <a:off x="710" y="1710"/>
              <a:ext cx="254" cy="25"/>
            </a:xfrm>
            <a:custGeom>
              <a:avLst/>
              <a:gdLst>
                <a:gd name="T0" fmla="*/ 0 w 254"/>
                <a:gd name="T1" fmla="*/ 0 h 25"/>
                <a:gd name="T2" fmla="*/ 0 w 254"/>
                <a:gd name="T3" fmla="*/ 0 h 25"/>
                <a:gd name="T4" fmla="*/ 0 w 254"/>
                <a:gd name="T5" fmla="*/ 0 h 25"/>
                <a:gd name="T6" fmla="*/ 8 w 254"/>
                <a:gd name="T7" fmla="*/ 0 h 25"/>
                <a:gd name="T8" fmla="*/ 17 w 254"/>
                <a:gd name="T9" fmla="*/ 0 h 25"/>
                <a:gd name="T10" fmla="*/ 25 w 254"/>
                <a:gd name="T11" fmla="*/ 0 h 25"/>
                <a:gd name="T12" fmla="*/ 34 w 254"/>
                <a:gd name="T13" fmla="*/ 0 h 25"/>
                <a:gd name="T14" fmla="*/ 42 w 254"/>
                <a:gd name="T15" fmla="*/ 0 h 25"/>
                <a:gd name="T16" fmla="*/ 59 w 254"/>
                <a:gd name="T17" fmla="*/ 0 h 25"/>
                <a:gd name="T18" fmla="*/ 68 w 254"/>
                <a:gd name="T19" fmla="*/ 0 h 25"/>
                <a:gd name="T20" fmla="*/ 76 w 254"/>
                <a:gd name="T21" fmla="*/ 0 h 25"/>
                <a:gd name="T22" fmla="*/ 93 w 254"/>
                <a:gd name="T23" fmla="*/ 8 h 25"/>
                <a:gd name="T24" fmla="*/ 102 w 254"/>
                <a:gd name="T25" fmla="*/ 8 h 25"/>
                <a:gd name="T26" fmla="*/ 110 w 254"/>
                <a:gd name="T27" fmla="*/ 8 h 25"/>
                <a:gd name="T28" fmla="*/ 119 w 254"/>
                <a:gd name="T29" fmla="*/ 17 h 25"/>
                <a:gd name="T30" fmla="*/ 127 w 254"/>
                <a:gd name="T31" fmla="*/ 17 h 25"/>
                <a:gd name="T32" fmla="*/ 135 w 254"/>
                <a:gd name="T33" fmla="*/ 25 h 25"/>
                <a:gd name="T34" fmla="*/ 135 w 254"/>
                <a:gd name="T35" fmla="*/ 25 h 25"/>
                <a:gd name="T36" fmla="*/ 135 w 254"/>
                <a:gd name="T37" fmla="*/ 25 h 25"/>
                <a:gd name="T38" fmla="*/ 144 w 254"/>
                <a:gd name="T39" fmla="*/ 17 h 25"/>
                <a:gd name="T40" fmla="*/ 144 w 254"/>
                <a:gd name="T41" fmla="*/ 17 h 25"/>
                <a:gd name="T42" fmla="*/ 152 w 254"/>
                <a:gd name="T43" fmla="*/ 17 h 25"/>
                <a:gd name="T44" fmla="*/ 161 w 254"/>
                <a:gd name="T45" fmla="*/ 17 h 25"/>
                <a:gd name="T46" fmla="*/ 169 w 254"/>
                <a:gd name="T47" fmla="*/ 8 h 25"/>
                <a:gd name="T48" fmla="*/ 178 w 254"/>
                <a:gd name="T49" fmla="*/ 8 h 25"/>
                <a:gd name="T50" fmla="*/ 186 w 254"/>
                <a:gd name="T51" fmla="*/ 8 h 25"/>
                <a:gd name="T52" fmla="*/ 195 w 254"/>
                <a:gd name="T53" fmla="*/ 0 h 25"/>
                <a:gd name="T54" fmla="*/ 203 w 254"/>
                <a:gd name="T55" fmla="*/ 0 h 25"/>
                <a:gd name="T56" fmla="*/ 212 w 254"/>
                <a:gd name="T57" fmla="*/ 0 h 25"/>
                <a:gd name="T58" fmla="*/ 229 w 254"/>
                <a:gd name="T59" fmla="*/ 0 h 25"/>
                <a:gd name="T60" fmla="*/ 237 w 254"/>
                <a:gd name="T61" fmla="*/ 0 h 25"/>
                <a:gd name="T62" fmla="*/ 246 w 254"/>
                <a:gd name="T63" fmla="*/ 0 h 25"/>
                <a:gd name="T64" fmla="*/ 254 w 254"/>
                <a:gd name="T65" fmla="*/ 0 h 25"/>
                <a:gd name="T66" fmla="*/ 0 w 254"/>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25"/>
                <a:gd name="T104" fmla="*/ 254 w 254"/>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25">
                  <a:moveTo>
                    <a:pt x="0" y="0"/>
                  </a:moveTo>
                  <a:lnTo>
                    <a:pt x="0" y="0"/>
                  </a:lnTo>
                  <a:lnTo>
                    <a:pt x="8" y="0"/>
                  </a:lnTo>
                  <a:lnTo>
                    <a:pt x="17" y="0"/>
                  </a:lnTo>
                  <a:lnTo>
                    <a:pt x="25" y="0"/>
                  </a:lnTo>
                  <a:lnTo>
                    <a:pt x="34" y="0"/>
                  </a:lnTo>
                  <a:lnTo>
                    <a:pt x="42" y="0"/>
                  </a:lnTo>
                  <a:lnTo>
                    <a:pt x="59" y="0"/>
                  </a:lnTo>
                  <a:lnTo>
                    <a:pt x="68" y="0"/>
                  </a:lnTo>
                  <a:lnTo>
                    <a:pt x="76" y="0"/>
                  </a:lnTo>
                  <a:lnTo>
                    <a:pt x="93" y="8"/>
                  </a:lnTo>
                  <a:lnTo>
                    <a:pt x="102" y="8"/>
                  </a:lnTo>
                  <a:lnTo>
                    <a:pt x="110" y="8"/>
                  </a:lnTo>
                  <a:lnTo>
                    <a:pt x="119" y="17"/>
                  </a:lnTo>
                  <a:lnTo>
                    <a:pt x="127" y="17"/>
                  </a:lnTo>
                  <a:lnTo>
                    <a:pt x="135" y="25"/>
                  </a:lnTo>
                  <a:lnTo>
                    <a:pt x="144" y="17"/>
                  </a:lnTo>
                  <a:lnTo>
                    <a:pt x="152" y="17"/>
                  </a:lnTo>
                  <a:lnTo>
                    <a:pt x="161" y="17"/>
                  </a:lnTo>
                  <a:lnTo>
                    <a:pt x="169" y="8"/>
                  </a:lnTo>
                  <a:lnTo>
                    <a:pt x="178" y="8"/>
                  </a:lnTo>
                  <a:lnTo>
                    <a:pt x="186" y="8"/>
                  </a:lnTo>
                  <a:lnTo>
                    <a:pt x="195" y="0"/>
                  </a:lnTo>
                  <a:lnTo>
                    <a:pt x="203" y="0"/>
                  </a:lnTo>
                  <a:lnTo>
                    <a:pt x="212" y="0"/>
                  </a:lnTo>
                  <a:lnTo>
                    <a:pt x="229" y="0"/>
                  </a:lnTo>
                  <a:lnTo>
                    <a:pt x="237" y="0"/>
                  </a:lnTo>
                  <a:lnTo>
                    <a:pt x="246" y="0"/>
                  </a:lnTo>
                  <a:lnTo>
                    <a:pt x="2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7" name="Freeform 80"/>
            <p:cNvSpPr>
              <a:spLocks/>
            </p:cNvSpPr>
            <p:nvPr/>
          </p:nvSpPr>
          <p:spPr bwMode="auto">
            <a:xfrm>
              <a:off x="710" y="1701"/>
              <a:ext cx="135" cy="34"/>
            </a:xfrm>
            <a:custGeom>
              <a:avLst/>
              <a:gdLst>
                <a:gd name="T0" fmla="*/ 135 w 135"/>
                <a:gd name="T1" fmla="*/ 26 h 34"/>
                <a:gd name="T2" fmla="*/ 135 w 135"/>
                <a:gd name="T3" fmla="*/ 26 h 34"/>
                <a:gd name="T4" fmla="*/ 127 w 135"/>
                <a:gd name="T5" fmla="*/ 26 h 34"/>
                <a:gd name="T6" fmla="*/ 119 w 135"/>
                <a:gd name="T7" fmla="*/ 17 h 34"/>
                <a:gd name="T8" fmla="*/ 110 w 135"/>
                <a:gd name="T9" fmla="*/ 17 h 34"/>
                <a:gd name="T10" fmla="*/ 102 w 135"/>
                <a:gd name="T11" fmla="*/ 9 h 34"/>
                <a:gd name="T12" fmla="*/ 93 w 135"/>
                <a:gd name="T13" fmla="*/ 9 h 34"/>
                <a:gd name="T14" fmla="*/ 76 w 135"/>
                <a:gd name="T15" fmla="*/ 9 h 34"/>
                <a:gd name="T16" fmla="*/ 68 w 135"/>
                <a:gd name="T17" fmla="*/ 9 h 34"/>
                <a:gd name="T18" fmla="*/ 59 w 135"/>
                <a:gd name="T19" fmla="*/ 0 h 34"/>
                <a:gd name="T20" fmla="*/ 42 w 135"/>
                <a:gd name="T21" fmla="*/ 0 h 34"/>
                <a:gd name="T22" fmla="*/ 34 w 135"/>
                <a:gd name="T23" fmla="*/ 0 h 34"/>
                <a:gd name="T24" fmla="*/ 25 w 135"/>
                <a:gd name="T25" fmla="*/ 0 h 34"/>
                <a:gd name="T26" fmla="*/ 17 w 135"/>
                <a:gd name="T27" fmla="*/ 0 h 34"/>
                <a:gd name="T28" fmla="*/ 8 w 135"/>
                <a:gd name="T29" fmla="*/ 0 h 34"/>
                <a:gd name="T30" fmla="*/ 0 w 135"/>
                <a:gd name="T31" fmla="*/ 0 h 34"/>
                <a:gd name="T32" fmla="*/ 0 w 135"/>
                <a:gd name="T33" fmla="*/ 0 h 34"/>
                <a:gd name="T34" fmla="*/ 0 w 135"/>
                <a:gd name="T35" fmla="*/ 0 h 34"/>
                <a:gd name="T36" fmla="*/ 0 w 135"/>
                <a:gd name="T37" fmla="*/ 9 h 34"/>
                <a:gd name="T38" fmla="*/ 0 w 135"/>
                <a:gd name="T39" fmla="*/ 9 h 34"/>
                <a:gd name="T40" fmla="*/ 0 w 135"/>
                <a:gd name="T41" fmla="*/ 9 h 34"/>
                <a:gd name="T42" fmla="*/ 8 w 135"/>
                <a:gd name="T43" fmla="*/ 9 h 34"/>
                <a:gd name="T44" fmla="*/ 17 w 135"/>
                <a:gd name="T45" fmla="*/ 9 h 34"/>
                <a:gd name="T46" fmla="*/ 25 w 135"/>
                <a:gd name="T47" fmla="*/ 9 h 34"/>
                <a:gd name="T48" fmla="*/ 34 w 135"/>
                <a:gd name="T49" fmla="*/ 9 h 34"/>
                <a:gd name="T50" fmla="*/ 42 w 135"/>
                <a:gd name="T51" fmla="*/ 9 h 34"/>
                <a:gd name="T52" fmla="*/ 59 w 135"/>
                <a:gd name="T53" fmla="*/ 9 h 34"/>
                <a:gd name="T54" fmla="*/ 68 w 135"/>
                <a:gd name="T55" fmla="*/ 17 h 34"/>
                <a:gd name="T56" fmla="*/ 76 w 135"/>
                <a:gd name="T57" fmla="*/ 17 h 34"/>
                <a:gd name="T58" fmla="*/ 93 w 135"/>
                <a:gd name="T59" fmla="*/ 17 h 34"/>
                <a:gd name="T60" fmla="*/ 102 w 135"/>
                <a:gd name="T61" fmla="*/ 17 h 34"/>
                <a:gd name="T62" fmla="*/ 110 w 135"/>
                <a:gd name="T63" fmla="*/ 26 h 34"/>
                <a:gd name="T64" fmla="*/ 119 w 135"/>
                <a:gd name="T65" fmla="*/ 26 h 34"/>
                <a:gd name="T66" fmla="*/ 127 w 135"/>
                <a:gd name="T67" fmla="*/ 34 h 34"/>
                <a:gd name="T68" fmla="*/ 127 w 135"/>
                <a:gd name="T69" fmla="*/ 34 h 34"/>
                <a:gd name="T70" fmla="*/ 135 w 135"/>
                <a:gd name="T71" fmla="*/ 34 h 34"/>
                <a:gd name="T72" fmla="*/ 135 w 135"/>
                <a:gd name="T73" fmla="*/ 26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34"/>
                <a:gd name="T113" fmla="*/ 135 w 135"/>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34">
                  <a:moveTo>
                    <a:pt x="135" y="26"/>
                  </a:moveTo>
                  <a:lnTo>
                    <a:pt x="135" y="26"/>
                  </a:lnTo>
                  <a:lnTo>
                    <a:pt x="127" y="26"/>
                  </a:lnTo>
                  <a:lnTo>
                    <a:pt x="119" y="17"/>
                  </a:lnTo>
                  <a:lnTo>
                    <a:pt x="110" y="17"/>
                  </a:lnTo>
                  <a:lnTo>
                    <a:pt x="102" y="9"/>
                  </a:lnTo>
                  <a:lnTo>
                    <a:pt x="93" y="9"/>
                  </a:lnTo>
                  <a:lnTo>
                    <a:pt x="76" y="9"/>
                  </a:lnTo>
                  <a:lnTo>
                    <a:pt x="68" y="9"/>
                  </a:lnTo>
                  <a:lnTo>
                    <a:pt x="59" y="0"/>
                  </a:lnTo>
                  <a:lnTo>
                    <a:pt x="42" y="0"/>
                  </a:lnTo>
                  <a:lnTo>
                    <a:pt x="34" y="0"/>
                  </a:lnTo>
                  <a:lnTo>
                    <a:pt x="25" y="0"/>
                  </a:lnTo>
                  <a:lnTo>
                    <a:pt x="17" y="0"/>
                  </a:lnTo>
                  <a:lnTo>
                    <a:pt x="8" y="0"/>
                  </a:lnTo>
                  <a:lnTo>
                    <a:pt x="0" y="0"/>
                  </a:lnTo>
                  <a:lnTo>
                    <a:pt x="0" y="9"/>
                  </a:lnTo>
                  <a:lnTo>
                    <a:pt x="8" y="9"/>
                  </a:lnTo>
                  <a:lnTo>
                    <a:pt x="17" y="9"/>
                  </a:lnTo>
                  <a:lnTo>
                    <a:pt x="25" y="9"/>
                  </a:lnTo>
                  <a:lnTo>
                    <a:pt x="34" y="9"/>
                  </a:lnTo>
                  <a:lnTo>
                    <a:pt x="42" y="9"/>
                  </a:lnTo>
                  <a:lnTo>
                    <a:pt x="59" y="9"/>
                  </a:lnTo>
                  <a:lnTo>
                    <a:pt x="68" y="17"/>
                  </a:lnTo>
                  <a:lnTo>
                    <a:pt x="76" y="17"/>
                  </a:lnTo>
                  <a:lnTo>
                    <a:pt x="93" y="17"/>
                  </a:lnTo>
                  <a:lnTo>
                    <a:pt x="102" y="17"/>
                  </a:lnTo>
                  <a:lnTo>
                    <a:pt x="110" y="26"/>
                  </a:lnTo>
                  <a:lnTo>
                    <a:pt x="119" y="26"/>
                  </a:lnTo>
                  <a:lnTo>
                    <a:pt x="127" y="34"/>
                  </a:lnTo>
                  <a:lnTo>
                    <a:pt x="135" y="34"/>
                  </a:lnTo>
                  <a:lnTo>
                    <a:pt x="13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8" name="Freeform 81"/>
            <p:cNvSpPr>
              <a:spLocks/>
            </p:cNvSpPr>
            <p:nvPr/>
          </p:nvSpPr>
          <p:spPr bwMode="auto">
            <a:xfrm>
              <a:off x="845" y="1701"/>
              <a:ext cx="119" cy="34"/>
            </a:xfrm>
            <a:custGeom>
              <a:avLst/>
              <a:gdLst>
                <a:gd name="T0" fmla="*/ 119 w 119"/>
                <a:gd name="T1" fmla="*/ 0 h 34"/>
                <a:gd name="T2" fmla="*/ 111 w 119"/>
                <a:gd name="T3" fmla="*/ 0 h 34"/>
                <a:gd name="T4" fmla="*/ 102 w 119"/>
                <a:gd name="T5" fmla="*/ 0 h 34"/>
                <a:gd name="T6" fmla="*/ 94 w 119"/>
                <a:gd name="T7" fmla="*/ 0 h 34"/>
                <a:gd name="T8" fmla="*/ 77 w 119"/>
                <a:gd name="T9" fmla="*/ 0 h 34"/>
                <a:gd name="T10" fmla="*/ 68 w 119"/>
                <a:gd name="T11" fmla="*/ 9 h 34"/>
                <a:gd name="T12" fmla="*/ 60 w 119"/>
                <a:gd name="T13" fmla="*/ 9 h 34"/>
                <a:gd name="T14" fmla="*/ 51 w 119"/>
                <a:gd name="T15" fmla="*/ 9 h 34"/>
                <a:gd name="T16" fmla="*/ 43 w 119"/>
                <a:gd name="T17" fmla="*/ 9 h 34"/>
                <a:gd name="T18" fmla="*/ 34 w 119"/>
                <a:gd name="T19" fmla="*/ 17 h 34"/>
                <a:gd name="T20" fmla="*/ 26 w 119"/>
                <a:gd name="T21" fmla="*/ 17 h 34"/>
                <a:gd name="T22" fmla="*/ 17 w 119"/>
                <a:gd name="T23" fmla="*/ 17 h 34"/>
                <a:gd name="T24" fmla="*/ 9 w 119"/>
                <a:gd name="T25" fmla="*/ 26 h 34"/>
                <a:gd name="T26" fmla="*/ 9 w 119"/>
                <a:gd name="T27" fmla="*/ 26 h 34"/>
                <a:gd name="T28" fmla="*/ 0 w 119"/>
                <a:gd name="T29" fmla="*/ 26 h 34"/>
                <a:gd name="T30" fmla="*/ 0 w 119"/>
                <a:gd name="T31" fmla="*/ 26 h 34"/>
                <a:gd name="T32" fmla="*/ 0 w 119"/>
                <a:gd name="T33" fmla="*/ 26 h 34"/>
                <a:gd name="T34" fmla="*/ 0 w 119"/>
                <a:gd name="T35" fmla="*/ 34 h 34"/>
                <a:gd name="T36" fmla="*/ 0 w 119"/>
                <a:gd name="T37" fmla="*/ 34 h 34"/>
                <a:gd name="T38" fmla="*/ 0 w 119"/>
                <a:gd name="T39" fmla="*/ 34 h 34"/>
                <a:gd name="T40" fmla="*/ 9 w 119"/>
                <a:gd name="T41" fmla="*/ 34 h 34"/>
                <a:gd name="T42" fmla="*/ 9 w 119"/>
                <a:gd name="T43" fmla="*/ 34 h 34"/>
                <a:gd name="T44" fmla="*/ 17 w 119"/>
                <a:gd name="T45" fmla="*/ 26 h 34"/>
                <a:gd name="T46" fmla="*/ 26 w 119"/>
                <a:gd name="T47" fmla="*/ 26 h 34"/>
                <a:gd name="T48" fmla="*/ 34 w 119"/>
                <a:gd name="T49" fmla="*/ 26 h 34"/>
                <a:gd name="T50" fmla="*/ 43 w 119"/>
                <a:gd name="T51" fmla="*/ 17 h 34"/>
                <a:gd name="T52" fmla="*/ 51 w 119"/>
                <a:gd name="T53" fmla="*/ 17 h 34"/>
                <a:gd name="T54" fmla="*/ 60 w 119"/>
                <a:gd name="T55" fmla="*/ 17 h 34"/>
                <a:gd name="T56" fmla="*/ 68 w 119"/>
                <a:gd name="T57" fmla="*/ 17 h 34"/>
                <a:gd name="T58" fmla="*/ 77 w 119"/>
                <a:gd name="T59" fmla="*/ 9 h 34"/>
                <a:gd name="T60" fmla="*/ 94 w 119"/>
                <a:gd name="T61" fmla="*/ 9 h 34"/>
                <a:gd name="T62" fmla="*/ 102 w 119"/>
                <a:gd name="T63" fmla="*/ 9 h 34"/>
                <a:gd name="T64" fmla="*/ 111 w 119"/>
                <a:gd name="T65" fmla="*/ 9 h 34"/>
                <a:gd name="T66" fmla="*/ 119 w 119"/>
                <a:gd name="T67" fmla="*/ 9 h 34"/>
                <a:gd name="T68" fmla="*/ 119 w 119"/>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34"/>
                <a:gd name="T107" fmla="*/ 119 w 119"/>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34">
                  <a:moveTo>
                    <a:pt x="119" y="0"/>
                  </a:moveTo>
                  <a:lnTo>
                    <a:pt x="111" y="0"/>
                  </a:lnTo>
                  <a:lnTo>
                    <a:pt x="102" y="0"/>
                  </a:lnTo>
                  <a:lnTo>
                    <a:pt x="94" y="0"/>
                  </a:lnTo>
                  <a:lnTo>
                    <a:pt x="77" y="0"/>
                  </a:lnTo>
                  <a:lnTo>
                    <a:pt x="68" y="9"/>
                  </a:lnTo>
                  <a:lnTo>
                    <a:pt x="60" y="9"/>
                  </a:lnTo>
                  <a:lnTo>
                    <a:pt x="51" y="9"/>
                  </a:lnTo>
                  <a:lnTo>
                    <a:pt x="43" y="9"/>
                  </a:lnTo>
                  <a:lnTo>
                    <a:pt x="34" y="17"/>
                  </a:lnTo>
                  <a:lnTo>
                    <a:pt x="26" y="17"/>
                  </a:lnTo>
                  <a:lnTo>
                    <a:pt x="17" y="17"/>
                  </a:lnTo>
                  <a:lnTo>
                    <a:pt x="9" y="26"/>
                  </a:lnTo>
                  <a:lnTo>
                    <a:pt x="0" y="26"/>
                  </a:lnTo>
                  <a:lnTo>
                    <a:pt x="0" y="34"/>
                  </a:lnTo>
                  <a:lnTo>
                    <a:pt x="9" y="34"/>
                  </a:lnTo>
                  <a:lnTo>
                    <a:pt x="17" y="26"/>
                  </a:lnTo>
                  <a:lnTo>
                    <a:pt x="26" y="26"/>
                  </a:lnTo>
                  <a:lnTo>
                    <a:pt x="34" y="26"/>
                  </a:lnTo>
                  <a:lnTo>
                    <a:pt x="43" y="17"/>
                  </a:lnTo>
                  <a:lnTo>
                    <a:pt x="51" y="17"/>
                  </a:lnTo>
                  <a:lnTo>
                    <a:pt x="60" y="17"/>
                  </a:lnTo>
                  <a:lnTo>
                    <a:pt x="68" y="17"/>
                  </a:lnTo>
                  <a:lnTo>
                    <a:pt x="77" y="9"/>
                  </a:lnTo>
                  <a:lnTo>
                    <a:pt x="94" y="9"/>
                  </a:lnTo>
                  <a:lnTo>
                    <a:pt x="102" y="9"/>
                  </a:lnTo>
                  <a:lnTo>
                    <a:pt x="111" y="9"/>
                  </a:lnTo>
                  <a:lnTo>
                    <a:pt x="119" y="9"/>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39" name="Freeform 82"/>
            <p:cNvSpPr>
              <a:spLocks/>
            </p:cNvSpPr>
            <p:nvPr/>
          </p:nvSpPr>
          <p:spPr bwMode="auto">
            <a:xfrm>
              <a:off x="820" y="1837"/>
              <a:ext cx="51" cy="76"/>
            </a:xfrm>
            <a:custGeom>
              <a:avLst/>
              <a:gdLst>
                <a:gd name="T0" fmla="*/ 0 w 51"/>
                <a:gd name="T1" fmla="*/ 0 h 76"/>
                <a:gd name="T2" fmla="*/ 9 w 51"/>
                <a:gd name="T3" fmla="*/ 0 h 76"/>
                <a:gd name="T4" fmla="*/ 9 w 51"/>
                <a:gd name="T5" fmla="*/ 9 h 76"/>
                <a:gd name="T6" fmla="*/ 17 w 51"/>
                <a:gd name="T7" fmla="*/ 17 h 76"/>
                <a:gd name="T8" fmla="*/ 25 w 51"/>
                <a:gd name="T9" fmla="*/ 25 h 76"/>
                <a:gd name="T10" fmla="*/ 34 w 51"/>
                <a:gd name="T11" fmla="*/ 34 h 76"/>
                <a:gd name="T12" fmla="*/ 42 w 51"/>
                <a:gd name="T13" fmla="*/ 51 h 76"/>
                <a:gd name="T14" fmla="*/ 51 w 51"/>
                <a:gd name="T15" fmla="*/ 59 h 76"/>
                <a:gd name="T16" fmla="*/ 51 w 51"/>
                <a:gd name="T17" fmla="*/ 76 h 76"/>
                <a:gd name="T18" fmla="*/ 0 w 5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76"/>
                <a:gd name="T32" fmla="*/ 51 w 5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76">
                  <a:moveTo>
                    <a:pt x="0" y="0"/>
                  </a:moveTo>
                  <a:lnTo>
                    <a:pt x="9" y="0"/>
                  </a:lnTo>
                  <a:lnTo>
                    <a:pt x="9" y="9"/>
                  </a:lnTo>
                  <a:lnTo>
                    <a:pt x="17" y="17"/>
                  </a:lnTo>
                  <a:lnTo>
                    <a:pt x="25" y="25"/>
                  </a:lnTo>
                  <a:lnTo>
                    <a:pt x="34" y="34"/>
                  </a:lnTo>
                  <a:lnTo>
                    <a:pt x="42" y="51"/>
                  </a:lnTo>
                  <a:lnTo>
                    <a:pt x="51" y="59"/>
                  </a:lnTo>
                  <a:lnTo>
                    <a:pt x="51" y="7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440" name="Freeform 83"/>
            <p:cNvSpPr>
              <a:spLocks/>
            </p:cNvSpPr>
            <p:nvPr/>
          </p:nvSpPr>
          <p:spPr bwMode="auto">
            <a:xfrm>
              <a:off x="820" y="1837"/>
              <a:ext cx="59" cy="76"/>
            </a:xfrm>
            <a:custGeom>
              <a:avLst/>
              <a:gdLst>
                <a:gd name="T0" fmla="*/ 59 w 59"/>
                <a:gd name="T1" fmla="*/ 76 h 76"/>
                <a:gd name="T2" fmla="*/ 51 w 59"/>
                <a:gd name="T3" fmla="*/ 59 h 76"/>
                <a:gd name="T4" fmla="*/ 42 w 59"/>
                <a:gd name="T5" fmla="*/ 42 h 76"/>
                <a:gd name="T6" fmla="*/ 34 w 59"/>
                <a:gd name="T7" fmla="*/ 34 h 76"/>
                <a:gd name="T8" fmla="*/ 25 w 59"/>
                <a:gd name="T9" fmla="*/ 17 h 76"/>
                <a:gd name="T10" fmla="*/ 17 w 59"/>
                <a:gd name="T11" fmla="*/ 9 h 76"/>
                <a:gd name="T12" fmla="*/ 17 w 59"/>
                <a:gd name="T13" fmla="*/ 0 h 76"/>
                <a:gd name="T14" fmla="*/ 9 w 59"/>
                <a:gd name="T15" fmla="*/ 0 h 76"/>
                <a:gd name="T16" fmla="*/ 9 w 59"/>
                <a:gd name="T17" fmla="*/ 0 h 76"/>
                <a:gd name="T18" fmla="*/ 0 w 59"/>
                <a:gd name="T19" fmla="*/ 0 h 76"/>
                <a:gd name="T20" fmla="*/ 0 w 59"/>
                <a:gd name="T21" fmla="*/ 9 h 76"/>
                <a:gd name="T22" fmla="*/ 9 w 59"/>
                <a:gd name="T23" fmla="*/ 9 h 76"/>
                <a:gd name="T24" fmla="*/ 17 w 59"/>
                <a:gd name="T25" fmla="*/ 17 h 76"/>
                <a:gd name="T26" fmla="*/ 25 w 59"/>
                <a:gd name="T27" fmla="*/ 25 h 76"/>
                <a:gd name="T28" fmla="*/ 34 w 59"/>
                <a:gd name="T29" fmla="*/ 34 h 76"/>
                <a:gd name="T30" fmla="*/ 34 w 59"/>
                <a:gd name="T31" fmla="*/ 51 h 76"/>
                <a:gd name="T32" fmla="*/ 42 w 59"/>
                <a:gd name="T33" fmla="*/ 68 h 76"/>
                <a:gd name="T34" fmla="*/ 51 w 59"/>
                <a:gd name="T35" fmla="*/ 76 h 76"/>
                <a:gd name="T36" fmla="*/ 59 w 59"/>
                <a:gd name="T37" fmla="*/ 76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76"/>
                <a:gd name="T59" fmla="*/ 59 w 5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76">
                  <a:moveTo>
                    <a:pt x="59" y="76"/>
                  </a:moveTo>
                  <a:lnTo>
                    <a:pt x="51" y="59"/>
                  </a:lnTo>
                  <a:lnTo>
                    <a:pt x="42" y="42"/>
                  </a:lnTo>
                  <a:lnTo>
                    <a:pt x="34" y="34"/>
                  </a:lnTo>
                  <a:lnTo>
                    <a:pt x="25" y="17"/>
                  </a:lnTo>
                  <a:lnTo>
                    <a:pt x="17" y="9"/>
                  </a:lnTo>
                  <a:lnTo>
                    <a:pt x="17" y="0"/>
                  </a:lnTo>
                  <a:lnTo>
                    <a:pt x="9" y="0"/>
                  </a:lnTo>
                  <a:lnTo>
                    <a:pt x="0" y="0"/>
                  </a:lnTo>
                  <a:lnTo>
                    <a:pt x="0" y="9"/>
                  </a:lnTo>
                  <a:lnTo>
                    <a:pt x="9" y="9"/>
                  </a:lnTo>
                  <a:lnTo>
                    <a:pt x="17" y="17"/>
                  </a:lnTo>
                  <a:lnTo>
                    <a:pt x="25" y="25"/>
                  </a:lnTo>
                  <a:lnTo>
                    <a:pt x="34" y="34"/>
                  </a:lnTo>
                  <a:lnTo>
                    <a:pt x="34" y="51"/>
                  </a:lnTo>
                  <a:lnTo>
                    <a:pt x="42" y="68"/>
                  </a:lnTo>
                  <a:lnTo>
                    <a:pt x="51" y="76"/>
                  </a:lnTo>
                  <a:lnTo>
                    <a:pt x="5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grpSp>
      <p:sp>
        <p:nvSpPr>
          <p:cNvPr id="17417" name="Text Box 84"/>
          <p:cNvSpPr txBox="1">
            <a:spLocks noChangeArrowheads="1"/>
          </p:cNvSpPr>
          <p:nvPr/>
        </p:nvSpPr>
        <p:spPr bwMode="auto">
          <a:xfrm>
            <a:off x="2819400" y="18288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_tradnl" altLang="es-PE" sz="5400" b="1">
                <a:solidFill>
                  <a:srgbClr val="FF6600"/>
                </a:solidFill>
                <a:sym typeface="Monotype Sorts" charset="2"/>
              </a:rPr>
              <a:t>+</a:t>
            </a:r>
            <a:endParaRPr lang="es-ES_tradnl" altLang="es-PE" sz="4800"/>
          </a:p>
        </p:txBody>
      </p:sp>
      <p:sp>
        <p:nvSpPr>
          <p:cNvPr id="17418" name="Line 85"/>
          <p:cNvSpPr>
            <a:spLocks noChangeShapeType="1"/>
          </p:cNvSpPr>
          <p:nvPr/>
        </p:nvSpPr>
        <p:spPr bwMode="auto">
          <a:xfrm>
            <a:off x="609600" y="4648200"/>
            <a:ext cx="2362200"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s-PE"/>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500" fill="hold"/>
                                        <p:tgtEl>
                                          <p:spTgt spid="207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7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7875">
                                            <p:txEl>
                                              <p:pRg st="2" end="2"/>
                                            </p:txEl>
                                          </p:spTgt>
                                        </p:tgtEl>
                                        <p:attrNameLst>
                                          <p:attrName>style.visibility</p:attrName>
                                        </p:attrNameLst>
                                      </p:cBhvr>
                                      <p:to>
                                        <p:strVal val="visible"/>
                                      </p:to>
                                    </p:set>
                                    <p:anim calcmode="lin" valueType="num">
                                      <p:cBhvr additive="base">
                                        <p:cTn id="19" dur="500" fill="hold"/>
                                        <p:tgtEl>
                                          <p:spTgt spid="207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7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7875">
                                            <p:txEl>
                                              <p:pRg st="3" end="3"/>
                                            </p:txEl>
                                          </p:spTgt>
                                        </p:tgtEl>
                                        <p:attrNameLst>
                                          <p:attrName>style.visibility</p:attrName>
                                        </p:attrNameLst>
                                      </p:cBhvr>
                                      <p:to>
                                        <p:strVal val="visible"/>
                                      </p:to>
                                    </p:set>
                                    <p:anim calcmode="lin" valueType="num">
                                      <p:cBhvr additive="base">
                                        <p:cTn id="25" dur="500" fill="hold"/>
                                        <p:tgtEl>
                                          <p:spTgt spid="207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7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7875">
                                            <p:txEl>
                                              <p:pRg st="4" end="4"/>
                                            </p:txEl>
                                          </p:spTgt>
                                        </p:tgtEl>
                                        <p:attrNameLst>
                                          <p:attrName>style.visibility</p:attrName>
                                        </p:attrNameLst>
                                      </p:cBhvr>
                                      <p:to>
                                        <p:strVal val="visible"/>
                                      </p:to>
                                    </p:set>
                                    <p:anim calcmode="lin" valueType="num">
                                      <p:cBhvr additive="base">
                                        <p:cTn id="31" dur="500" fill="hold"/>
                                        <p:tgtEl>
                                          <p:spTgt spid="2078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78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5" name="24 Imagen" descr="clima-organizacional.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3887788"/>
            <a:ext cx="54292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25 Rectángulo"/>
          <p:cNvSpPr/>
          <p:nvPr/>
        </p:nvSpPr>
        <p:spPr>
          <a:xfrm>
            <a:off x="611560" y="0"/>
            <a:ext cx="5976664" cy="5157192"/>
          </a:xfrm>
          <a:prstGeom prst="rect">
            <a:avLst/>
          </a:prstGeom>
          <a:noFill/>
        </p:spPr>
        <p:txBody>
          <a:bodyPr wrap="none">
            <a:prstTxWarp prst="textButton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 Trabajo </a:t>
            </a:r>
          </a:p>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en </a:t>
            </a:r>
          </a:p>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equipo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ppt_x</p:attrName>
                                        </p:attrNameLst>
                                      </p:cBhvr>
                                      <p:tavLst>
                                        <p:tav tm="0">
                                          <p:val>
                                            <p:strVal val="#ppt_x"/>
                                          </p:val>
                                        </p:tav>
                                        <p:tav tm="100000">
                                          <p:val>
                                            <p:strVal val="#ppt_x"/>
                                          </p:val>
                                        </p:tav>
                                      </p:tavLst>
                                    </p:anim>
                                    <p:anim calcmode="lin" valueType="num">
                                      <p:cBhvr>
                                        <p:cTn id="9" dur="1800" decel="100000" fill="hold"/>
                                        <p:tgtEl>
                                          <p:spTgt spid="2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style.rotation</p:attrName>
                                        </p:attrNameLst>
                                      </p:cBhvr>
                                      <p:tavLst>
                                        <p:tav tm="0">
                                          <p:val>
                                            <p:fltVal val="720"/>
                                          </p:val>
                                        </p:tav>
                                        <p:tav tm="100000">
                                          <p:val>
                                            <p:fltVal val="0"/>
                                          </p:val>
                                        </p:tav>
                                      </p:tavLst>
                                    </p:anim>
                                    <p:anim calcmode="lin" valueType="num">
                                      <p:cBhvr>
                                        <p:cTn id="16" dur="2000" fill="hold"/>
                                        <p:tgtEl>
                                          <p:spTgt spid="26"/>
                                        </p:tgtEl>
                                        <p:attrNameLst>
                                          <p:attrName>ppt_h</p:attrName>
                                        </p:attrNameLst>
                                      </p:cBhvr>
                                      <p:tavLst>
                                        <p:tav tm="0">
                                          <p:val>
                                            <p:fltVal val="0"/>
                                          </p:val>
                                        </p:tav>
                                        <p:tav tm="100000">
                                          <p:val>
                                            <p:strVal val="#ppt_h"/>
                                          </p:val>
                                        </p:tav>
                                      </p:tavLst>
                                    </p:anim>
                                    <p:anim calcmode="lin" valueType="num">
                                      <p:cBhvr>
                                        <p:cTn id="17" dur="200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08338" y="5229225"/>
            <a:ext cx="863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sp>
        <p:nvSpPr>
          <p:cNvPr id="20483" name="Rectangle 3"/>
          <p:cNvSpPr>
            <a:spLocks noChangeArrowheads="1"/>
          </p:cNvSpPr>
          <p:nvPr/>
        </p:nvSpPr>
        <p:spPr bwMode="auto">
          <a:xfrm>
            <a:off x="4359275" y="5229225"/>
            <a:ext cx="1343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sp>
        <p:nvSpPr>
          <p:cNvPr id="20484" name="Rectangle 4"/>
          <p:cNvSpPr>
            <a:spLocks noChangeArrowheads="1"/>
          </p:cNvSpPr>
          <p:nvPr/>
        </p:nvSpPr>
        <p:spPr bwMode="auto">
          <a:xfrm>
            <a:off x="3195638" y="515938"/>
            <a:ext cx="36703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sp>
        <p:nvSpPr>
          <p:cNvPr id="25605" name="Rectangle 5"/>
          <p:cNvSpPr>
            <a:spLocks noChangeArrowheads="1"/>
          </p:cNvSpPr>
          <p:nvPr/>
        </p:nvSpPr>
        <p:spPr bwMode="auto">
          <a:xfrm>
            <a:off x="873496" y="914400"/>
            <a:ext cx="7146187" cy="738664"/>
          </a:xfrm>
          <a:prstGeom prst="rect">
            <a:avLst/>
          </a:prstGeom>
          <a:noFill/>
          <a:ln w="9525">
            <a:noFill/>
            <a:miter lim="800000"/>
            <a:headEnd/>
            <a:tailEnd/>
          </a:ln>
        </p:spPr>
        <p:txBody>
          <a:bodyPr wrap="none" lIns="0" tIns="0" rIns="0" bIns="0">
            <a:spAutoFit/>
          </a:bodyPr>
          <a:lstStyle/>
          <a:p>
            <a:pPr algn="ctr" eaLnBrk="1" hangingPunct="1">
              <a:defRPr/>
            </a:pPr>
            <a:r>
              <a:rPr lang="es-ES_tradnl"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 QUE ES UN GRUPO  ?</a:t>
            </a:r>
            <a:r>
              <a:rPr lang="es-ES_tradnl"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 </a:t>
            </a:r>
            <a:endParaRPr lang="es-ES_tradnl"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endParaRPr>
          </a:p>
        </p:txBody>
      </p:sp>
      <p:graphicFrame>
        <p:nvGraphicFramePr>
          <p:cNvPr id="215" name="214 Diagrama"/>
          <p:cNvGraphicFramePr/>
          <p:nvPr/>
        </p:nvGraphicFramePr>
        <p:xfrm>
          <a:off x="467544" y="1772816"/>
          <a:ext cx="4032448"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7" name="Picture 2" descr="http://www.pactoporjuarez.org/participa/circulos/images/asamblea.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1844675"/>
            <a:ext cx="3914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33400" y="7493000"/>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sp>
        <p:nvSpPr>
          <p:cNvPr id="22531" name="Rectangle 3"/>
          <p:cNvSpPr>
            <a:spLocks noChangeArrowheads="1"/>
          </p:cNvSpPr>
          <p:nvPr/>
        </p:nvSpPr>
        <p:spPr bwMode="auto">
          <a:xfrm>
            <a:off x="2362200" y="74930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altLang="es-PE" sz="1800"/>
          </a:p>
        </p:txBody>
      </p:sp>
      <p:sp>
        <p:nvSpPr>
          <p:cNvPr id="2054" name="Rectangle 4"/>
          <p:cNvSpPr>
            <a:spLocks noChangeArrowheads="1"/>
          </p:cNvSpPr>
          <p:nvPr/>
        </p:nvSpPr>
        <p:spPr bwMode="auto">
          <a:xfrm>
            <a:off x="4572000" y="332656"/>
            <a:ext cx="4104456" cy="4104456"/>
          </a:xfrm>
          <a:prstGeom prst="rect">
            <a:avLst/>
          </a:prstGeom>
          <a:noFill/>
          <a:ln w="12700">
            <a:noFill/>
            <a:miter lim="800000"/>
            <a:headEnd/>
            <a:tailEnd/>
          </a:ln>
        </p:spPr>
        <p:txBody>
          <a:bodyPr lIns="90488" tIns="44450" rIns="90488" bIns="4445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ES_tradnl"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mn-cs"/>
              </a:rPr>
              <a:t>¿ QUÉ ES UN EQUIPO ?</a:t>
            </a:r>
            <a:endParaRPr lang="es-ES_tradn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mn-cs"/>
            </a:endParaRPr>
          </a:p>
        </p:txBody>
      </p:sp>
      <p:sp>
        <p:nvSpPr>
          <p:cNvPr id="173061" name="AutoShape 5"/>
          <p:cNvSpPr>
            <a:spLocks noChangeArrowheads="1"/>
          </p:cNvSpPr>
          <p:nvPr/>
        </p:nvSpPr>
        <p:spPr bwMode="auto">
          <a:xfrm>
            <a:off x="609600" y="4725144"/>
            <a:ext cx="8305800" cy="182805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lIns="90488" tIns="44450" rIns="90488" bIns="44450"/>
          <a:lstStyle/>
          <a:p>
            <a:pPr algn="ctr" eaLnBrk="1" hangingPunct="1">
              <a:spcBef>
                <a:spcPct val="20000"/>
              </a:spcBef>
              <a:defRPr/>
            </a:pPr>
            <a:r>
              <a:rPr lang="es-ES_tradnl" sz="2400" b="1" i="1" dirty="0">
                <a:solidFill>
                  <a:schemeClr val="bg1"/>
                </a:solidFill>
              </a:rPr>
              <a:t>Es un grupo activo de personas que se han comprometido a alcanzar objetivos comunes, que trabajan como un equipo balanceado, que disfrutan de su trabajo y logran rendimientos tangibles</a:t>
            </a:r>
            <a:endParaRPr lang="es-ES_tradnl" sz="2000" dirty="0"/>
          </a:p>
        </p:txBody>
      </p:sp>
      <p:pic>
        <p:nvPicPr>
          <p:cNvPr id="22536" name="Picture 4" descr="http://www.fenin.es/img/img_comisiones.jpg"/>
          <p:cNvPicPr>
            <a:picLocks noChangeAspect="1" noChangeArrowheads="1"/>
          </p:cNvPicPr>
          <p:nvPr/>
        </p:nvPicPr>
        <p:blipFill>
          <a:blip r:embed="rId3">
            <a:extLst>
              <a:ext uri="{28A0092B-C50C-407E-A947-70E740481C1C}">
                <a14:useLocalDpi xmlns:a14="http://schemas.microsoft.com/office/drawing/2010/main" val="0"/>
              </a:ext>
            </a:extLst>
          </a:blip>
          <a:srcRect b="3847"/>
          <a:stretch>
            <a:fillRect/>
          </a:stretch>
        </p:blipFill>
        <p:spPr bwMode="auto">
          <a:xfrm>
            <a:off x="0" y="0"/>
            <a:ext cx="464026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iterate type="wd">
                                    <p:tmPct val="100000"/>
                                  </p:iterate>
                                  <p:childTnLst>
                                    <p:set>
                                      <p:cBhvr>
                                        <p:cTn id="6" dur="1" fill="hold">
                                          <p:stCondLst>
                                            <p:cond delay="0"/>
                                          </p:stCondLst>
                                        </p:cTn>
                                        <p:tgtEl>
                                          <p:spTgt spid="173061"/>
                                        </p:tgtEl>
                                        <p:attrNameLst>
                                          <p:attrName>style.visibility</p:attrName>
                                        </p:attrNameLst>
                                      </p:cBhvr>
                                      <p:to>
                                        <p:strVal val="visible"/>
                                      </p:to>
                                    </p:set>
                                    <p:anim calcmode="lin" valueType="num">
                                      <p:cBhvr>
                                        <p:cTn id="7" dur="300" fill="hold"/>
                                        <p:tgtEl>
                                          <p:spTgt spid="173061"/>
                                        </p:tgtEl>
                                        <p:attrNameLst>
                                          <p:attrName>ppt_x</p:attrName>
                                        </p:attrNameLst>
                                      </p:cBhvr>
                                      <p:tavLst>
                                        <p:tav tm="0">
                                          <p:val>
                                            <p:strVal val="#ppt_x"/>
                                          </p:val>
                                        </p:tav>
                                        <p:tav tm="100000">
                                          <p:val>
                                            <p:strVal val="#ppt_x"/>
                                          </p:val>
                                        </p:tav>
                                      </p:tavLst>
                                    </p:anim>
                                    <p:anim calcmode="lin" valueType="num">
                                      <p:cBhvr>
                                        <p:cTn id="8" dur="300" fill="hold"/>
                                        <p:tgtEl>
                                          <p:spTgt spid="173061"/>
                                        </p:tgtEl>
                                        <p:attrNameLst>
                                          <p:attrName>ppt_y</p:attrName>
                                        </p:attrNameLst>
                                      </p:cBhvr>
                                      <p:tavLst>
                                        <p:tav tm="0">
                                          <p:val>
                                            <p:strVal val="#ppt_y+#ppt_h/2"/>
                                          </p:val>
                                        </p:tav>
                                        <p:tav tm="100000">
                                          <p:val>
                                            <p:strVal val="#ppt_y"/>
                                          </p:val>
                                        </p:tav>
                                      </p:tavLst>
                                    </p:anim>
                                    <p:anim calcmode="lin" valueType="num">
                                      <p:cBhvr>
                                        <p:cTn id="9" dur="300" fill="hold"/>
                                        <p:tgtEl>
                                          <p:spTgt spid="173061"/>
                                        </p:tgtEl>
                                        <p:attrNameLst>
                                          <p:attrName>ppt_w</p:attrName>
                                        </p:attrNameLst>
                                      </p:cBhvr>
                                      <p:tavLst>
                                        <p:tav tm="0">
                                          <p:val>
                                            <p:strVal val="#ppt_w"/>
                                          </p:val>
                                        </p:tav>
                                        <p:tav tm="100000">
                                          <p:val>
                                            <p:strVal val="#ppt_w"/>
                                          </p:val>
                                        </p:tav>
                                      </p:tavLst>
                                    </p:anim>
                                    <p:anim calcmode="lin" valueType="num">
                                      <p:cBhvr>
                                        <p:cTn id="10" dur="300" fill="hold"/>
                                        <p:tgtEl>
                                          <p:spTgt spid="1730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103 Conector curvado"/>
          <p:cNvCxnSpPr/>
          <p:nvPr/>
        </p:nvCxnSpPr>
        <p:spPr>
          <a:xfrm rot="16200000" flipH="1">
            <a:off x="5595938" y="2547937"/>
            <a:ext cx="1100138" cy="989013"/>
          </a:xfrm>
          <a:prstGeom prst="curvedConnector3">
            <a:avLst>
              <a:gd name="adj1" fmla="val 7374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7" name="96 Conector curvado"/>
          <p:cNvCxnSpPr/>
          <p:nvPr/>
        </p:nvCxnSpPr>
        <p:spPr>
          <a:xfrm rot="5400000" flipH="1" flipV="1">
            <a:off x="5703888" y="1304925"/>
            <a:ext cx="920750" cy="952500"/>
          </a:xfrm>
          <a:prstGeom prst="curvedConnector3">
            <a:avLst>
              <a:gd name="adj1" fmla="val 76350"/>
            </a:avLst>
          </a:prstGeom>
          <a:ln>
            <a:tailEnd type="arrow"/>
          </a:ln>
        </p:spPr>
        <p:style>
          <a:lnRef idx="1">
            <a:schemeClr val="dk1"/>
          </a:lnRef>
          <a:fillRef idx="0">
            <a:schemeClr val="dk1"/>
          </a:fillRef>
          <a:effectRef idx="0">
            <a:schemeClr val="dk1"/>
          </a:effectRef>
          <a:fontRef idx="minor">
            <a:schemeClr val="tx1"/>
          </a:fontRef>
        </p:style>
      </p:cxnSp>
      <p:sp>
        <p:nvSpPr>
          <p:cNvPr id="15" name="14 Conector"/>
          <p:cNvSpPr/>
          <p:nvPr/>
        </p:nvSpPr>
        <p:spPr>
          <a:xfrm>
            <a:off x="1043608"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17" name="16 Conector"/>
          <p:cNvSpPr/>
          <p:nvPr/>
        </p:nvSpPr>
        <p:spPr>
          <a:xfrm>
            <a:off x="1463655"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18" name="17 Conector"/>
          <p:cNvSpPr/>
          <p:nvPr/>
        </p:nvSpPr>
        <p:spPr>
          <a:xfrm>
            <a:off x="1883702"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19" name="18 Conector"/>
          <p:cNvSpPr/>
          <p:nvPr/>
        </p:nvSpPr>
        <p:spPr>
          <a:xfrm>
            <a:off x="2303749"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20" name="19 Conector"/>
          <p:cNvSpPr/>
          <p:nvPr/>
        </p:nvSpPr>
        <p:spPr>
          <a:xfrm>
            <a:off x="2723796"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21" name="20 Conector"/>
          <p:cNvSpPr/>
          <p:nvPr/>
        </p:nvSpPr>
        <p:spPr>
          <a:xfrm>
            <a:off x="3143843"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22" name="21 Conector"/>
          <p:cNvSpPr/>
          <p:nvPr/>
        </p:nvSpPr>
        <p:spPr>
          <a:xfrm>
            <a:off x="3563888" y="206084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23" name="22 Conector"/>
          <p:cNvSpPr/>
          <p:nvPr/>
        </p:nvSpPr>
        <p:spPr>
          <a:xfrm>
            <a:off x="2339752" y="3429000"/>
            <a:ext cx="360040" cy="360040"/>
          </a:xfrm>
          <a:prstGeom prst="flowChartConnector">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cxnSp>
        <p:nvCxnSpPr>
          <p:cNvPr id="25" name="24 Conector curvado"/>
          <p:cNvCxnSpPr>
            <a:stCxn id="19" idx="4"/>
            <a:endCxn id="23" idx="0"/>
          </p:cNvCxnSpPr>
          <p:nvPr/>
        </p:nvCxnSpPr>
        <p:spPr>
          <a:xfrm rot="16200000" flipH="1">
            <a:off x="1997870" y="2907506"/>
            <a:ext cx="1008062" cy="34925"/>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9" name="24 Conector curvado"/>
          <p:cNvCxnSpPr>
            <a:stCxn id="17" idx="4"/>
            <a:endCxn id="23" idx="0"/>
          </p:cNvCxnSpPr>
          <p:nvPr/>
        </p:nvCxnSpPr>
        <p:spPr>
          <a:xfrm rot="16200000" flipH="1">
            <a:off x="1577182" y="2486819"/>
            <a:ext cx="1008062" cy="876300"/>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4" name="24 Conector curvado"/>
          <p:cNvCxnSpPr>
            <a:stCxn id="18" idx="4"/>
            <a:endCxn id="23" idx="0"/>
          </p:cNvCxnSpPr>
          <p:nvPr/>
        </p:nvCxnSpPr>
        <p:spPr>
          <a:xfrm rot="16200000" flipH="1">
            <a:off x="1787526" y="2697162"/>
            <a:ext cx="1008062" cy="455613"/>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5" name="24 Conector curvado"/>
          <p:cNvCxnSpPr>
            <a:stCxn id="21" idx="4"/>
            <a:endCxn id="23" idx="0"/>
          </p:cNvCxnSpPr>
          <p:nvPr/>
        </p:nvCxnSpPr>
        <p:spPr>
          <a:xfrm rot="5400000">
            <a:off x="2417763" y="2522538"/>
            <a:ext cx="1008062" cy="804862"/>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4" name="24 Conector curvado"/>
          <p:cNvCxnSpPr>
            <a:stCxn id="20" idx="4"/>
            <a:endCxn id="23" idx="0"/>
          </p:cNvCxnSpPr>
          <p:nvPr/>
        </p:nvCxnSpPr>
        <p:spPr>
          <a:xfrm rot="5400000">
            <a:off x="2207420" y="2732881"/>
            <a:ext cx="1008062" cy="384175"/>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8" name="24 Conector curvado"/>
          <p:cNvCxnSpPr>
            <a:stCxn id="22" idx="4"/>
            <a:endCxn id="23" idx="0"/>
          </p:cNvCxnSpPr>
          <p:nvPr/>
        </p:nvCxnSpPr>
        <p:spPr>
          <a:xfrm rot="5400000">
            <a:off x="2627313" y="2312988"/>
            <a:ext cx="1008062" cy="1223962"/>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1" name="24 Conector curvado"/>
          <p:cNvCxnSpPr>
            <a:stCxn id="15" idx="4"/>
            <a:endCxn id="23" idx="0"/>
          </p:cNvCxnSpPr>
          <p:nvPr/>
        </p:nvCxnSpPr>
        <p:spPr>
          <a:xfrm rot="16200000" flipH="1">
            <a:off x="1367632" y="2277269"/>
            <a:ext cx="1008062" cy="1295400"/>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4" name="53 Conector"/>
          <p:cNvSpPr/>
          <p:nvPr/>
        </p:nvSpPr>
        <p:spPr>
          <a:xfrm>
            <a:off x="5508104" y="224086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55" name="54 Conector"/>
          <p:cNvSpPr/>
          <p:nvPr/>
        </p:nvSpPr>
        <p:spPr>
          <a:xfrm>
            <a:off x="7668344" y="2240868"/>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56" name="55 Conector"/>
          <p:cNvSpPr/>
          <p:nvPr/>
        </p:nvSpPr>
        <p:spPr>
          <a:xfrm>
            <a:off x="6588224" y="3284984"/>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57" name="56 Conector"/>
          <p:cNvSpPr/>
          <p:nvPr/>
        </p:nvSpPr>
        <p:spPr>
          <a:xfrm>
            <a:off x="5868144" y="1484784"/>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58" name="57 Conector"/>
          <p:cNvSpPr/>
          <p:nvPr/>
        </p:nvSpPr>
        <p:spPr>
          <a:xfrm>
            <a:off x="7380312" y="2996952"/>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59" name="58 Conector"/>
          <p:cNvSpPr/>
          <p:nvPr/>
        </p:nvSpPr>
        <p:spPr>
          <a:xfrm>
            <a:off x="5796136" y="2996952"/>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61" name="60 Conector"/>
          <p:cNvSpPr/>
          <p:nvPr/>
        </p:nvSpPr>
        <p:spPr>
          <a:xfrm>
            <a:off x="6588224" y="1268760"/>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cxnSp>
        <p:nvCxnSpPr>
          <p:cNvPr id="64" name="63 Conector curvado"/>
          <p:cNvCxnSpPr>
            <a:stCxn id="57" idx="5"/>
            <a:endCxn id="58" idx="2"/>
          </p:cNvCxnSpPr>
          <p:nvPr/>
        </p:nvCxnSpPr>
        <p:spPr>
          <a:xfrm rot="16200000" flipH="1">
            <a:off x="6085682" y="1881981"/>
            <a:ext cx="1384300" cy="1204913"/>
          </a:xfrm>
          <a:prstGeom prst="curved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9" name="68 Conector curvado"/>
          <p:cNvCxnSpPr>
            <a:stCxn id="60" idx="4"/>
          </p:cNvCxnSpPr>
          <p:nvPr/>
        </p:nvCxnSpPr>
        <p:spPr>
          <a:xfrm rot="5400000">
            <a:off x="6246018" y="1754982"/>
            <a:ext cx="1223963" cy="1403350"/>
          </a:xfrm>
          <a:prstGeom prst="curved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2" name="71 Conector curvado"/>
          <p:cNvCxnSpPr/>
          <p:nvPr/>
        </p:nvCxnSpPr>
        <p:spPr>
          <a:xfrm>
            <a:off x="6804025" y="1628775"/>
            <a:ext cx="914400" cy="914400"/>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4" name="73 Conector curvado"/>
          <p:cNvCxnSpPr>
            <a:endCxn id="54" idx="6"/>
          </p:cNvCxnSpPr>
          <p:nvPr/>
        </p:nvCxnSpPr>
        <p:spPr>
          <a:xfrm rot="10800000" flipV="1">
            <a:off x="5867400" y="1844675"/>
            <a:ext cx="1657350" cy="576263"/>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7" name="76 Conector curvado"/>
          <p:cNvCxnSpPr>
            <a:endCxn id="59" idx="6"/>
          </p:cNvCxnSpPr>
          <p:nvPr/>
        </p:nvCxnSpPr>
        <p:spPr>
          <a:xfrm rot="16200000" flipV="1">
            <a:off x="6407944" y="2924969"/>
            <a:ext cx="107950" cy="611188"/>
          </a:xfrm>
          <a:prstGeom prst="curved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1" name="80 Conector curvado"/>
          <p:cNvCxnSpPr/>
          <p:nvPr/>
        </p:nvCxnSpPr>
        <p:spPr>
          <a:xfrm rot="5400000" flipH="1" flipV="1">
            <a:off x="6750051" y="2438400"/>
            <a:ext cx="863600" cy="828675"/>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4" name="83 Conector curvado"/>
          <p:cNvCxnSpPr/>
          <p:nvPr/>
        </p:nvCxnSpPr>
        <p:spPr>
          <a:xfrm rot="16200000" flipH="1">
            <a:off x="5364163" y="2276475"/>
            <a:ext cx="1223962" cy="217488"/>
          </a:xfrm>
          <a:prstGeom prst="curvedConnector3">
            <a:avLst>
              <a:gd name="adj1" fmla="val 40299"/>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1" name="90 Conector curvado"/>
          <p:cNvCxnSpPr>
            <a:stCxn id="54" idx="6"/>
            <a:endCxn id="61" idx="4"/>
          </p:cNvCxnSpPr>
          <p:nvPr/>
        </p:nvCxnSpPr>
        <p:spPr>
          <a:xfrm flipV="1">
            <a:off x="5867400" y="1628775"/>
            <a:ext cx="900113" cy="792163"/>
          </a:xfrm>
          <a:prstGeom prst="curved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4" name="93 Conector curvado"/>
          <p:cNvCxnSpPr>
            <a:endCxn id="61" idx="4"/>
          </p:cNvCxnSpPr>
          <p:nvPr/>
        </p:nvCxnSpPr>
        <p:spPr>
          <a:xfrm rot="16200000" flipV="1">
            <a:off x="6479381" y="1916907"/>
            <a:ext cx="1368425" cy="792162"/>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1" name="100 Conector curvado"/>
          <p:cNvCxnSpPr>
            <a:stCxn id="61" idx="6"/>
          </p:cNvCxnSpPr>
          <p:nvPr/>
        </p:nvCxnSpPr>
        <p:spPr>
          <a:xfrm>
            <a:off x="6948488" y="1484313"/>
            <a:ext cx="914400" cy="914400"/>
          </a:xfrm>
          <a:prstGeom prst="curvedConnector3">
            <a:avLst>
              <a:gd name="adj1" fmla="val 73377"/>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9" name="108 Conector curvado"/>
          <p:cNvCxnSpPr/>
          <p:nvPr/>
        </p:nvCxnSpPr>
        <p:spPr>
          <a:xfrm flipV="1">
            <a:off x="6948488" y="3303588"/>
            <a:ext cx="484187" cy="125412"/>
          </a:xfrm>
          <a:prstGeom prst="curved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2" name="111 Conector curvado"/>
          <p:cNvCxnSpPr>
            <a:endCxn id="58" idx="5"/>
          </p:cNvCxnSpPr>
          <p:nvPr/>
        </p:nvCxnSpPr>
        <p:spPr>
          <a:xfrm rot="5400000">
            <a:off x="7453313" y="2800350"/>
            <a:ext cx="738188" cy="268287"/>
          </a:xfrm>
          <a:prstGeom prst="curvedConnector3">
            <a:avLst>
              <a:gd name="adj1" fmla="val 81834"/>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0" name="59 Conector"/>
          <p:cNvSpPr/>
          <p:nvPr/>
        </p:nvSpPr>
        <p:spPr>
          <a:xfrm>
            <a:off x="7380312" y="1484784"/>
            <a:ext cx="360040" cy="360040"/>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PE"/>
          </a:p>
        </p:txBody>
      </p:sp>
      <p:sp>
        <p:nvSpPr>
          <p:cNvPr id="126" name="125 Rectángulo"/>
          <p:cNvSpPr/>
          <p:nvPr/>
        </p:nvSpPr>
        <p:spPr>
          <a:xfrm>
            <a:off x="1331640" y="4293096"/>
            <a:ext cx="2262158" cy="923330"/>
          </a:xfrm>
          <a:prstGeom prst="rect">
            <a:avLst/>
          </a:prstGeom>
          <a:noFill/>
        </p:spPr>
        <p:txBody>
          <a:bodyPr wrap="none">
            <a:spAutoFit/>
          </a:bodyPr>
          <a:lstStyle/>
          <a:p>
            <a:pPr algn="ctr" eaLnBrk="1" hangingPunct="1">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Grupo</a:t>
            </a:r>
          </a:p>
        </p:txBody>
      </p:sp>
      <p:sp>
        <p:nvSpPr>
          <p:cNvPr id="127" name="126 Rectángulo"/>
          <p:cNvSpPr/>
          <p:nvPr/>
        </p:nvSpPr>
        <p:spPr>
          <a:xfrm>
            <a:off x="5436096" y="4365104"/>
            <a:ext cx="2531462" cy="923330"/>
          </a:xfrm>
          <a:prstGeom prst="rect">
            <a:avLst/>
          </a:prstGeom>
          <a:noFill/>
        </p:spPr>
        <p:txBody>
          <a:bodyPr wrap="none">
            <a:spAutoFit/>
          </a:bodyPr>
          <a:lstStyle/>
          <a:p>
            <a:pPr algn="ctr" eaLnBrk="1" hangingPunct="1">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Equipo</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685800" y="1066800"/>
            <a:ext cx="3962400" cy="7239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PE" sz="3600" b="1" kern="1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Team</a:t>
            </a:r>
            <a:r>
              <a:rPr lang="es-PE"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 </a:t>
            </a:r>
            <a:r>
              <a:rPr lang="es-PE" sz="3600" b="1" kern="1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Building</a:t>
            </a:r>
            <a:endParaRPr lang="es-PE"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endParaRPr>
          </a:p>
        </p:txBody>
      </p:sp>
      <p:sp>
        <p:nvSpPr>
          <p:cNvPr id="26627" name="WordArt 3"/>
          <p:cNvSpPr>
            <a:spLocks noChangeArrowheads="1" noChangeShapeType="1" noTextEdit="1"/>
          </p:cNvSpPr>
          <p:nvPr/>
        </p:nvSpPr>
        <p:spPr bwMode="auto">
          <a:xfrm>
            <a:off x="3371850" y="3981450"/>
            <a:ext cx="2724150" cy="666750"/>
          </a:xfrm>
          <a:prstGeom prst="rect">
            <a:avLst/>
          </a:prstGeom>
        </p:spPr>
        <p:txBody>
          <a:bodyPr wrap="none" fromWordArt="1">
            <a:prstTxWarp prst="textPlain">
              <a:avLst>
                <a:gd name="adj" fmla="val 50000"/>
              </a:avLst>
            </a:prstTxWarp>
          </a:bodyPr>
          <a:lstStyle/>
          <a:p>
            <a:pPr algn="ctr"/>
            <a:r>
              <a:rPr lang="es-PE" sz="3600" kern="10">
                <a:ln w="19050">
                  <a:solidFill>
                    <a:srgbClr val="99CCFF"/>
                  </a:solidFill>
                  <a:round/>
                  <a:headEnd/>
                  <a:tailEnd/>
                </a:ln>
                <a:solidFill>
                  <a:srgbClr val="0066CC"/>
                </a:solidFill>
                <a:effectLst>
                  <a:prstShdw prst="shdw12">
                    <a:srgbClr val="990000"/>
                  </a:prstShdw>
                </a:effectLst>
                <a:latin typeface="Impact" panose="020B0806030902050204" pitchFamily="34" charset="0"/>
              </a:rPr>
              <a:t>Coaching</a:t>
            </a:r>
          </a:p>
        </p:txBody>
      </p:sp>
      <p:sp>
        <p:nvSpPr>
          <p:cNvPr id="26628" name="WordArt 4"/>
          <p:cNvSpPr>
            <a:spLocks noChangeArrowheads="1" noChangeShapeType="1" noTextEdit="1"/>
          </p:cNvSpPr>
          <p:nvPr/>
        </p:nvSpPr>
        <p:spPr bwMode="auto">
          <a:xfrm>
            <a:off x="4788024" y="5600700"/>
            <a:ext cx="3456384" cy="647700"/>
          </a:xfrm>
          <a:prstGeom prst="rect">
            <a:avLst/>
          </a:prstGeom>
        </p:spPr>
        <p:txBody>
          <a:bodyPr wrap="none" fromWordArt="1">
            <a:prstTxWarp prst="textPlain">
              <a:avLst>
                <a:gd name="adj" fmla="val 50000"/>
              </a:avLst>
            </a:prstTxWarp>
          </a:bodyPr>
          <a:lstStyle/>
          <a:p>
            <a:pPr algn="ctr" eaLnBrk="1" hangingPunct="1">
              <a:defRPr/>
            </a:pPr>
            <a:r>
              <a:rPr lang="es-PE" sz="3600" kern="10" dirty="0" err="1">
                <a:ln w="9525">
                  <a:noFill/>
                  <a:round/>
                  <a:headEnd/>
                  <a:tailEnd/>
                </a:ln>
                <a:solidFill>
                  <a:srgbClr val="FF0000"/>
                </a:solidFill>
                <a:effectLst>
                  <a:glow rad="101600">
                    <a:schemeClr val="accent4">
                      <a:satMod val="175000"/>
                      <a:alpha val="40000"/>
                    </a:schemeClr>
                  </a:glow>
                  <a:outerShdw sy="50000" kx="-2453608" rotWithShape="0">
                    <a:srgbClr val="C0C0C0"/>
                  </a:outerShdw>
                </a:effectLst>
                <a:latin typeface="Impact"/>
                <a:cs typeface="+mn-cs"/>
              </a:rPr>
              <a:t>Mentoring</a:t>
            </a:r>
            <a:endParaRPr lang="es-PE" sz="3600" kern="10" dirty="0">
              <a:ln w="9525">
                <a:noFill/>
                <a:round/>
                <a:headEnd/>
                <a:tailEnd/>
              </a:ln>
              <a:solidFill>
                <a:srgbClr val="FF0000"/>
              </a:solidFill>
              <a:effectLst>
                <a:glow rad="101600">
                  <a:schemeClr val="accent4">
                    <a:satMod val="175000"/>
                    <a:alpha val="40000"/>
                  </a:schemeClr>
                </a:glow>
                <a:outerShdw sy="50000" kx="-2453608" rotWithShape="0">
                  <a:srgbClr val="C0C0C0"/>
                </a:outerShdw>
              </a:effectLst>
              <a:latin typeface="Impact"/>
              <a:cs typeface="+mn-cs"/>
            </a:endParaRPr>
          </a:p>
        </p:txBody>
      </p:sp>
      <p:sp>
        <p:nvSpPr>
          <p:cNvPr id="26629" name="WordArt 8"/>
          <p:cNvSpPr>
            <a:spLocks noChangeArrowheads="1" noChangeShapeType="1" noTextEdit="1"/>
          </p:cNvSpPr>
          <p:nvPr/>
        </p:nvSpPr>
        <p:spPr bwMode="auto">
          <a:xfrm>
            <a:off x="1981200" y="2514600"/>
            <a:ext cx="3781425" cy="857250"/>
          </a:xfrm>
          <a:prstGeom prst="rect">
            <a:avLst/>
          </a:prstGeom>
        </p:spPr>
        <p:txBody>
          <a:bodyPr wrap="none" fromWordArt="1">
            <a:prstTxWarp prst="textPlain">
              <a:avLst>
                <a:gd name="adj" fmla="val 50000"/>
              </a:avLst>
            </a:prstTxWarp>
          </a:bodyPr>
          <a:lstStyle/>
          <a:p>
            <a:pPr algn="ctr" eaLnBrk="1" hangingPunct="1">
              <a:defRPr/>
            </a:pPr>
            <a:r>
              <a:rPr lang="es-PE" sz="36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mn-cs"/>
              </a:rPr>
              <a:t>Empowerment</a:t>
            </a:r>
            <a:endParaRPr lang="es-PE"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mn-cs"/>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539552" y="1484784"/>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ln>
            <a:miter lim="800000"/>
            <a:headEnd/>
            <a:tailEnd/>
          </a:ln>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ES_tradn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GUSTO EN CONOCERLO</a:t>
            </a:r>
            <a:endParaRPr lang="es-PE"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5 Marcador de contenido"/>
          <p:cNvGraphicFramePr>
            <a:graphicFrameLocks noGrp="1"/>
          </p:cNvGraphicFramePr>
          <p:nvPr>
            <p:ph idx="4294967295"/>
          </p:nvPr>
        </p:nvGraphicFramePr>
        <p:xfrm>
          <a:off x="395536" y="1600200"/>
          <a:ext cx="36724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8" name="Picture 2" descr="Saludo 3D"/>
          <p:cNvPicPr>
            <a:picLocks noChangeAspect="1" noChangeArrowheads="1"/>
          </p:cNvPicPr>
          <p:nvPr/>
        </p:nvPicPr>
        <p:blipFill>
          <a:blip r:embed="rId8" cstate="print"/>
          <a:srcRect l="17911" r="14925"/>
          <a:stretch>
            <a:fillRect/>
          </a:stretch>
        </p:blipFill>
        <p:spPr bwMode="auto">
          <a:xfrm>
            <a:off x="4211960" y="1700808"/>
            <a:ext cx="3933571" cy="4392488"/>
          </a:xfrm>
          <a:prstGeom prst="rect">
            <a:avLst/>
          </a:prstGeom>
          <a:ln>
            <a:noFill/>
          </a:ln>
          <a:effectLst>
            <a:softEdge rad="11250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48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48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3 Marcador de contenido" descr="ppt_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3200" b="42650"/>
          <a:stretch>
            <a:fillRect/>
          </a:stretch>
        </p:blipFill>
        <p:spPr>
          <a:xfrm>
            <a:off x="-9525" y="5000625"/>
            <a:ext cx="9144000" cy="1657350"/>
          </a:xfrm>
        </p:spPr>
      </p:pic>
      <p:sp>
        <p:nvSpPr>
          <p:cNvPr id="3076" name="TextBox 1"/>
          <p:cNvSpPr txBox="1">
            <a:spLocks noChangeArrowheads="1"/>
          </p:cNvSpPr>
          <p:nvPr/>
        </p:nvSpPr>
        <p:spPr bwMode="auto">
          <a:xfrm>
            <a:off x="3581400" y="6062663"/>
            <a:ext cx="5545138" cy="400050"/>
          </a:xfrm>
          <a:prstGeom prst="rect">
            <a:avLst/>
          </a:prstGeom>
          <a:noFill/>
          <a:ln w="9525">
            <a:noFill/>
            <a:miter lim="800000"/>
            <a:headEnd/>
            <a:tailEnd/>
          </a:ln>
        </p:spPr>
        <p:txBody>
          <a:bodyPr>
            <a:spAutoFit/>
          </a:bodyPr>
          <a:lstStyle/>
          <a:p>
            <a:pPr algn="r" eaLnBrk="1" hangingPunct="1">
              <a:spcBef>
                <a:spcPct val="50000"/>
              </a:spcBef>
              <a:defRPr/>
            </a:pPr>
            <a:r>
              <a:rPr lang="es-ES_tradnl" sz="2000" b="1" dirty="0" err="1">
                <a:solidFill>
                  <a:schemeClr val="accent3"/>
                </a:solidFill>
                <a:latin typeface="Arial" charset="0"/>
                <a:cs typeface="+mn-cs"/>
              </a:rPr>
              <a:t>Ps.</a:t>
            </a:r>
            <a:r>
              <a:rPr lang="es-ES_tradnl" sz="2000" b="1" dirty="0">
                <a:solidFill>
                  <a:schemeClr val="accent3"/>
                </a:solidFill>
                <a:latin typeface="Arial" charset="0"/>
                <a:cs typeface="+mn-cs"/>
              </a:rPr>
              <a:t> </a:t>
            </a:r>
            <a:r>
              <a:rPr lang="es-ES_tradnl" sz="2000" b="1" dirty="0" err="1">
                <a:solidFill>
                  <a:schemeClr val="accent3"/>
                </a:solidFill>
                <a:latin typeface="Arial" charset="0"/>
                <a:cs typeface="+mn-cs"/>
              </a:rPr>
              <a:t>Elber</a:t>
            </a:r>
            <a:r>
              <a:rPr lang="es-ES_tradnl" sz="2000" b="1" dirty="0">
                <a:solidFill>
                  <a:schemeClr val="accent3"/>
                </a:solidFill>
                <a:latin typeface="Arial" charset="0"/>
                <a:cs typeface="+mn-cs"/>
              </a:rPr>
              <a:t> Bravo </a:t>
            </a:r>
            <a:r>
              <a:rPr lang="es-ES_tradnl" sz="2000" b="1" dirty="0" err="1">
                <a:solidFill>
                  <a:schemeClr val="accent3"/>
                </a:solidFill>
                <a:latin typeface="Arial" charset="0"/>
                <a:cs typeface="+mn-cs"/>
              </a:rPr>
              <a:t>Oyarce</a:t>
            </a:r>
            <a:endParaRPr lang="es-ES_tradnl" sz="2000" b="1" dirty="0">
              <a:solidFill>
                <a:schemeClr val="accent3"/>
              </a:solidFill>
              <a:latin typeface="Arial" charset="0"/>
              <a:cs typeface="+mn-cs"/>
            </a:endParaRPr>
          </a:p>
        </p:txBody>
      </p:sp>
      <p:sp>
        <p:nvSpPr>
          <p:cNvPr id="6148" name="TextBox 1"/>
          <p:cNvSpPr txBox="1">
            <a:spLocks noChangeArrowheads="1"/>
          </p:cNvSpPr>
          <p:nvPr/>
        </p:nvSpPr>
        <p:spPr bwMode="auto">
          <a:xfrm>
            <a:off x="323850" y="5116513"/>
            <a:ext cx="8164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sz="2400" b="1">
                <a:solidFill>
                  <a:schemeClr val="bg1"/>
                </a:solidFill>
                <a:latin typeface="Tahoma" panose="020B0604030504040204" pitchFamily="34" charset="0"/>
                <a:cs typeface="Tahoma" panose="020B0604030504040204" pitchFamily="34" charset="0"/>
              </a:rPr>
              <a:t>ESTRATEGIAS PARA COHESIONAR LOS EQUIPOS DE TRABAJO</a:t>
            </a:r>
            <a:endParaRPr lang="es-ES_tradnl" altLang="es-PE" sz="1800" b="1">
              <a:solidFill>
                <a:schemeClr val="bg1"/>
              </a:solidFill>
              <a:latin typeface="Tahoma" panose="020B0604030504040204" pitchFamily="34" charset="0"/>
              <a:cs typeface="Tahoma" panose="020B0604030504040204" pitchFamily="34" charset="0"/>
            </a:endParaRPr>
          </a:p>
        </p:txBody>
      </p:sp>
      <p:pic>
        <p:nvPicPr>
          <p:cNvPr id="6149" name="Picture 506" descr="Claves para inspirar -y fortalecer- el trabajo en equipo - Revis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17538"/>
            <a:ext cx="53673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07504" y="1484784"/>
          <a:ext cx="791641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Título"/>
          <p:cNvSpPr>
            <a:spLocks noGrp="1"/>
          </p:cNvSpPr>
          <p:nvPr>
            <p:ph type="title"/>
          </p:nvPr>
        </p:nvSpPr>
        <p:spPr>
          <a:ln>
            <a:miter lim="800000"/>
            <a:headEnd/>
            <a:tailEnd/>
          </a:ln>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ES_tradn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¿POR QUE ESTAMOS AQUÍ?</a:t>
            </a:r>
            <a:endParaRPr lang="es-PE"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5 Imagen" descr="coach-mirando-al-cielo-244x300.jpg"/>
          <p:cNvPicPr>
            <a:picLocks noChangeAspect="1"/>
          </p:cNvPicPr>
          <p:nvPr/>
        </p:nvPicPr>
        <p:blipFill>
          <a:blip r:embed="rId8" cstate="print"/>
          <a:stretch>
            <a:fillRect/>
          </a:stretch>
        </p:blipFill>
        <p:spPr>
          <a:xfrm>
            <a:off x="3491880" y="1196752"/>
            <a:ext cx="2324100" cy="2857500"/>
          </a:xfrm>
          <a:prstGeom prst="rect">
            <a:avLst/>
          </a:prstGeom>
          <a:ln>
            <a:noFill/>
          </a:ln>
          <a:effectLst>
            <a:softEdge rad="112500"/>
          </a:effectLst>
        </p:spPr>
      </p:pic>
      <p:pic>
        <p:nvPicPr>
          <p:cNvPr id="7" name="6 Imagen" descr="Objetivos.jpg"/>
          <p:cNvPicPr>
            <a:picLocks noChangeAspect="1"/>
          </p:cNvPicPr>
          <p:nvPr/>
        </p:nvPicPr>
        <p:blipFill>
          <a:blip r:embed="rId9" cstate="print"/>
          <a:stretch>
            <a:fillRect/>
          </a:stretch>
        </p:blipFill>
        <p:spPr>
          <a:xfrm>
            <a:off x="3491880" y="4625752"/>
            <a:ext cx="2976331" cy="2232248"/>
          </a:xfrm>
          <a:prstGeom prst="rect">
            <a:avLst/>
          </a:prstGeom>
          <a:ln>
            <a:noFill/>
          </a:ln>
          <a:effectLst>
            <a:softEdge rad="112500"/>
          </a:effectLst>
        </p:spPr>
      </p:pic>
      <p:pic>
        <p:nvPicPr>
          <p:cNvPr id="8" name="7 Imagen" descr="question.jpg"/>
          <p:cNvPicPr>
            <a:picLocks noChangeAspect="1"/>
          </p:cNvPicPr>
          <p:nvPr/>
        </p:nvPicPr>
        <p:blipFill>
          <a:blip r:embed="rId10" cstate="print"/>
          <a:srcRect l="10253" r="12373"/>
          <a:stretch>
            <a:fillRect/>
          </a:stretch>
        </p:blipFill>
        <p:spPr>
          <a:xfrm>
            <a:off x="5796136" y="1628800"/>
            <a:ext cx="2785780" cy="3600400"/>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95536" y="332656"/>
          <a:ext cx="806489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Título"/>
          <p:cNvSpPr>
            <a:spLocks noGrp="1"/>
          </p:cNvSpPr>
          <p:nvPr>
            <p:ph type="title"/>
          </p:nvPr>
        </p:nvSpPr>
        <p:spPr>
          <a:xfrm>
            <a:off x="251520" y="5819254"/>
            <a:ext cx="8229600" cy="1210146"/>
          </a:xfrm>
          <a:ln>
            <a:miter lim="800000"/>
            <a:headEnd/>
            <a:tailEnd/>
          </a:ln>
          <a:extLst/>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s-ES_trad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LUCHA POR EL PODER</a:t>
            </a: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s-PE"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9512" y="1484784"/>
          <a:ext cx="7488832" cy="5008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6" name="Picture 2" descr="http://www.pymex.pe/images/stories/06_liderazgo/03_recursos_humanos/colaboracion_15_07.jpg"/>
          <p:cNvPicPr>
            <a:picLocks noChangeAspect="1" noChangeArrowheads="1"/>
          </p:cNvPicPr>
          <p:nvPr/>
        </p:nvPicPr>
        <p:blipFill>
          <a:blip r:embed="rId8"/>
          <a:srcRect/>
          <a:stretch>
            <a:fillRect/>
          </a:stretch>
        </p:blipFill>
        <p:spPr bwMode="auto">
          <a:xfrm>
            <a:off x="5292725" y="1557338"/>
            <a:ext cx="2857500" cy="1838325"/>
          </a:xfrm>
          <a:prstGeom prst="rect">
            <a:avLst/>
          </a:prstGeom>
          <a:ln>
            <a:noFill/>
          </a:ln>
          <a:effectLst>
            <a:outerShdw blurRad="292100" dist="139700" dir="2700000" algn="tl" rotWithShape="0">
              <a:srgbClr val="333333">
                <a:alpha val="65000"/>
              </a:srgbClr>
            </a:outerShdw>
          </a:effectLst>
        </p:spPr>
      </p:pic>
      <p:sp>
        <p:nvSpPr>
          <p:cNvPr id="8" name="7 Título"/>
          <p:cNvSpPr>
            <a:spLocks noGrp="1"/>
          </p:cNvSpPr>
          <p:nvPr>
            <p:ph type="title"/>
          </p:nvPr>
        </p:nvSpPr>
        <p:spPr>
          <a:xfrm>
            <a:off x="2007836" y="461417"/>
            <a:ext cx="5128327" cy="769441"/>
          </a:xfrm>
          <a:ln>
            <a:miter lim="800000"/>
            <a:headEnd/>
            <a:tailEnd/>
          </a:ln>
          <a:extLst/>
        </p:spPr>
        <p:txBody>
          <a:bodyPr wrap="none">
            <a:spAutoFit/>
          </a:bodyPr>
          <a:lstStyle/>
          <a:p>
            <a:pPr>
              <a:defRPr/>
            </a:pPr>
            <a:r>
              <a:rPr lang="es-ES_tradnl"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CONSTRUCTIVA</a:t>
            </a:r>
            <a:endParaRPr lang="es-E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8 Imagen" descr="buen-clima-laboral.jpg"/>
          <p:cNvPicPr>
            <a:picLocks noChangeAspect="1"/>
          </p:cNvPicPr>
          <p:nvPr/>
        </p:nvPicPr>
        <p:blipFill>
          <a:blip r:embed="rId9"/>
          <a:stretch>
            <a:fillRect/>
          </a:stretch>
        </p:blipFill>
        <p:spPr>
          <a:xfrm>
            <a:off x="5292725" y="3573463"/>
            <a:ext cx="2824163" cy="2990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csmallbusiness.files.wordpress.com/2009/12/synergy.jpg"/>
          <p:cNvPicPr>
            <a:picLocks noChangeAspect="1" noChangeArrowheads="1"/>
          </p:cNvPicPr>
          <p:nvPr/>
        </p:nvPicPr>
        <p:blipFill>
          <a:blip r:embed="rId3" cstate="print"/>
          <a:srcRect/>
          <a:stretch>
            <a:fillRect/>
          </a:stretch>
        </p:blipFill>
        <p:spPr bwMode="auto">
          <a:xfrm>
            <a:off x="3851920" y="2348880"/>
            <a:ext cx="2721429" cy="2880320"/>
          </a:xfrm>
          <a:prstGeom prst="ellipse">
            <a:avLst/>
          </a:prstGeom>
          <a:ln>
            <a:noFill/>
          </a:ln>
          <a:effectLst>
            <a:softEdge rad="112500"/>
          </a:effectLst>
        </p:spPr>
      </p:pic>
      <p:graphicFrame>
        <p:nvGraphicFramePr>
          <p:cNvPr id="4" name="3 Diagrama"/>
          <p:cNvGraphicFramePr/>
          <p:nvPr/>
        </p:nvGraphicFramePr>
        <p:xfrm>
          <a:off x="971600" y="188640"/>
          <a:ext cx="8316416" cy="645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Título"/>
          <p:cNvSpPr>
            <a:spLocks noGrp="1"/>
          </p:cNvSpPr>
          <p:nvPr>
            <p:ph type="title"/>
          </p:nvPr>
        </p:nvSpPr>
        <p:spPr>
          <a:xfrm rot="5400000">
            <a:off x="-2304764" y="3104964"/>
            <a:ext cx="5976664" cy="720080"/>
          </a:xfrm>
          <a:ln>
            <a:miter lim="800000"/>
            <a:headEnd/>
            <a:tailEnd/>
          </a:ln>
          <a:extLst/>
        </p:spPr>
        <p:txBody>
          <a:bodyPr vert="wordArtVert" wrap="none">
            <a:prstTxWarp prst="textPlain">
              <a:avLst/>
            </a:prstTxWarp>
          </a:bodyPr>
          <a:lstStyle/>
          <a:p>
            <a:pPr>
              <a:defRPr/>
            </a:pPr>
            <a:r>
              <a:rPr lang="es-ES_tradnl" sz="6600" dirty="0">
                <a:ln w="18415" cmpd="sng">
                  <a:solidFill>
                    <a:srgbClr val="FFFFFF"/>
                  </a:solidFill>
                  <a:prstDash val="solid"/>
                </a:ln>
                <a:solidFill>
                  <a:srgbClr val="FFFFFF"/>
                </a:solidFill>
                <a:effectLst>
                  <a:outerShdw blurRad="63500" dir="3600000" algn="tl" rotWithShape="0">
                    <a:srgbClr val="000000">
                      <a:alpha val="70000"/>
                    </a:srgbClr>
                  </a:outerShdw>
                </a:effectLst>
              </a:rPr>
              <a:t>SINERGIA</a:t>
            </a:r>
            <a:endParaRPr lang="es-PE"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overrideClrMapping bg1="dk2" tx1="lt1" bg2="dk1" tx2="lt2" accent1="accent1" accent2="accent2" accent3="accent3" accent4="accent4" accent5="accent5" accent6="accent6" hlink="hlink" folHlink="folHlink"/>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4649"/>
        </a:solidFill>
        <a:effectLst/>
      </p:bgPr>
    </p:bg>
    <p:spTree>
      <p:nvGrpSpPr>
        <p:cNvPr id="1" name=""/>
        <p:cNvGrpSpPr/>
        <p:nvPr/>
      </p:nvGrpSpPr>
      <p:grpSpPr>
        <a:xfrm>
          <a:off x="0" y="0"/>
          <a:ext cx="0" cy="0"/>
          <a:chOff x="0" y="0"/>
          <a:chExt cx="0" cy="0"/>
        </a:xfrm>
      </p:grpSpPr>
      <p:sp>
        <p:nvSpPr>
          <p:cNvPr id="4" name="3 Rectángulo"/>
          <p:cNvSpPr/>
          <p:nvPr/>
        </p:nvSpPr>
        <p:spPr>
          <a:xfrm>
            <a:off x="395536" y="1340768"/>
            <a:ext cx="5400600" cy="1446550"/>
          </a:xfrm>
          <a:prstGeom prst="rect">
            <a:avLst/>
          </a:prstGeom>
          <a:noFill/>
        </p:spPr>
        <p:txBody>
          <a:bodyPr>
            <a:spAutoFit/>
          </a:bodyPr>
          <a:lstStyle/>
          <a:p>
            <a:pPr algn="ctr" eaLnBrk="1" hangingPunct="1">
              <a:defRPr/>
            </a:pPr>
            <a:r>
              <a:rPr lang="es-E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¿Grupo?</a:t>
            </a:r>
          </a:p>
        </p:txBody>
      </p:sp>
      <p:sp>
        <p:nvSpPr>
          <p:cNvPr id="5" name="4 Rectángulo"/>
          <p:cNvSpPr/>
          <p:nvPr/>
        </p:nvSpPr>
        <p:spPr>
          <a:xfrm>
            <a:off x="1475656" y="3645025"/>
            <a:ext cx="6912768" cy="1569660"/>
          </a:xfrm>
          <a:prstGeom prst="rect">
            <a:avLst/>
          </a:prstGeom>
          <a:noFill/>
        </p:spPr>
        <p:txBody>
          <a:bodyPr>
            <a:spAutoFit/>
          </a:bodyPr>
          <a:lstStyle/>
          <a:p>
            <a:pPr algn="ctr" eaLnBrk="1" hangingPunct="1">
              <a:defRPr/>
            </a:pPr>
            <a:r>
              <a:rPr lang="es-PE" sz="9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mn-cs"/>
              </a:rPr>
              <a:t>¿Equipo?</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41218" y="-432048"/>
            <a:ext cx="4806846" cy="2204864"/>
          </a:xfrm>
          <a:ln>
            <a:miter lim="800000"/>
            <a:headEnd/>
            <a:tailEnd/>
          </a:ln>
          <a:extLst/>
        </p:spPr>
        <p:txBody>
          <a:bodyPr>
            <a:noAutofit/>
          </a:bodyPr>
          <a:lstStyle/>
          <a:p>
            <a:pPr algn="l">
              <a:defRPr/>
            </a:pPr>
            <a:r>
              <a:rPr lang="es-AR"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LAS“5 C”</a:t>
            </a:r>
          </a:p>
        </p:txBody>
      </p:sp>
      <p:graphicFrame>
        <p:nvGraphicFramePr>
          <p:cNvPr id="4" name="3 Diagrama"/>
          <p:cNvGraphicFramePr/>
          <p:nvPr/>
        </p:nvGraphicFramePr>
        <p:xfrm>
          <a:off x="899592" y="620688"/>
          <a:ext cx="7560840"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descr="autoestima4.jpg"/>
          <p:cNvPicPr>
            <a:picLocks noChangeAspect="1"/>
          </p:cNvPicPr>
          <p:nvPr/>
        </p:nvPicPr>
        <p:blipFill>
          <a:blip r:embed="rId9" cstate="print"/>
          <a:stretch>
            <a:fillRect/>
          </a:stretch>
        </p:blipFill>
        <p:spPr>
          <a:xfrm>
            <a:off x="3851920" y="2420888"/>
            <a:ext cx="2148260" cy="2727949"/>
          </a:xfrm>
          <a:prstGeom prst="ellipse">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1560" y="4437112"/>
            <a:ext cx="8229600" cy="1143000"/>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AR" sz="6000" b="1" kern="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olas" pitchFamily="49" charset="0"/>
                <a:ea typeface="+mj-ea"/>
                <a:cs typeface="+mj-cs"/>
              </a:rPr>
              <a:t>COMPLEMENTARIEDAD</a:t>
            </a:r>
            <a:endParaRPr lang="es-PE" sz="6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pic>
        <p:nvPicPr>
          <p:cNvPr id="36867" name="3 Marcador de contenido" descr="llavecriptograf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posición de imagen"/>
          <p:cNvSpPr>
            <a:spLocks noGrp="1" noChangeArrowheads="1" noTextEdit="1"/>
          </p:cNvSpPr>
          <p:nvPr>
            <p:ph type="pic" idx="1"/>
          </p:nvPr>
        </p:nvSpPr>
        <p:spPr/>
      </p:sp>
      <p:sp>
        <p:nvSpPr>
          <p:cNvPr id="5" name="1 Título"/>
          <p:cNvSpPr txBox="1">
            <a:spLocks/>
          </p:cNvSpPr>
          <p:nvPr/>
        </p:nvSpPr>
        <p:spPr bwMode="auto">
          <a:xfrm>
            <a:off x="2195736" y="5589240"/>
            <a:ext cx="4464496" cy="792088"/>
          </a:xfrm>
          <a:prstGeom prst="rect">
            <a:avLst/>
          </a:prstGeom>
          <a:noFill/>
          <a:ln w="9525">
            <a:noFill/>
            <a:miter lim="800000"/>
            <a:headEnd/>
            <a:tailEnd/>
          </a:ln>
        </p:spPr>
        <p:txBody>
          <a:bodyPr anchor="b">
            <a:scene3d>
              <a:camera prst="orthographicFront"/>
              <a:lightRig rig="threePt" dir="t"/>
            </a:scene3d>
            <a:sp3d extrusionH="57150">
              <a:bevelT w="38100" h="38100" prst="relaxedInset"/>
            </a:sp3d>
          </a:bodyPr>
          <a:lstStyle/>
          <a:p>
            <a:pPr>
              <a:defRPr/>
            </a:pPr>
            <a:r>
              <a:rPr lang="es-AR"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olas" pitchFamily="49" charset="0"/>
                <a:ea typeface="+mj-ea"/>
                <a:cs typeface="+mj-cs"/>
              </a:rPr>
              <a:t>COMUNICACIÓN</a:t>
            </a:r>
            <a:endParaRPr lang="es-PE"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pic>
        <p:nvPicPr>
          <p:cNvPr id="37892" name="Picture 2" descr="http://www.rrhhsocialmedia.com/wp-content/uploads/2011/02/comunicacion.png"/>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a:fillRect/>
          </a:stretch>
        </p:blipFill>
        <p:spPr bwMode="auto">
          <a:xfrm>
            <a:off x="1692275" y="9810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noChangeArrowheads="1"/>
          </p:cNvSpPr>
          <p:nvPr>
            <p:ph type="title"/>
          </p:nvPr>
        </p:nvSpPr>
        <p:spPr/>
        <p:txBody>
          <a:bodyPr/>
          <a:lstStyle/>
          <a:p>
            <a:endParaRPr lang="es-PE" altLang="es-PE" smtClean="0"/>
          </a:p>
        </p:txBody>
      </p:sp>
      <p:sp>
        <p:nvSpPr>
          <p:cNvPr id="38915" name="2 Marcador de posición de imagen"/>
          <p:cNvSpPr>
            <a:spLocks noGrp="1" noChangeArrowheads="1" noTextEdit="1"/>
          </p:cNvSpPr>
          <p:nvPr>
            <p:ph type="pic" idx="1"/>
          </p:nvPr>
        </p:nvSpPr>
        <p:spPr/>
      </p:sp>
      <p:sp>
        <p:nvSpPr>
          <p:cNvPr id="38916" name="3 Marcador de texto"/>
          <p:cNvSpPr>
            <a:spLocks noGrp="1" noChangeArrowheads="1"/>
          </p:cNvSpPr>
          <p:nvPr>
            <p:ph type="body" sz="half" idx="2"/>
          </p:nvPr>
        </p:nvSpPr>
        <p:spPr/>
        <p:txBody>
          <a:bodyPr/>
          <a:lstStyle/>
          <a:p>
            <a:endParaRPr lang="es-PE" altLang="es-PE" smtClean="0"/>
          </a:p>
        </p:txBody>
      </p:sp>
      <p:sp>
        <p:nvSpPr>
          <p:cNvPr id="5" name="1 Título"/>
          <p:cNvSpPr txBox="1">
            <a:spLocks/>
          </p:cNvSpPr>
          <p:nvPr/>
        </p:nvSpPr>
        <p:spPr bwMode="auto">
          <a:xfrm>
            <a:off x="611560" y="5517232"/>
            <a:ext cx="8229600" cy="1143000"/>
          </a:xfrm>
          <a:prstGeom prst="rect">
            <a:avLst/>
          </a:prstGeom>
          <a:noFill/>
          <a:ln w="9525">
            <a:noFill/>
            <a:miter lim="800000"/>
            <a:headEnd/>
            <a:tailEnd/>
          </a:ln>
        </p:spPr>
        <p:txBody>
          <a:bodyPr anchor="b"/>
          <a:lstStyle/>
          <a:p>
            <a:pPr algn="r">
              <a:defRPr/>
            </a:pPr>
            <a:r>
              <a:rPr lang="es-AR" sz="66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itchFamily="49" charset="0"/>
                <a:ea typeface="+mj-ea"/>
                <a:cs typeface="+mj-cs"/>
              </a:rPr>
              <a:t>CONFIANZA</a:t>
            </a:r>
            <a:endParaRPr lang="es-PE" sz="6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38918" name="Picture 4" descr="http://cdn3.grupos.emagister.com/imagen/confianza_117823_t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54784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noChangeArrowheads="1"/>
          </p:cNvSpPr>
          <p:nvPr>
            <p:ph type="title"/>
          </p:nvPr>
        </p:nvSpPr>
        <p:spPr/>
        <p:txBody>
          <a:bodyPr/>
          <a:lstStyle/>
          <a:p>
            <a:endParaRPr lang="es-PE" altLang="es-PE" smtClean="0"/>
          </a:p>
        </p:txBody>
      </p:sp>
      <p:sp>
        <p:nvSpPr>
          <p:cNvPr id="39939" name="2 Marcador de posición de imagen"/>
          <p:cNvSpPr>
            <a:spLocks noGrp="1" noChangeArrowheads="1" noTextEdit="1"/>
          </p:cNvSpPr>
          <p:nvPr>
            <p:ph type="pic" idx="1"/>
          </p:nvPr>
        </p:nvSpPr>
        <p:spPr/>
      </p:sp>
      <p:sp>
        <p:nvSpPr>
          <p:cNvPr id="39940" name="3 Marcador de texto"/>
          <p:cNvSpPr>
            <a:spLocks noGrp="1" noChangeArrowheads="1"/>
          </p:cNvSpPr>
          <p:nvPr>
            <p:ph type="body" sz="half" idx="2"/>
          </p:nvPr>
        </p:nvSpPr>
        <p:spPr/>
        <p:txBody>
          <a:bodyPr/>
          <a:lstStyle/>
          <a:p>
            <a:endParaRPr lang="es-PE" altLang="es-PE" smtClean="0"/>
          </a:p>
        </p:txBody>
      </p:sp>
      <p:sp>
        <p:nvSpPr>
          <p:cNvPr id="5" name="1 Título"/>
          <p:cNvSpPr txBox="1">
            <a:spLocks/>
          </p:cNvSpPr>
          <p:nvPr/>
        </p:nvSpPr>
        <p:spPr bwMode="auto">
          <a:xfrm>
            <a:off x="590872" y="2646040"/>
            <a:ext cx="8229600" cy="1143000"/>
          </a:xfrm>
          <a:prstGeom prst="rect">
            <a:avLst/>
          </a:prstGeom>
          <a:noFill/>
          <a:ln w="9525">
            <a:noFill/>
            <a:miter lim="800000"/>
            <a:headEnd/>
            <a:tailEnd/>
          </a:ln>
        </p:spPr>
        <p:txBody>
          <a:bodyPr spcFirstLastPara="1" anchor="b">
            <a:prstTxWarp prst="textArchUp">
              <a:avLst/>
            </a:prstTxWarp>
          </a:bodyPr>
          <a:lstStyle/>
          <a:p>
            <a:pPr>
              <a:defRPr/>
            </a:pPr>
            <a:r>
              <a:rPr lang="es-AR" sz="11500" b="1" kern="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olas" pitchFamily="49" charset="0"/>
                <a:ea typeface="+mj-ea"/>
                <a:cs typeface="+mj-cs"/>
              </a:rPr>
              <a:t>COMPROMISO</a:t>
            </a:r>
            <a:endParaRPr lang="es-PE" sz="115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pic>
        <p:nvPicPr>
          <p:cNvPr id="39942" name="Picture 2" descr="http://2.bp.blogspot.com/_OCNcr4OxeNc/TUMMruKe3UI/AAAAAAAAAp8/WFAVhxrMAbw/s1600/Confian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2466" name="Picture 2" descr="http://2.bp.blogspot.com/_vYf0_detlkc/S9M3KAkwj2I/AAAAAAAAACE/1iPBp5xkZk8/s400/voley_peruano.jpg"/>
          <p:cNvPicPr>
            <a:picLocks noChangeAspect="1" noChangeArrowheads="1"/>
          </p:cNvPicPr>
          <p:nvPr/>
        </p:nvPicPr>
        <p:blipFill>
          <a:blip r:embed="rId2"/>
          <a:srcRect/>
          <a:stretch>
            <a:fillRect/>
          </a:stretch>
        </p:blipFill>
        <p:spPr bwMode="auto">
          <a:xfrm>
            <a:off x="468313" y="404813"/>
            <a:ext cx="4824412" cy="2678112"/>
          </a:xfrm>
          <a:prstGeom prst="rect">
            <a:avLst/>
          </a:prstGeom>
          <a:ln>
            <a:noFill/>
          </a:ln>
          <a:effectLst>
            <a:outerShdw blurRad="292100" dist="139700" dir="2700000" algn="tl" rotWithShape="0">
              <a:srgbClr val="333333">
                <a:alpha val="65000"/>
              </a:srgbClr>
            </a:outerShdw>
          </a:effectLst>
        </p:spPr>
      </p:pic>
      <p:pic>
        <p:nvPicPr>
          <p:cNvPr id="62468" name="Picture 4" descr="http://www.marcelogallo.com/DSCF0020.JPG"/>
          <p:cNvPicPr>
            <a:picLocks noChangeAspect="1" noChangeArrowheads="1"/>
          </p:cNvPicPr>
          <p:nvPr/>
        </p:nvPicPr>
        <p:blipFill>
          <a:blip r:embed="rId3"/>
          <a:srcRect l="3544" t="15374" r="3139" b="15183"/>
          <a:stretch>
            <a:fillRect/>
          </a:stretch>
        </p:blipFill>
        <p:spPr bwMode="auto">
          <a:xfrm>
            <a:off x="2987675" y="3429000"/>
            <a:ext cx="5688013" cy="3168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62468"/>
                                        </p:tgtEl>
                                        <p:attrNameLst>
                                          <p:attrName>style.visibility</p:attrName>
                                        </p:attrNameLst>
                                      </p:cBhvr>
                                      <p:to>
                                        <p:strVal val="visible"/>
                                      </p:to>
                                    </p:set>
                                    <p:anim to="" calcmode="lin" valueType="num">
                                      <p:cBhvr>
                                        <p:cTn id="11" dur="1" fill="hold"/>
                                        <p:tgtEl>
                                          <p:spTgt spid="624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noChangeArrowheads="1"/>
          </p:cNvSpPr>
          <p:nvPr>
            <p:ph type="title"/>
          </p:nvPr>
        </p:nvSpPr>
        <p:spPr/>
        <p:txBody>
          <a:bodyPr/>
          <a:lstStyle/>
          <a:p>
            <a:endParaRPr lang="es-PE" altLang="es-PE" smtClean="0"/>
          </a:p>
        </p:txBody>
      </p:sp>
      <p:sp>
        <p:nvSpPr>
          <p:cNvPr id="40963" name="2 Marcador de contenido"/>
          <p:cNvSpPr>
            <a:spLocks noGrp="1" noChangeArrowheads="1"/>
          </p:cNvSpPr>
          <p:nvPr>
            <p:ph idx="1"/>
          </p:nvPr>
        </p:nvSpPr>
        <p:spPr/>
        <p:txBody>
          <a:bodyPr/>
          <a:lstStyle/>
          <a:p>
            <a:endParaRPr lang="es-PE" altLang="es-PE" smtClean="0"/>
          </a:p>
        </p:txBody>
      </p:sp>
      <p:pic>
        <p:nvPicPr>
          <p:cNvPr id="40964" name="Picture 2" descr="http://3.bp.blogspot.com/-40KORxdVofc/TZIGcm4FgyI/AAAAAAAAEzw/VILD0qZmmIg/s1600/portada_coordin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863282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1986" name="1 Título"/>
          <p:cNvSpPr>
            <a:spLocks noGrp="1" noChangeArrowheads="1"/>
          </p:cNvSpPr>
          <p:nvPr>
            <p:ph type="title"/>
          </p:nvPr>
        </p:nvSpPr>
        <p:spPr/>
        <p:txBody>
          <a:bodyPr/>
          <a:lstStyle/>
          <a:p>
            <a:endParaRPr lang="es-PE" altLang="es-PE" smtClean="0"/>
          </a:p>
        </p:txBody>
      </p:sp>
      <p:graphicFrame>
        <p:nvGraphicFramePr>
          <p:cNvPr id="5" name="4 Marcador de contenido"/>
          <p:cNvGraphicFramePr>
            <a:graphicFrameLocks noGrp="1"/>
          </p:cNvGraphicFramePr>
          <p:nvPr>
            <p:ph idx="1"/>
          </p:nvPr>
        </p:nvGraphicFramePr>
        <p:xfrm>
          <a:off x="457200" y="620688"/>
          <a:ext cx="447484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8" name="Picture 2" descr="http://diplomadosidg.com/imagenes/gerent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260350"/>
            <a:ext cx="4344988"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Malla púrpura"/>
          <p:cNvSpPr>
            <a:spLocks noChangeArrowheads="1"/>
          </p:cNvSpPr>
          <p:nvPr/>
        </p:nvSpPr>
        <p:spPr bwMode="auto">
          <a:xfrm>
            <a:off x="395536" y="2132856"/>
            <a:ext cx="3429000" cy="10668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s-ES_tradnl" sz="28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REINGENIERIA</a:t>
            </a:r>
            <a:endParaRPr lang="es-ES_tradnl"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075" name="AutoShape 3" descr="Bolsa de papel"/>
          <p:cNvSpPr>
            <a:spLocks noChangeArrowheads="1"/>
          </p:cNvSpPr>
          <p:nvPr/>
        </p:nvSpPr>
        <p:spPr bwMode="auto">
          <a:xfrm>
            <a:off x="899592" y="836712"/>
            <a:ext cx="3429000" cy="1066800"/>
          </a:xfrm>
          <a:prstGeom prst="roundRect">
            <a:avLst>
              <a:gd name="adj" fmla="val 16667"/>
            </a:avLst>
          </a:prstGeom>
          <a:ln>
            <a:headEnd/>
            <a:tailEnd/>
          </a:ln>
          <a:scene3d>
            <a:camera prst="perspectiveRight"/>
            <a:lightRig rig="threePt" dir="t"/>
          </a:scene3d>
        </p:spPr>
        <p:style>
          <a:lnRef idx="1">
            <a:schemeClr val="accent2"/>
          </a:lnRef>
          <a:fillRef idx="3">
            <a:schemeClr val="accent2"/>
          </a:fillRef>
          <a:effectRef idx="2">
            <a:schemeClr val="accent2"/>
          </a:effectRef>
          <a:fontRef idx="minor">
            <a:schemeClr val="lt1"/>
          </a:fontRef>
        </p:style>
        <p:txBody>
          <a:bodyPr wrap="none"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s-ES_tradnl"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SERVICIO</a:t>
            </a:r>
            <a:endParaRPr lang="es-ES_tradnl"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076" name="AutoShape 4" descr="Vaquero"/>
          <p:cNvSpPr>
            <a:spLocks noChangeArrowheads="1"/>
          </p:cNvSpPr>
          <p:nvPr/>
        </p:nvSpPr>
        <p:spPr bwMode="auto">
          <a:xfrm>
            <a:off x="899592" y="4941168"/>
            <a:ext cx="3429000" cy="1066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es-ES_tradnl"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PSICOGERENCIA</a:t>
            </a:r>
          </a:p>
        </p:txBody>
      </p:sp>
      <p:sp>
        <p:nvSpPr>
          <p:cNvPr id="3077" name="AutoShape 5"/>
          <p:cNvSpPr>
            <a:spLocks noChangeArrowheads="1"/>
          </p:cNvSpPr>
          <p:nvPr/>
        </p:nvSpPr>
        <p:spPr bwMode="auto">
          <a:xfrm>
            <a:off x="5148064" y="3429000"/>
            <a:ext cx="3429000" cy="10668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eaLnBrk="1" hangingPunct="1">
              <a:defRPr/>
            </a:pPr>
            <a:r>
              <a:rPr lang="es-ES_tradn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ORGANIZACION</a:t>
            </a:r>
          </a:p>
          <a:p>
            <a:pPr algn="ctr" eaLnBrk="1" hangingPunct="1">
              <a:defRPr/>
            </a:pPr>
            <a:r>
              <a:rPr lang="es-ES_tradn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QUE APRENDE</a:t>
            </a:r>
            <a:endParaRPr lang="es-ES_tradn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78" name="AutoShape 6" descr="Mármol verde"/>
          <p:cNvSpPr>
            <a:spLocks noChangeArrowheads="1"/>
          </p:cNvSpPr>
          <p:nvPr/>
        </p:nvSpPr>
        <p:spPr bwMode="auto">
          <a:xfrm>
            <a:off x="4139952" y="2132856"/>
            <a:ext cx="3429000" cy="10668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defRPr/>
            </a:pPr>
            <a:r>
              <a:rPr lang="es-ES_tradnl" sz="2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ORGANIZACIÓN </a:t>
            </a:r>
          </a:p>
          <a:p>
            <a:pPr algn="ctr" eaLnBrk="1" hangingPunct="1">
              <a:defRPr/>
            </a:pPr>
            <a:r>
              <a:rPr lang="es-ES_tradnl" sz="2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SINERGICA</a:t>
            </a:r>
            <a:endParaRPr lang="es-ES_tradnl" sz="2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079" name="AutoShape 7" descr="Papiro"/>
          <p:cNvSpPr>
            <a:spLocks noChangeArrowheads="1"/>
          </p:cNvSpPr>
          <p:nvPr/>
        </p:nvSpPr>
        <p:spPr bwMode="auto">
          <a:xfrm>
            <a:off x="1547664" y="3501008"/>
            <a:ext cx="3429000" cy="10668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s-ES_tradnl"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LIDERAZGO</a:t>
            </a:r>
            <a:endParaRPr lang="es-ES_tradnl"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080" name="AutoShape 8" descr="Corcho"/>
          <p:cNvSpPr>
            <a:spLocks noChangeArrowheads="1"/>
          </p:cNvSpPr>
          <p:nvPr/>
        </p:nvSpPr>
        <p:spPr bwMode="auto">
          <a:xfrm>
            <a:off x="4716016" y="4797152"/>
            <a:ext cx="3429000" cy="10668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r>
              <a:rPr lang="es-ES_tradnl"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charset="0"/>
              </a:rPr>
              <a:t>EXCELENCIA</a:t>
            </a:r>
            <a:endParaRPr lang="es-ES_tradnl"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081" name="AutoShape 9" descr="Mármol marrón"/>
          <p:cNvSpPr>
            <a:spLocks noChangeArrowheads="1"/>
          </p:cNvSpPr>
          <p:nvPr/>
        </p:nvSpPr>
        <p:spPr bwMode="auto">
          <a:xfrm>
            <a:off x="4499992" y="836712"/>
            <a:ext cx="3429000" cy="106680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defRPr/>
            </a:pPr>
            <a:r>
              <a:rPr lang="es-ES_tradnl" sz="3200" b="1">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Arial" charset="0"/>
              </a:rPr>
              <a:t>CALIDAD</a:t>
            </a:r>
            <a:endParaRPr lang="es-ES_tradnl" b="1">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499"/>
                                          </p:stCondLst>
                                        </p:cTn>
                                        <p:tgtEl>
                                          <p:spTgt spid="3075"/>
                                        </p:tgtEl>
                                        <p:attrNameLst>
                                          <p:attrName>style.visibility</p:attrName>
                                        </p:attrNameLst>
                                      </p:cBhvr>
                                      <p:to>
                                        <p:strVal val="visible"/>
                                      </p:to>
                                    </p:set>
                                    <p:anim to="" calcmode="lin" valueType="num">
                                      <p:cBhvr>
                                        <p:cTn id="11" dur="1" fill="hold"/>
                                        <p:tgtEl>
                                          <p:spTgt spid="3075"/>
                                        </p:tgtEl>
                                        <p:attrNameLst>
                                          <p:attrName/>
                                        </p:attrNameLst>
                                      </p:cBhvr>
                                    </p:anim>
                                  </p:childTnLst>
                                </p:cTn>
                              </p:par>
                            </p:childTnLst>
                          </p:cTn>
                        </p:par>
                        <p:par>
                          <p:cTn id="12" fill="hold" nodeType="afterGroup">
                            <p:stCondLst>
                              <p:cond delay="1000"/>
                            </p:stCondLst>
                            <p:childTnLst>
                              <p:par>
                                <p:cTn id="13" presetID="24" presetClass="entr" presetSubtype="0" fill="hold" nodeType="afterEffect">
                                  <p:stCondLst>
                                    <p:cond delay="0"/>
                                  </p:stCondLst>
                                  <p:childTnLst>
                                    <p:set>
                                      <p:cBhvr>
                                        <p:cTn id="14" dur="1" fill="hold">
                                          <p:stCondLst>
                                            <p:cond delay="499"/>
                                          </p:stCondLst>
                                        </p:cTn>
                                        <p:tgtEl>
                                          <p:spTgt spid="3076"/>
                                        </p:tgtEl>
                                        <p:attrNameLst>
                                          <p:attrName>style.visibility</p:attrName>
                                        </p:attrNameLst>
                                      </p:cBhvr>
                                      <p:to>
                                        <p:strVal val="visible"/>
                                      </p:to>
                                    </p:set>
                                    <p:anim to="" calcmode="lin" valueType="num">
                                      <p:cBhvr>
                                        <p:cTn id="15" dur="1" fill="hold"/>
                                        <p:tgtEl>
                                          <p:spTgt spid="3076"/>
                                        </p:tgtEl>
                                        <p:attrNameLst>
                                          <p:attrName/>
                                        </p:attrNameLst>
                                      </p:cBhvr>
                                    </p:anim>
                                  </p:childTnLst>
                                </p:cTn>
                              </p:par>
                            </p:childTnLst>
                          </p:cTn>
                        </p:par>
                        <p:par>
                          <p:cTn id="16" fill="hold" nodeType="afterGroup">
                            <p:stCondLst>
                              <p:cond delay="1500"/>
                            </p:stCondLst>
                            <p:childTnLst>
                              <p:par>
                                <p:cTn id="17" presetID="24" presetClass="entr" presetSubtype="0" fill="hold" nodeType="afterEffect">
                                  <p:stCondLst>
                                    <p:cond delay="0"/>
                                  </p:stCondLst>
                                  <p:childTnLst>
                                    <p:set>
                                      <p:cBhvr>
                                        <p:cTn id="18" dur="1" fill="hold">
                                          <p:stCondLst>
                                            <p:cond delay="499"/>
                                          </p:stCondLst>
                                        </p:cTn>
                                        <p:tgtEl>
                                          <p:spTgt spid="3077"/>
                                        </p:tgtEl>
                                        <p:attrNameLst>
                                          <p:attrName>style.visibility</p:attrName>
                                        </p:attrNameLst>
                                      </p:cBhvr>
                                      <p:to>
                                        <p:strVal val="visible"/>
                                      </p:to>
                                    </p:set>
                                    <p:anim to="" calcmode="lin" valueType="num">
                                      <p:cBhvr>
                                        <p:cTn id="19" dur="1" fill="hold"/>
                                        <p:tgtEl>
                                          <p:spTgt spid="3077"/>
                                        </p:tgtEl>
                                        <p:attrNameLst>
                                          <p:attrName/>
                                        </p:attrNameLst>
                                      </p:cBhvr>
                                    </p:anim>
                                  </p:childTnLst>
                                </p:cTn>
                              </p:par>
                            </p:childTnLst>
                          </p:cTn>
                        </p:par>
                        <p:par>
                          <p:cTn id="20" fill="hold" nodeType="afterGroup">
                            <p:stCondLst>
                              <p:cond delay="2000"/>
                            </p:stCondLst>
                            <p:childTnLst>
                              <p:par>
                                <p:cTn id="21" presetID="24" presetClass="entr" presetSubtype="0" fill="hold" nodeType="afterEffect">
                                  <p:stCondLst>
                                    <p:cond delay="0"/>
                                  </p:stCondLst>
                                  <p:childTnLst>
                                    <p:set>
                                      <p:cBhvr>
                                        <p:cTn id="22" dur="1" fill="hold">
                                          <p:stCondLst>
                                            <p:cond delay="499"/>
                                          </p:stCondLst>
                                        </p:cTn>
                                        <p:tgtEl>
                                          <p:spTgt spid="3078"/>
                                        </p:tgtEl>
                                        <p:attrNameLst>
                                          <p:attrName>style.visibility</p:attrName>
                                        </p:attrNameLst>
                                      </p:cBhvr>
                                      <p:to>
                                        <p:strVal val="visible"/>
                                      </p:to>
                                    </p:set>
                                    <p:anim to="" calcmode="lin" valueType="num">
                                      <p:cBhvr>
                                        <p:cTn id="23" dur="1" fill="hold"/>
                                        <p:tgtEl>
                                          <p:spTgt spid="3078"/>
                                        </p:tgtEl>
                                        <p:attrNameLst>
                                          <p:attrName/>
                                        </p:attrNameLst>
                                      </p:cBhvr>
                                    </p:anim>
                                  </p:childTnLst>
                                </p:cTn>
                              </p:par>
                            </p:childTnLst>
                          </p:cTn>
                        </p:par>
                        <p:par>
                          <p:cTn id="24" fill="hold" nodeType="afterGroup">
                            <p:stCondLst>
                              <p:cond delay="2500"/>
                            </p:stCondLst>
                            <p:childTnLst>
                              <p:par>
                                <p:cTn id="25" presetID="24" presetClass="entr" presetSubtype="0" fill="hold" nodeType="afterEffect">
                                  <p:stCondLst>
                                    <p:cond delay="0"/>
                                  </p:stCondLst>
                                  <p:childTnLst>
                                    <p:set>
                                      <p:cBhvr>
                                        <p:cTn id="26" dur="1" fill="hold">
                                          <p:stCondLst>
                                            <p:cond delay="499"/>
                                          </p:stCondLst>
                                        </p:cTn>
                                        <p:tgtEl>
                                          <p:spTgt spid="3079"/>
                                        </p:tgtEl>
                                        <p:attrNameLst>
                                          <p:attrName>style.visibility</p:attrName>
                                        </p:attrNameLst>
                                      </p:cBhvr>
                                      <p:to>
                                        <p:strVal val="visible"/>
                                      </p:to>
                                    </p:set>
                                    <p:anim to="" calcmode="lin" valueType="num">
                                      <p:cBhvr>
                                        <p:cTn id="27" dur="1" fill="hold"/>
                                        <p:tgtEl>
                                          <p:spTgt spid="3079"/>
                                        </p:tgtEl>
                                        <p:attrNameLst>
                                          <p:attrName/>
                                        </p:attrNameLst>
                                      </p:cBhvr>
                                    </p:anim>
                                  </p:childTnLst>
                                </p:cTn>
                              </p:par>
                            </p:childTnLst>
                          </p:cTn>
                        </p:par>
                        <p:par>
                          <p:cTn id="28" fill="hold" nodeType="afterGroup">
                            <p:stCondLst>
                              <p:cond delay="3000"/>
                            </p:stCondLst>
                            <p:childTnLst>
                              <p:par>
                                <p:cTn id="29" presetID="24" presetClass="entr" presetSubtype="0" fill="hold" nodeType="afterEffect">
                                  <p:stCondLst>
                                    <p:cond delay="0"/>
                                  </p:stCondLst>
                                  <p:childTnLst>
                                    <p:set>
                                      <p:cBhvr>
                                        <p:cTn id="30" dur="1" fill="hold">
                                          <p:stCondLst>
                                            <p:cond delay="499"/>
                                          </p:stCondLst>
                                        </p:cTn>
                                        <p:tgtEl>
                                          <p:spTgt spid="3080"/>
                                        </p:tgtEl>
                                        <p:attrNameLst>
                                          <p:attrName>style.visibility</p:attrName>
                                        </p:attrNameLst>
                                      </p:cBhvr>
                                      <p:to>
                                        <p:strVal val="visible"/>
                                      </p:to>
                                    </p:set>
                                    <p:anim to="" calcmode="lin" valueType="num">
                                      <p:cBhvr>
                                        <p:cTn id="31" dur="1" fill="hold"/>
                                        <p:tgtEl>
                                          <p:spTgt spid="3080"/>
                                        </p:tgtEl>
                                        <p:attrNameLst>
                                          <p:attrName/>
                                        </p:attrNameLst>
                                      </p:cBhvr>
                                    </p:anim>
                                  </p:childTnLst>
                                </p:cTn>
                              </p:par>
                            </p:childTnLst>
                          </p:cTn>
                        </p:par>
                        <p:par>
                          <p:cTn id="32" fill="hold" nodeType="afterGroup">
                            <p:stCondLst>
                              <p:cond delay="3500"/>
                            </p:stCondLst>
                            <p:childTnLst>
                              <p:par>
                                <p:cTn id="33" presetID="24" presetClass="entr" presetSubtype="0" fill="hold" nodeType="afterEffect">
                                  <p:stCondLst>
                                    <p:cond delay="0"/>
                                  </p:stCondLst>
                                  <p:childTnLst>
                                    <p:set>
                                      <p:cBhvr>
                                        <p:cTn id="34" dur="1" fill="hold">
                                          <p:stCondLst>
                                            <p:cond delay="499"/>
                                          </p:stCondLst>
                                        </p:cTn>
                                        <p:tgtEl>
                                          <p:spTgt spid="3081"/>
                                        </p:tgtEl>
                                        <p:attrNameLst>
                                          <p:attrName>style.visibility</p:attrName>
                                        </p:attrNameLst>
                                      </p:cBhvr>
                                      <p:to>
                                        <p:strVal val="visible"/>
                                      </p:to>
                                    </p:set>
                                    <p:anim to="" calcmode="lin" valueType="num">
                                      <p:cBhvr>
                                        <p:cTn id="35" dur="1" fill="hold"/>
                                        <p:tgtEl>
                                          <p:spTgt spid="30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beb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248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1027"/>
          <p:cNvSpPr>
            <a:spLocks noChangeArrowheads="1"/>
          </p:cNvSpPr>
          <p:nvPr/>
        </p:nvSpPr>
        <p:spPr bwMode="auto">
          <a:xfrm>
            <a:off x="4716016" y="188640"/>
            <a:ext cx="4248472" cy="2304256"/>
          </a:xfrm>
          <a:prstGeom prst="wedgeEllipseCallout">
            <a:avLst>
              <a:gd name="adj1" fmla="val -83546"/>
              <a:gd name="adj2" fmla="val -20635"/>
            </a:avLst>
          </a:prstGeom>
          <a:ln>
            <a:headEnd/>
            <a:tailEnd/>
          </a:ln>
        </p:spPr>
        <p:style>
          <a:lnRef idx="0">
            <a:schemeClr val="accent5"/>
          </a:lnRef>
          <a:fillRef idx="3">
            <a:schemeClr val="accent5"/>
          </a:fillRef>
          <a:effectRef idx="3">
            <a:schemeClr val="accent5"/>
          </a:effectRef>
          <a:fontRef idx="minor">
            <a:schemeClr val="lt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defRPr/>
            </a:pPr>
            <a:r>
              <a:rPr lang="es-ES_tradnl"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Y EL RECURSO HUMANO?</a:t>
            </a:r>
            <a:endParaRPr lang="es-PE"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body" sz="half" idx="2"/>
          </p:nvPr>
        </p:nvSpPr>
        <p:spPr>
          <a:xfrm>
            <a:off x="755576" y="1268760"/>
            <a:ext cx="1524000" cy="1905000"/>
          </a:xfrm>
          <a:prstGeom prst="downArrowCallout">
            <a:avLst>
              <a:gd name="adj1" fmla="val 23209"/>
              <a:gd name="adj2" fmla="val 25000"/>
              <a:gd name="adj3" fmla="val 20833"/>
              <a:gd name="adj4" fmla="val 71682"/>
            </a:avLst>
          </a:prstGeom>
          <a:ln>
            <a:miter lim="800000"/>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anchor="ctr"/>
          <a:lstStyle/>
          <a:p>
            <a:pPr marL="0" algn="ctr">
              <a:buFontTx/>
              <a:buNone/>
              <a:defRPr/>
            </a:pPr>
            <a:r>
              <a:rPr lang="es-ES_tradnl" sz="2800" b="1" dirty="0">
                <a:solidFill>
                  <a:schemeClr val="bg1"/>
                </a:solidFill>
              </a:rPr>
              <a:t>Capital </a:t>
            </a:r>
            <a:r>
              <a:rPr lang="es-ES_tradnl" sz="2600" b="1" dirty="0">
                <a:solidFill>
                  <a:schemeClr val="bg1"/>
                </a:solidFill>
              </a:rPr>
              <a:t>Humano</a:t>
            </a:r>
          </a:p>
        </p:txBody>
      </p:sp>
      <p:sp>
        <p:nvSpPr>
          <p:cNvPr id="15363" name="AutoShape 3"/>
          <p:cNvSpPr>
            <a:spLocks noChangeArrowheads="1"/>
          </p:cNvSpPr>
          <p:nvPr/>
        </p:nvSpPr>
        <p:spPr bwMode="auto">
          <a:xfrm>
            <a:off x="5562600" y="3962400"/>
            <a:ext cx="3352800" cy="1905000"/>
          </a:xfrm>
          <a:prstGeom prst="star32">
            <a:avLst>
              <a:gd name="adj" fmla="val 37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r>
              <a:rPr lang="es-ES_tradnl"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Impactan en</a:t>
            </a:r>
          </a:p>
          <a:p>
            <a:pPr algn="ctr" eaLnBrk="1" hangingPunct="1">
              <a:defRPr/>
            </a:pPr>
            <a:r>
              <a:rPr lang="es-ES_tradnl"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el desempeño </a:t>
            </a:r>
          </a:p>
          <a:p>
            <a:pPr algn="ctr" eaLnBrk="1" hangingPunct="1">
              <a:defRPr/>
            </a:pPr>
            <a:r>
              <a:rPr lang="es-ES_tradnl"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de la empresa</a:t>
            </a:r>
            <a:endParaRPr lang="es-ES_trad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9" name="8 Diagrama"/>
          <p:cNvGraphicFramePr/>
          <p:nvPr/>
        </p:nvGraphicFramePr>
        <p:xfrm>
          <a:off x="2843808" y="1844824"/>
          <a:ext cx="266429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4" descr="http://2.bp.blogspot.com/-b0dUhCUoV3o/ThQEZ2iEVeI/AAAAAAAAATo/s9P3pKk4Nis/s1600/team_medium.jpg"/>
          <p:cNvPicPr>
            <a:picLocks noChangeAspect="1" noChangeArrowheads="1"/>
          </p:cNvPicPr>
          <p:nvPr/>
        </p:nvPicPr>
        <p:blipFill>
          <a:blip r:embed="rId8" cstate="print"/>
          <a:srcRect/>
          <a:stretch>
            <a:fillRect/>
          </a:stretch>
        </p:blipFill>
        <p:spPr bwMode="auto">
          <a:xfrm>
            <a:off x="5580112" y="404664"/>
            <a:ext cx="3456383" cy="3456384"/>
          </a:xfrm>
          <a:prstGeom prst="rect">
            <a:avLst/>
          </a:prstGeom>
          <a:ln>
            <a:noFill/>
          </a:ln>
          <a:effectLst>
            <a:softEdge rad="112500"/>
          </a:effectLst>
        </p:spPr>
      </p:pic>
      <p:pic>
        <p:nvPicPr>
          <p:cNvPr id="17414" name="Picture 6" descr="http://filosofia.nueva-acropolis.es/wp-content/uploads/2011/04/como_funciona_el_cerebro_humano__367379_t0.jpg"/>
          <p:cNvPicPr>
            <a:picLocks noChangeAspect="1" noChangeArrowheads="1"/>
          </p:cNvPicPr>
          <p:nvPr/>
        </p:nvPicPr>
        <p:blipFill>
          <a:blip r:embed="rId9" cstate="print"/>
          <a:srcRect/>
          <a:stretch>
            <a:fillRect/>
          </a:stretch>
        </p:blipFill>
        <p:spPr bwMode="auto">
          <a:xfrm>
            <a:off x="467544" y="3645024"/>
            <a:ext cx="2023923"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800" decel="100000"/>
                                        <p:tgtEl>
                                          <p:spTgt spid="17414"/>
                                        </p:tgtEl>
                                      </p:cBhvr>
                                    </p:animEffect>
                                    <p:anim calcmode="lin" valueType="num">
                                      <p:cBhvr>
                                        <p:cTn id="8" dur="800" decel="100000" fill="hold"/>
                                        <p:tgtEl>
                                          <p:spTgt spid="17414"/>
                                        </p:tgtEl>
                                        <p:attrNameLst>
                                          <p:attrName>style.rotation</p:attrName>
                                        </p:attrNameLst>
                                      </p:cBhvr>
                                      <p:tavLst>
                                        <p:tav tm="0">
                                          <p:val>
                                            <p:fltVal val="-90"/>
                                          </p:val>
                                        </p:tav>
                                        <p:tav tm="100000">
                                          <p:val>
                                            <p:fltVal val="0"/>
                                          </p:val>
                                        </p:tav>
                                      </p:tavLst>
                                    </p:anim>
                                    <p:anim calcmode="lin" valueType="num">
                                      <p:cBhvr>
                                        <p:cTn id="9" dur="800" decel="100000" fill="hold"/>
                                        <p:tgtEl>
                                          <p:spTgt spid="17414"/>
                                        </p:tgtEl>
                                        <p:attrNameLst>
                                          <p:attrName>ppt_x</p:attrName>
                                        </p:attrNameLst>
                                      </p:cBhvr>
                                      <p:tavLst>
                                        <p:tav tm="0">
                                          <p:val>
                                            <p:strVal val="#ppt_x+0.4"/>
                                          </p:val>
                                        </p:tav>
                                        <p:tav tm="100000">
                                          <p:val>
                                            <p:strVal val="#ppt_x-0.05"/>
                                          </p:val>
                                        </p:tav>
                                      </p:tavLst>
                                    </p:anim>
                                    <p:anim calcmode="lin" valueType="num">
                                      <p:cBhvr>
                                        <p:cTn id="10" dur="800" decel="100000" fill="hold"/>
                                        <p:tgtEl>
                                          <p:spTgt spid="174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 to="" calcmode="lin" valueType="num">
                                      <p:cBhvr>
                                        <p:cTn id="22" dur="1" fill="hold"/>
                                        <p:tgtEl>
                                          <p:spTgt spid="1741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15363"/>
                                        </p:tgtEl>
                                        <p:attrNameLst>
                                          <p:attrName>style.visibility</p:attrName>
                                        </p:attrNameLst>
                                      </p:cBhvr>
                                      <p:to>
                                        <p:strVal val="visible"/>
                                      </p:to>
                                    </p:set>
                                    <p:anim calcmode="lin" valueType="num">
                                      <p:cBhvr>
                                        <p:cTn id="27" dur="500" fill="hold"/>
                                        <p:tgtEl>
                                          <p:spTgt spid="15363"/>
                                        </p:tgtEl>
                                        <p:attrNameLst>
                                          <p:attrName>ppt_w</p:attrName>
                                        </p:attrNameLst>
                                      </p:cBhvr>
                                      <p:tavLst>
                                        <p:tav tm="0">
                                          <p:val>
                                            <p:fltVal val="0"/>
                                          </p:val>
                                        </p:tav>
                                        <p:tav tm="100000">
                                          <p:val>
                                            <p:strVal val="#ppt_w"/>
                                          </p:val>
                                        </p:tav>
                                      </p:tavLst>
                                    </p:anim>
                                    <p:anim calcmode="lin" valueType="num">
                                      <p:cBhvr>
                                        <p:cTn id="28" dur="500" fill="hold"/>
                                        <p:tgtEl>
                                          <p:spTgt spid="153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5" name="24 Imagen" descr="clima-organizacional.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3887788"/>
            <a:ext cx="54292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25 Rectángulo"/>
          <p:cNvSpPr/>
          <p:nvPr/>
        </p:nvSpPr>
        <p:spPr>
          <a:xfrm>
            <a:off x="611560" y="0"/>
            <a:ext cx="5976664" cy="5157192"/>
          </a:xfrm>
          <a:prstGeom prst="rect">
            <a:avLst/>
          </a:prstGeom>
          <a:noFill/>
        </p:spPr>
        <p:txBody>
          <a:bodyPr wrap="none">
            <a:prstTxWarp prst="textButtonPour">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 Trabajo </a:t>
            </a:r>
          </a:p>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en </a:t>
            </a:r>
          </a:p>
          <a:p>
            <a:pPr algn="ctr" eaLnBrk="1" hangingPunct="1">
              <a:defRPr/>
            </a:pPr>
            <a:r>
              <a:rPr lang="es-PE" sz="595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mn-cs"/>
              </a:rPr>
              <a:t>equipo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ppt_x</p:attrName>
                                        </p:attrNameLst>
                                      </p:cBhvr>
                                      <p:tavLst>
                                        <p:tav tm="0">
                                          <p:val>
                                            <p:strVal val="#ppt_x"/>
                                          </p:val>
                                        </p:tav>
                                        <p:tav tm="100000">
                                          <p:val>
                                            <p:strVal val="#ppt_x"/>
                                          </p:val>
                                        </p:tav>
                                      </p:tavLst>
                                    </p:anim>
                                    <p:anim calcmode="lin" valueType="num">
                                      <p:cBhvr>
                                        <p:cTn id="9" dur="1800" decel="100000" fill="hold"/>
                                        <p:tgtEl>
                                          <p:spTgt spid="2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style.rotation</p:attrName>
                                        </p:attrNameLst>
                                      </p:cBhvr>
                                      <p:tavLst>
                                        <p:tav tm="0">
                                          <p:val>
                                            <p:fltVal val="720"/>
                                          </p:val>
                                        </p:tav>
                                        <p:tav tm="100000">
                                          <p:val>
                                            <p:fltVal val="0"/>
                                          </p:val>
                                        </p:tav>
                                      </p:tavLst>
                                    </p:anim>
                                    <p:anim calcmode="lin" valueType="num">
                                      <p:cBhvr>
                                        <p:cTn id="16" dur="2000" fill="hold"/>
                                        <p:tgtEl>
                                          <p:spTgt spid="26"/>
                                        </p:tgtEl>
                                        <p:attrNameLst>
                                          <p:attrName>ppt_h</p:attrName>
                                        </p:attrNameLst>
                                      </p:cBhvr>
                                      <p:tavLst>
                                        <p:tav tm="0">
                                          <p:val>
                                            <p:fltVal val="0"/>
                                          </p:val>
                                        </p:tav>
                                        <p:tav tm="100000">
                                          <p:val>
                                            <p:strVal val="#ppt_h"/>
                                          </p:val>
                                        </p:tav>
                                      </p:tavLst>
                                    </p:anim>
                                    <p:anim calcmode="lin" valueType="num">
                                      <p:cBhvr>
                                        <p:cTn id="17" dur="200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547664" y="5971927"/>
            <a:ext cx="7524328" cy="769441"/>
          </a:xfrm>
          <a:prstGeom prst="rect">
            <a:avLst/>
          </a:prstGeom>
          <a:noFill/>
          <a:ln w="9525">
            <a:noFill/>
            <a:miter lim="800000"/>
            <a:headEnd/>
            <a:tailEnd/>
          </a:ln>
          <a:effectLst/>
        </p:spPr>
        <p:txBody>
          <a:bodyPr>
            <a:spAutoFit/>
          </a:bodyPr>
          <a:lstStyle/>
          <a:p>
            <a:pPr algn="ctr" eaLnBrk="1" hangingPunct="1">
              <a:spcBef>
                <a:spcPct val="50000"/>
              </a:spcBef>
              <a:defRPr/>
            </a:pPr>
            <a:r>
              <a:rPr lang="es-ES_tradnl"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 CÓMO LO LOGRAMOS ?</a:t>
            </a:r>
            <a:endParaRPr lang="es-ES_tradnl"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endParaRPr>
          </a:p>
        </p:txBody>
      </p:sp>
      <p:pic>
        <p:nvPicPr>
          <p:cNvPr id="47106" name="Picture 2" descr="http://www.ceintec.com/curso_tutorial_de_negociacion_efectiva_online_a_distancia_por_internet_on_line_4714014.jpg"/>
          <p:cNvPicPr>
            <a:picLocks noChangeAspect="1" noChangeArrowheads="1"/>
          </p:cNvPicPr>
          <p:nvPr/>
        </p:nvPicPr>
        <p:blipFill>
          <a:blip r:embed="rId2" cstate="print"/>
          <a:srcRect/>
          <a:stretch>
            <a:fillRect/>
          </a:stretch>
        </p:blipFill>
        <p:spPr bwMode="auto">
          <a:xfrm>
            <a:off x="395536" y="332656"/>
            <a:ext cx="7056784" cy="5292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par>
                          <p:cTn id="8" fill="hold" nodeType="afterGroup">
                            <p:stCondLst>
                              <p:cond delay="0"/>
                            </p:stCondLst>
                            <p:childTnLst>
                              <p:par>
                                <p:cTn id="9" presetID="30" presetClass="entr" presetSubtype="0" fill="hold"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fade">
                                      <p:cBhvr>
                                        <p:cTn id="11" dur="2400" decel="100000"/>
                                        <p:tgtEl>
                                          <p:spTgt spid="47106"/>
                                        </p:tgtEl>
                                      </p:cBhvr>
                                    </p:animEffect>
                                    <p:anim calcmode="lin" valueType="num">
                                      <p:cBhvr>
                                        <p:cTn id="12" dur="2400" decel="100000" fill="hold"/>
                                        <p:tgtEl>
                                          <p:spTgt spid="47106"/>
                                        </p:tgtEl>
                                        <p:attrNameLst>
                                          <p:attrName>style.rotation</p:attrName>
                                        </p:attrNameLst>
                                      </p:cBhvr>
                                      <p:tavLst>
                                        <p:tav tm="0">
                                          <p:val>
                                            <p:fltVal val="-90"/>
                                          </p:val>
                                        </p:tav>
                                        <p:tav tm="100000">
                                          <p:val>
                                            <p:fltVal val="0"/>
                                          </p:val>
                                        </p:tav>
                                      </p:tavLst>
                                    </p:anim>
                                    <p:anim calcmode="lin" valueType="num">
                                      <p:cBhvr>
                                        <p:cTn id="13" dur="2400" decel="100000" fill="hold"/>
                                        <p:tgtEl>
                                          <p:spTgt spid="47106"/>
                                        </p:tgtEl>
                                        <p:attrNameLst>
                                          <p:attrName>ppt_x</p:attrName>
                                        </p:attrNameLst>
                                      </p:cBhvr>
                                      <p:tavLst>
                                        <p:tav tm="0">
                                          <p:val>
                                            <p:strVal val="#ppt_x+0.4"/>
                                          </p:val>
                                        </p:tav>
                                        <p:tav tm="100000">
                                          <p:val>
                                            <p:strVal val="#ppt_x-0.05"/>
                                          </p:val>
                                        </p:tav>
                                      </p:tavLst>
                                    </p:anim>
                                    <p:anim calcmode="lin" valueType="num">
                                      <p:cBhvr>
                                        <p:cTn id="14" dur="2400" decel="100000" fill="hold"/>
                                        <p:tgtEl>
                                          <p:spTgt spid="47106"/>
                                        </p:tgtEl>
                                        <p:attrNameLst>
                                          <p:attrName>ppt_y</p:attrName>
                                        </p:attrNameLst>
                                      </p:cBhvr>
                                      <p:tavLst>
                                        <p:tav tm="0">
                                          <p:val>
                                            <p:strVal val="#ppt_y-0.4"/>
                                          </p:val>
                                        </p:tav>
                                        <p:tav tm="100000">
                                          <p:val>
                                            <p:strVal val="#ppt_y+0.1"/>
                                          </p:val>
                                        </p:tav>
                                      </p:tavLst>
                                    </p:anim>
                                    <p:anim calcmode="lin" valueType="num">
                                      <p:cBhvr>
                                        <p:cTn id="15" dur="600" accel="100000" fill="hold">
                                          <p:stCondLst>
                                            <p:cond delay="2400"/>
                                          </p:stCondLst>
                                        </p:cTn>
                                        <p:tgtEl>
                                          <p:spTgt spid="47106"/>
                                        </p:tgtEl>
                                        <p:attrNameLst>
                                          <p:attrName>ppt_x</p:attrName>
                                        </p:attrNameLst>
                                      </p:cBhvr>
                                      <p:tavLst>
                                        <p:tav tm="0">
                                          <p:val>
                                            <p:strVal val="#ppt_x-0.05"/>
                                          </p:val>
                                        </p:tav>
                                        <p:tav tm="100000">
                                          <p:val>
                                            <p:strVal val="#ppt_x"/>
                                          </p:val>
                                        </p:tav>
                                      </p:tavLst>
                                    </p:anim>
                                    <p:anim calcmode="lin" valueType="num">
                                      <p:cBhvr>
                                        <p:cTn id="16" dur="600" accel="100000" fill="hold">
                                          <p:stCondLst>
                                            <p:cond delay="2400"/>
                                          </p:stCondLst>
                                        </p:cTn>
                                        <p:tgtEl>
                                          <p:spTgt spid="47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6"/>
          <p:cNvPicPr>
            <a:picLocks noChangeAspect="1" noChangeArrowheads="1"/>
          </p:cNvPicPr>
          <p:nvPr/>
        </p:nvPicPr>
        <p:blipFill>
          <a:blip r:embed="rId2">
            <a:lum bright="-10000" contrast="10000"/>
          </a:blip>
          <a:srcRect b="6125"/>
          <a:stretch>
            <a:fillRect/>
          </a:stretch>
        </p:blipFill>
        <p:spPr bwMode="auto">
          <a:xfrm>
            <a:off x="250825" y="2347913"/>
            <a:ext cx="6553200" cy="4183062"/>
          </a:xfrm>
          <a:prstGeom prst="rect">
            <a:avLst/>
          </a:prstGeom>
          <a:ln>
            <a:noFill/>
          </a:ln>
          <a:effectLst>
            <a:outerShdw blurRad="292100" dist="139700" dir="2700000" algn="tl" rotWithShape="0">
              <a:srgbClr val="333333">
                <a:alpha val="65000"/>
              </a:srgbClr>
            </a:outerShdw>
          </a:effectLst>
        </p:spPr>
      </p:pic>
      <p:sp>
        <p:nvSpPr>
          <p:cNvPr id="20483" name="AutoShape 1027"/>
          <p:cNvSpPr>
            <a:spLocks noChangeArrowheads="1"/>
          </p:cNvSpPr>
          <p:nvPr/>
        </p:nvSpPr>
        <p:spPr bwMode="auto">
          <a:xfrm>
            <a:off x="4114800" y="304800"/>
            <a:ext cx="5029200" cy="2514600"/>
          </a:xfrm>
          <a:prstGeom prst="cloudCallout">
            <a:avLst>
              <a:gd name="adj1" fmla="val -33806"/>
              <a:gd name="adj2" fmla="val 101829"/>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_tradnl"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¿SABEN QUE ES TRABAJO EN EQUIPO?</a:t>
            </a:r>
            <a:endParaRPr lang="es-E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729</TotalTime>
  <Words>590</Words>
  <Application>Microsoft Office PowerPoint</Application>
  <PresentationFormat>Presentación en pantalla (4:3)</PresentationFormat>
  <Paragraphs>103</Paragraphs>
  <Slides>31</Slides>
  <Notes>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31</vt:i4>
      </vt:variant>
    </vt:vector>
  </HeadingPairs>
  <TitlesOfParts>
    <vt:vector size="38" baseType="lpstr">
      <vt:lpstr>Arial</vt:lpstr>
      <vt:lpstr>Calibri</vt:lpstr>
      <vt:lpstr>Bahnschrift SemiBold SemiConden</vt:lpstr>
      <vt:lpstr>Tahoma</vt:lpstr>
      <vt:lpstr>Monotype Sorts</vt:lpstr>
      <vt:lpstr>Diseño predeterminado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 una actitud de Reingeniería Mental  </vt:lpstr>
      <vt:lpstr>Presentación de PowerPoint</vt:lpstr>
      <vt:lpstr>Presentación de PowerPoint</vt:lpstr>
      <vt:lpstr>Presentación de PowerPoint</vt:lpstr>
      <vt:lpstr>Presentación de PowerPoint</vt:lpstr>
      <vt:lpstr>Presentación de PowerPoint</vt:lpstr>
      <vt:lpstr>Presentación de PowerPoint</vt:lpstr>
      <vt:lpstr>GUSTO EN CONOCERLO</vt:lpstr>
      <vt:lpstr>¿POR QUE ESTAMOS AQUÍ?</vt:lpstr>
      <vt:lpstr>LUCHA POR EL PODER </vt:lpstr>
      <vt:lpstr>CONSTRUCTIVA</vt:lpstr>
      <vt:lpstr>SINERGIA</vt:lpstr>
      <vt:lpstr>Presentación de PowerPoint</vt:lpstr>
      <vt:lpstr>LAS“5 C”</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houze!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Padres</dc:creator>
  <cp:lastModifiedBy>Cecilia</cp:lastModifiedBy>
  <cp:revision>70</cp:revision>
  <dcterms:created xsi:type="dcterms:W3CDTF">2011-01-07T11:04:58Z</dcterms:created>
  <dcterms:modified xsi:type="dcterms:W3CDTF">2020-08-15T02:20:26Z</dcterms:modified>
</cp:coreProperties>
</file>