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86" r:id="rId4"/>
    <p:sldId id="262" r:id="rId5"/>
    <p:sldId id="267" r:id="rId6"/>
    <p:sldId id="285" r:id="rId7"/>
    <p:sldId id="289" r:id="rId8"/>
    <p:sldId id="291" r:id="rId9"/>
    <p:sldId id="268" r:id="rId10"/>
    <p:sldId id="269" r:id="rId11"/>
    <p:sldId id="284" r:id="rId12"/>
    <p:sldId id="270" r:id="rId13"/>
    <p:sldId id="271" r:id="rId14"/>
    <p:sldId id="274" r:id="rId15"/>
    <p:sldId id="275" r:id="rId16"/>
    <p:sldId id="276" r:id="rId17"/>
    <p:sldId id="293" r:id="rId18"/>
    <p:sldId id="288" r:id="rId19"/>
    <p:sldId id="292" r:id="rId20"/>
    <p:sldId id="277" r:id="rId21"/>
    <p:sldId id="287" r:id="rId22"/>
    <p:sldId id="290" r:id="rId23"/>
    <p:sldId id="280" r:id="rId24"/>
    <p:sldId id="281" r:id="rId25"/>
    <p:sldId id="282" r:id="rId26"/>
    <p:sldId id="29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33399"/>
    <a:srgbClr val="996633"/>
    <a:srgbClr val="009999"/>
    <a:srgbClr val="FF9933"/>
    <a:srgbClr val="008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8961" autoAdjust="0"/>
    <p:restoredTop sz="94660"/>
  </p:normalViewPr>
  <p:slideViewPr>
    <p:cSldViewPr snapToGrid="0">
      <p:cViewPr varScale="1">
        <p:scale>
          <a:sx n="72" d="100"/>
          <a:sy n="72" d="100"/>
        </p:scale>
        <p:origin x="9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4" Type="http://schemas.openxmlformats.org/officeDocument/2006/relationships/image" Target="../media/image23.png"/></Relationships>
</file>

<file path=ppt/diagrams/_rels/data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C88122-DBEF-4D4C-BD4B-BD5033B8C099}" type="doc">
      <dgm:prSet loTypeId="urn:microsoft.com/office/officeart/2005/8/layout/venn2" loCatId="relationship" qsTypeId="urn:microsoft.com/office/officeart/2005/8/quickstyle/3d3" qsCatId="3D" csTypeId="urn:microsoft.com/office/officeart/2005/8/colors/accent3_4" csCatId="accent3" phldr="1"/>
      <dgm:spPr/>
      <dgm:t>
        <a:bodyPr/>
        <a:lstStyle/>
        <a:p>
          <a:endParaRPr lang="es-ES"/>
        </a:p>
      </dgm:t>
    </dgm:pt>
    <dgm:pt modelId="{E608F46A-CC2C-4E66-96AE-654EC66F027B}">
      <dgm:prSet phldrT="[Texto]" custT="1"/>
      <dgm:spPr/>
      <dgm:t>
        <a:bodyPr/>
        <a:lstStyle/>
        <a:p>
          <a:r>
            <a:rPr lang="es-419" sz="1400" b="1" dirty="0" smtClean="0">
              <a:solidFill>
                <a:srgbClr val="C00000"/>
              </a:solidFill>
            </a:rPr>
            <a:t>Cultura Emprendedora</a:t>
          </a:r>
          <a:endParaRPr lang="es-ES" sz="1400" b="1" dirty="0">
            <a:solidFill>
              <a:srgbClr val="C00000"/>
            </a:solidFill>
          </a:endParaRPr>
        </a:p>
      </dgm:t>
    </dgm:pt>
    <dgm:pt modelId="{111E7B6E-689B-45A4-AA71-79784D97004B}" type="parTrans" cxnId="{A851E844-9E71-4CA3-954B-D6445E065C10}">
      <dgm:prSet/>
      <dgm:spPr/>
      <dgm:t>
        <a:bodyPr/>
        <a:lstStyle/>
        <a:p>
          <a:endParaRPr lang="es-ES"/>
        </a:p>
      </dgm:t>
    </dgm:pt>
    <dgm:pt modelId="{B0C63400-4C68-47A3-93EB-711FEDCA34FF}" type="sibTrans" cxnId="{A851E844-9E71-4CA3-954B-D6445E065C10}">
      <dgm:prSet/>
      <dgm:spPr/>
      <dgm:t>
        <a:bodyPr/>
        <a:lstStyle/>
        <a:p>
          <a:endParaRPr lang="es-ES"/>
        </a:p>
      </dgm:t>
    </dgm:pt>
    <dgm:pt modelId="{0D1C0804-6448-4151-8080-4A4B8D3DB022}">
      <dgm:prSet phldrT="[Texto]" custT="1"/>
      <dgm:spPr/>
      <dgm:t>
        <a:bodyPr/>
        <a:lstStyle/>
        <a:p>
          <a:r>
            <a:rPr lang="es-419" sz="1400" b="1" dirty="0" smtClean="0">
              <a:solidFill>
                <a:srgbClr val="C00000"/>
              </a:solidFill>
            </a:rPr>
            <a:t>Emprendimientos</a:t>
          </a:r>
          <a:endParaRPr lang="es-ES" sz="1400" b="1" dirty="0">
            <a:solidFill>
              <a:srgbClr val="C00000"/>
            </a:solidFill>
          </a:endParaRPr>
        </a:p>
      </dgm:t>
    </dgm:pt>
    <dgm:pt modelId="{CB0AA985-3976-426E-94E5-EC25B155AD2C}" type="parTrans" cxnId="{BB238FDD-DCB5-487E-9163-6DCE44430769}">
      <dgm:prSet/>
      <dgm:spPr/>
      <dgm:t>
        <a:bodyPr/>
        <a:lstStyle/>
        <a:p>
          <a:endParaRPr lang="es-ES"/>
        </a:p>
      </dgm:t>
    </dgm:pt>
    <dgm:pt modelId="{DA001704-A7E3-4B22-82D0-534AA73A0B07}" type="sibTrans" cxnId="{BB238FDD-DCB5-487E-9163-6DCE44430769}">
      <dgm:prSet/>
      <dgm:spPr/>
      <dgm:t>
        <a:bodyPr/>
        <a:lstStyle/>
        <a:p>
          <a:endParaRPr lang="es-ES"/>
        </a:p>
      </dgm:t>
    </dgm:pt>
    <dgm:pt modelId="{4AEE020D-9330-46FA-9229-B58696593C8D}">
      <dgm:prSet phldrT="[Texto]" custT="1"/>
      <dgm:spPr/>
      <dgm:t>
        <a:bodyPr/>
        <a:lstStyle/>
        <a:p>
          <a:r>
            <a:rPr lang="es-419" sz="1400" b="1" dirty="0" smtClean="0">
              <a:solidFill>
                <a:srgbClr val="C00000"/>
              </a:solidFill>
            </a:rPr>
            <a:t>Emprendedor</a:t>
          </a:r>
          <a:endParaRPr lang="es-ES" sz="1400" b="1" dirty="0">
            <a:solidFill>
              <a:srgbClr val="C00000"/>
            </a:solidFill>
          </a:endParaRPr>
        </a:p>
      </dgm:t>
    </dgm:pt>
    <dgm:pt modelId="{74E9C837-86F0-48D4-AD3E-3814C04890B7}" type="parTrans" cxnId="{57332AD2-650B-45BF-9E0A-2EA6F06869D4}">
      <dgm:prSet/>
      <dgm:spPr/>
      <dgm:t>
        <a:bodyPr/>
        <a:lstStyle/>
        <a:p>
          <a:endParaRPr lang="es-ES"/>
        </a:p>
      </dgm:t>
    </dgm:pt>
    <dgm:pt modelId="{1E15E0F2-E548-4A33-9741-460D9E09C74A}" type="sibTrans" cxnId="{57332AD2-650B-45BF-9E0A-2EA6F06869D4}">
      <dgm:prSet/>
      <dgm:spPr/>
      <dgm:t>
        <a:bodyPr/>
        <a:lstStyle/>
        <a:p>
          <a:endParaRPr lang="es-ES"/>
        </a:p>
      </dgm:t>
    </dgm:pt>
    <dgm:pt modelId="{1CC0F87D-F460-4CB9-A2E0-125EB6A299FB}" type="pres">
      <dgm:prSet presAssocID="{57C88122-DBEF-4D4C-BD4B-BD5033B8C099}" presName="Name0" presStyleCnt="0">
        <dgm:presLayoutVars>
          <dgm:chMax val="7"/>
          <dgm:resizeHandles val="exact"/>
        </dgm:presLayoutVars>
      </dgm:prSet>
      <dgm:spPr/>
      <dgm:t>
        <a:bodyPr/>
        <a:lstStyle/>
        <a:p>
          <a:endParaRPr lang="es-ES"/>
        </a:p>
      </dgm:t>
    </dgm:pt>
    <dgm:pt modelId="{4E17D257-CFDD-4A29-9F32-6C3B2D5BC291}" type="pres">
      <dgm:prSet presAssocID="{57C88122-DBEF-4D4C-BD4B-BD5033B8C099}" presName="comp1" presStyleCnt="0"/>
      <dgm:spPr/>
      <dgm:t>
        <a:bodyPr/>
        <a:lstStyle/>
        <a:p>
          <a:endParaRPr lang="es-ES"/>
        </a:p>
      </dgm:t>
    </dgm:pt>
    <dgm:pt modelId="{2A66FEEC-EF5A-4B94-847E-38C628541CB2}" type="pres">
      <dgm:prSet presAssocID="{57C88122-DBEF-4D4C-BD4B-BD5033B8C099}" presName="circle1" presStyleLbl="node1" presStyleIdx="0" presStyleCnt="3" custScaleX="106932"/>
      <dgm:spPr/>
      <dgm:t>
        <a:bodyPr/>
        <a:lstStyle/>
        <a:p>
          <a:endParaRPr lang="es-ES"/>
        </a:p>
      </dgm:t>
    </dgm:pt>
    <dgm:pt modelId="{2FA2F085-27F7-4E2B-A72A-1077DC262E9C}" type="pres">
      <dgm:prSet presAssocID="{57C88122-DBEF-4D4C-BD4B-BD5033B8C099}" presName="c1text" presStyleLbl="node1" presStyleIdx="0" presStyleCnt="3">
        <dgm:presLayoutVars>
          <dgm:bulletEnabled val="1"/>
        </dgm:presLayoutVars>
      </dgm:prSet>
      <dgm:spPr/>
      <dgm:t>
        <a:bodyPr/>
        <a:lstStyle/>
        <a:p>
          <a:endParaRPr lang="es-ES"/>
        </a:p>
      </dgm:t>
    </dgm:pt>
    <dgm:pt modelId="{1001BDE3-B648-4D3E-88B9-955CDDAB90C2}" type="pres">
      <dgm:prSet presAssocID="{57C88122-DBEF-4D4C-BD4B-BD5033B8C099}" presName="comp2" presStyleCnt="0"/>
      <dgm:spPr/>
      <dgm:t>
        <a:bodyPr/>
        <a:lstStyle/>
        <a:p>
          <a:endParaRPr lang="es-ES"/>
        </a:p>
      </dgm:t>
    </dgm:pt>
    <dgm:pt modelId="{6094CC15-4511-4EA2-91FC-C3BC4C8D23BD}" type="pres">
      <dgm:prSet presAssocID="{57C88122-DBEF-4D4C-BD4B-BD5033B8C099}" presName="circle2" presStyleLbl="node1" presStyleIdx="1" presStyleCnt="3" custLinFactNeighborY="428"/>
      <dgm:spPr/>
      <dgm:t>
        <a:bodyPr/>
        <a:lstStyle/>
        <a:p>
          <a:endParaRPr lang="es-ES"/>
        </a:p>
      </dgm:t>
    </dgm:pt>
    <dgm:pt modelId="{5558E8BC-E5ED-40E3-8674-832E54A7F414}" type="pres">
      <dgm:prSet presAssocID="{57C88122-DBEF-4D4C-BD4B-BD5033B8C099}" presName="c2text" presStyleLbl="node1" presStyleIdx="1" presStyleCnt="3">
        <dgm:presLayoutVars>
          <dgm:bulletEnabled val="1"/>
        </dgm:presLayoutVars>
      </dgm:prSet>
      <dgm:spPr/>
      <dgm:t>
        <a:bodyPr/>
        <a:lstStyle/>
        <a:p>
          <a:endParaRPr lang="es-ES"/>
        </a:p>
      </dgm:t>
    </dgm:pt>
    <dgm:pt modelId="{E6DDEEDA-2D20-4AE5-A4F7-77B5D092B727}" type="pres">
      <dgm:prSet presAssocID="{57C88122-DBEF-4D4C-BD4B-BD5033B8C099}" presName="comp3" presStyleCnt="0"/>
      <dgm:spPr/>
      <dgm:t>
        <a:bodyPr/>
        <a:lstStyle/>
        <a:p>
          <a:endParaRPr lang="es-ES"/>
        </a:p>
      </dgm:t>
    </dgm:pt>
    <dgm:pt modelId="{105A5C1C-4424-4E7A-B19F-51D6FCCC5D77}" type="pres">
      <dgm:prSet presAssocID="{57C88122-DBEF-4D4C-BD4B-BD5033B8C099}" presName="circle3" presStyleLbl="node1" presStyleIdx="2" presStyleCnt="3"/>
      <dgm:spPr/>
      <dgm:t>
        <a:bodyPr/>
        <a:lstStyle/>
        <a:p>
          <a:endParaRPr lang="es-ES"/>
        </a:p>
      </dgm:t>
    </dgm:pt>
    <dgm:pt modelId="{12193DFC-FA80-45AC-959A-4A93BFF80551}" type="pres">
      <dgm:prSet presAssocID="{57C88122-DBEF-4D4C-BD4B-BD5033B8C099}" presName="c3text" presStyleLbl="node1" presStyleIdx="2" presStyleCnt="3">
        <dgm:presLayoutVars>
          <dgm:bulletEnabled val="1"/>
        </dgm:presLayoutVars>
      </dgm:prSet>
      <dgm:spPr/>
      <dgm:t>
        <a:bodyPr/>
        <a:lstStyle/>
        <a:p>
          <a:endParaRPr lang="es-ES"/>
        </a:p>
      </dgm:t>
    </dgm:pt>
  </dgm:ptLst>
  <dgm:cxnLst>
    <dgm:cxn modelId="{54439C47-1AEE-4394-AE23-EDA26FC3B0C6}" type="presOf" srcId="{0D1C0804-6448-4151-8080-4A4B8D3DB022}" destId="{5558E8BC-E5ED-40E3-8674-832E54A7F414}" srcOrd="1" destOrd="0" presId="urn:microsoft.com/office/officeart/2005/8/layout/venn2"/>
    <dgm:cxn modelId="{62695A73-64E6-48AD-9D26-3D37C9C39E09}" type="presOf" srcId="{4AEE020D-9330-46FA-9229-B58696593C8D}" destId="{105A5C1C-4424-4E7A-B19F-51D6FCCC5D77}" srcOrd="0" destOrd="0" presId="urn:microsoft.com/office/officeart/2005/8/layout/venn2"/>
    <dgm:cxn modelId="{A851E844-9E71-4CA3-954B-D6445E065C10}" srcId="{57C88122-DBEF-4D4C-BD4B-BD5033B8C099}" destId="{E608F46A-CC2C-4E66-96AE-654EC66F027B}" srcOrd="0" destOrd="0" parTransId="{111E7B6E-689B-45A4-AA71-79784D97004B}" sibTransId="{B0C63400-4C68-47A3-93EB-711FEDCA34FF}"/>
    <dgm:cxn modelId="{7877B5A9-7D49-4BB4-B27D-93B1E32FF775}" type="presOf" srcId="{E608F46A-CC2C-4E66-96AE-654EC66F027B}" destId="{2FA2F085-27F7-4E2B-A72A-1077DC262E9C}" srcOrd="1" destOrd="0" presId="urn:microsoft.com/office/officeart/2005/8/layout/venn2"/>
    <dgm:cxn modelId="{3ED85C34-E0DC-482B-B6F8-985930705723}" type="presOf" srcId="{57C88122-DBEF-4D4C-BD4B-BD5033B8C099}" destId="{1CC0F87D-F460-4CB9-A2E0-125EB6A299FB}" srcOrd="0" destOrd="0" presId="urn:microsoft.com/office/officeart/2005/8/layout/venn2"/>
    <dgm:cxn modelId="{57332AD2-650B-45BF-9E0A-2EA6F06869D4}" srcId="{57C88122-DBEF-4D4C-BD4B-BD5033B8C099}" destId="{4AEE020D-9330-46FA-9229-B58696593C8D}" srcOrd="2" destOrd="0" parTransId="{74E9C837-86F0-48D4-AD3E-3814C04890B7}" sibTransId="{1E15E0F2-E548-4A33-9741-460D9E09C74A}"/>
    <dgm:cxn modelId="{D1436501-4170-4A84-A3F5-7401DC894563}" type="presOf" srcId="{E608F46A-CC2C-4E66-96AE-654EC66F027B}" destId="{2A66FEEC-EF5A-4B94-847E-38C628541CB2}" srcOrd="0" destOrd="0" presId="urn:microsoft.com/office/officeart/2005/8/layout/venn2"/>
    <dgm:cxn modelId="{21440F0F-3C19-465F-8FA5-A1F40637F447}" type="presOf" srcId="{0D1C0804-6448-4151-8080-4A4B8D3DB022}" destId="{6094CC15-4511-4EA2-91FC-C3BC4C8D23BD}" srcOrd="0" destOrd="0" presId="urn:microsoft.com/office/officeart/2005/8/layout/venn2"/>
    <dgm:cxn modelId="{BB238FDD-DCB5-487E-9163-6DCE44430769}" srcId="{57C88122-DBEF-4D4C-BD4B-BD5033B8C099}" destId="{0D1C0804-6448-4151-8080-4A4B8D3DB022}" srcOrd="1" destOrd="0" parTransId="{CB0AA985-3976-426E-94E5-EC25B155AD2C}" sibTransId="{DA001704-A7E3-4B22-82D0-534AA73A0B07}"/>
    <dgm:cxn modelId="{68C688B6-BFAC-40EF-8F09-BA24C1D4A01B}" type="presOf" srcId="{4AEE020D-9330-46FA-9229-B58696593C8D}" destId="{12193DFC-FA80-45AC-959A-4A93BFF80551}" srcOrd="1" destOrd="0" presId="urn:microsoft.com/office/officeart/2005/8/layout/venn2"/>
    <dgm:cxn modelId="{7497B312-6653-45DB-8A97-8B3A80B43E08}" type="presParOf" srcId="{1CC0F87D-F460-4CB9-A2E0-125EB6A299FB}" destId="{4E17D257-CFDD-4A29-9F32-6C3B2D5BC291}" srcOrd="0" destOrd="0" presId="urn:microsoft.com/office/officeart/2005/8/layout/venn2"/>
    <dgm:cxn modelId="{8200410E-B107-48BA-8BC0-4700133BFEE4}" type="presParOf" srcId="{4E17D257-CFDD-4A29-9F32-6C3B2D5BC291}" destId="{2A66FEEC-EF5A-4B94-847E-38C628541CB2}" srcOrd="0" destOrd="0" presId="urn:microsoft.com/office/officeart/2005/8/layout/venn2"/>
    <dgm:cxn modelId="{BEC9495A-FD18-428B-B3E7-C6B25DEDF257}" type="presParOf" srcId="{4E17D257-CFDD-4A29-9F32-6C3B2D5BC291}" destId="{2FA2F085-27F7-4E2B-A72A-1077DC262E9C}" srcOrd="1" destOrd="0" presId="urn:microsoft.com/office/officeart/2005/8/layout/venn2"/>
    <dgm:cxn modelId="{9E2A505A-151C-4530-8D1F-F4481D5CA41C}" type="presParOf" srcId="{1CC0F87D-F460-4CB9-A2E0-125EB6A299FB}" destId="{1001BDE3-B648-4D3E-88B9-955CDDAB90C2}" srcOrd="1" destOrd="0" presId="urn:microsoft.com/office/officeart/2005/8/layout/venn2"/>
    <dgm:cxn modelId="{7EFAE305-F371-4C0A-8179-652BC0EBFC5E}" type="presParOf" srcId="{1001BDE3-B648-4D3E-88B9-955CDDAB90C2}" destId="{6094CC15-4511-4EA2-91FC-C3BC4C8D23BD}" srcOrd="0" destOrd="0" presId="urn:microsoft.com/office/officeart/2005/8/layout/venn2"/>
    <dgm:cxn modelId="{6783D2B7-F43B-4A6B-9EBC-C017AD2E5F0D}" type="presParOf" srcId="{1001BDE3-B648-4D3E-88B9-955CDDAB90C2}" destId="{5558E8BC-E5ED-40E3-8674-832E54A7F414}" srcOrd="1" destOrd="0" presId="urn:microsoft.com/office/officeart/2005/8/layout/venn2"/>
    <dgm:cxn modelId="{1FA9C1C4-62FC-4E95-B02F-E4124BF540BD}" type="presParOf" srcId="{1CC0F87D-F460-4CB9-A2E0-125EB6A299FB}" destId="{E6DDEEDA-2D20-4AE5-A4F7-77B5D092B727}" srcOrd="2" destOrd="0" presId="urn:microsoft.com/office/officeart/2005/8/layout/venn2"/>
    <dgm:cxn modelId="{0568767F-0297-4847-8DC9-74A55EF38F72}" type="presParOf" srcId="{E6DDEEDA-2D20-4AE5-A4F7-77B5D092B727}" destId="{105A5C1C-4424-4E7A-B19F-51D6FCCC5D77}" srcOrd="0" destOrd="0" presId="urn:microsoft.com/office/officeart/2005/8/layout/venn2"/>
    <dgm:cxn modelId="{5179F9C3-D9FF-41F9-B4CA-37404E86184B}" type="presParOf" srcId="{E6DDEEDA-2D20-4AE5-A4F7-77B5D092B727}" destId="{12193DFC-FA80-45AC-959A-4A93BFF80551}"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9F1445-3F31-47CA-9849-BE5C3E60FFD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727F7C92-6EBD-4BF1-9018-7C7016AE74C4}">
      <dgm:prSet phldrT="[Texto]" custT="1"/>
      <dgm:spPr/>
      <dgm:t>
        <a:bodyPr/>
        <a:lstStyle/>
        <a:p>
          <a:r>
            <a:rPr lang="es-419" sz="2400" dirty="0" smtClean="0"/>
            <a:t>Existe Capital Humano calificado</a:t>
          </a:r>
          <a:endParaRPr lang="es-ES" sz="2400" dirty="0"/>
        </a:p>
      </dgm:t>
    </dgm:pt>
    <dgm:pt modelId="{ACA1DC78-2474-43DF-AD50-1D863D897EAE}" type="parTrans" cxnId="{CEE763DE-D552-4A52-9168-9FFFAE40BF1B}">
      <dgm:prSet/>
      <dgm:spPr/>
      <dgm:t>
        <a:bodyPr/>
        <a:lstStyle/>
        <a:p>
          <a:endParaRPr lang="es-ES"/>
        </a:p>
      </dgm:t>
    </dgm:pt>
    <dgm:pt modelId="{B671C58E-7B9A-43A8-A849-C9D17568CBAC}" type="sibTrans" cxnId="{CEE763DE-D552-4A52-9168-9FFFAE40BF1B}">
      <dgm:prSet/>
      <dgm:spPr/>
      <dgm:t>
        <a:bodyPr/>
        <a:lstStyle/>
        <a:p>
          <a:endParaRPr lang="es-ES"/>
        </a:p>
      </dgm:t>
    </dgm:pt>
    <dgm:pt modelId="{4BA18BF1-CBC8-4703-B8DA-F83F97309517}">
      <dgm:prSet phldrT="[Texto]" custT="1"/>
      <dgm:spPr/>
      <dgm:t>
        <a:bodyPr/>
        <a:lstStyle/>
        <a:p>
          <a:r>
            <a:rPr lang="es-419" sz="2400" dirty="0" smtClean="0"/>
            <a:t>Existe Infraestructura </a:t>
          </a:r>
          <a:endParaRPr lang="es-ES" sz="2400" dirty="0"/>
        </a:p>
      </dgm:t>
    </dgm:pt>
    <dgm:pt modelId="{1FA613FE-32A0-4B3A-A87C-591EBF73A091}" type="parTrans" cxnId="{1CAEBB1E-1443-43A1-B7B3-11836A8A4676}">
      <dgm:prSet/>
      <dgm:spPr/>
      <dgm:t>
        <a:bodyPr/>
        <a:lstStyle/>
        <a:p>
          <a:endParaRPr lang="es-ES"/>
        </a:p>
      </dgm:t>
    </dgm:pt>
    <dgm:pt modelId="{A8893E9C-343D-4D23-AC05-37160AB71EC7}" type="sibTrans" cxnId="{1CAEBB1E-1443-43A1-B7B3-11836A8A4676}">
      <dgm:prSet/>
      <dgm:spPr/>
      <dgm:t>
        <a:bodyPr/>
        <a:lstStyle/>
        <a:p>
          <a:endParaRPr lang="es-ES"/>
        </a:p>
      </dgm:t>
    </dgm:pt>
    <dgm:pt modelId="{87A15130-D07D-4320-BBFE-44A2A523E37A}">
      <dgm:prSet phldrT="[Texto]" custT="1"/>
      <dgm:spPr/>
      <dgm:t>
        <a:bodyPr/>
        <a:lstStyle/>
        <a:p>
          <a:r>
            <a:rPr lang="es-419" sz="2400" dirty="0" smtClean="0"/>
            <a:t>Desarrollo de la Competencia</a:t>
          </a:r>
          <a:endParaRPr lang="es-ES" sz="2400" dirty="0"/>
        </a:p>
      </dgm:t>
    </dgm:pt>
    <dgm:pt modelId="{5F047D05-5D5E-49FC-8064-1A31057B45B8}" type="parTrans" cxnId="{151EC24F-2273-494C-88A4-E82851242651}">
      <dgm:prSet/>
      <dgm:spPr/>
      <dgm:t>
        <a:bodyPr/>
        <a:lstStyle/>
        <a:p>
          <a:endParaRPr lang="es-ES"/>
        </a:p>
      </dgm:t>
    </dgm:pt>
    <dgm:pt modelId="{D7C823AF-3A53-4356-A9D5-532A23D1AE55}" type="sibTrans" cxnId="{151EC24F-2273-494C-88A4-E82851242651}">
      <dgm:prSet/>
      <dgm:spPr/>
      <dgm:t>
        <a:bodyPr/>
        <a:lstStyle/>
        <a:p>
          <a:endParaRPr lang="es-ES"/>
        </a:p>
      </dgm:t>
    </dgm:pt>
    <dgm:pt modelId="{4F7075FC-DD05-4525-936C-1100C3136D59}">
      <dgm:prSet phldrT="[Texto]" custT="1"/>
      <dgm:spPr/>
      <dgm:t>
        <a:bodyPr/>
        <a:lstStyle/>
        <a:p>
          <a:r>
            <a:rPr lang="es-419" sz="2400" dirty="0" smtClean="0"/>
            <a:t>Desarrollo Institucional</a:t>
          </a:r>
          <a:endParaRPr lang="es-ES" sz="2400" dirty="0"/>
        </a:p>
      </dgm:t>
    </dgm:pt>
    <dgm:pt modelId="{F5A89953-A50F-4B4D-8A80-E43CED3C1CC0}" type="parTrans" cxnId="{9AEB4C87-1BCC-4189-95D1-4077FC3B3C8A}">
      <dgm:prSet/>
      <dgm:spPr/>
      <dgm:t>
        <a:bodyPr/>
        <a:lstStyle/>
        <a:p>
          <a:endParaRPr lang="es-ES"/>
        </a:p>
      </dgm:t>
    </dgm:pt>
    <dgm:pt modelId="{ED194FBF-5CED-44CA-A600-90F838C59A66}" type="sibTrans" cxnId="{9AEB4C87-1BCC-4189-95D1-4077FC3B3C8A}">
      <dgm:prSet/>
      <dgm:spPr/>
      <dgm:t>
        <a:bodyPr/>
        <a:lstStyle/>
        <a:p>
          <a:endParaRPr lang="es-ES"/>
        </a:p>
      </dgm:t>
    </dgm:pt>
    <dgm:pt modelId="{9528EEC5-AD7A-4DC5-A568-A8C7FCA8634D}" type="pres">
      <dgm:prSet presAssocID="{449F1445-3F31-47CA-9849-BE5C3E60FFDC}" presName="Name0" presStyleCnt="0">
        <dgm:presLayoutVars>
          <dgm:chMax val="7"/>
          <dgm:chPref val="7"/>
          <dgm:dir/>
        </dgm:presLayoutVars>
      </dgm:prSet>
      <dgm:spPr/>
      <dgm:t>
        <a:bodyPr/>
        <a:lstStyle/>
        <a:p>
          <a:endParaRPr lang="es-ES"/>
        </a:p>
      </dgm:t>
    </dgm:pt>
    <dgm:pt modelId="{2B228B22-EB08-4718-8DA3-490B843C3AA2}" type="pres">
      <dgm:prSet presAssocID="{449F1445-3F31-47CA-9849-BE5C3E60FFDC}" presName="Name1" presStyleCnt="0"/>
      <dgm:spPr/>
    </dgm:pt>
    <dgm:pt modelId="{77E0245E-E4CD-478F-8219-15FC1F5C4BF7}" type="pres">
      <dgm:prSet presAssocID="{449F1445-3F31-47CA-9849-BE5C3E60FFDC}" presName="cycle" presStyleCnt="0"/>
      <dgm:spPr/>
    </dgm:pt>
    <dgm:pt modelId="{5AA61EC2-26B0-4F34-9F23-EB4E6256F7CC}" type="pres">
      <dgm:prSet presAssocID="{449F1445-3F31-47CA-9849-BE5C3E60FFDC}" presName="srcNode" presStyleLbl="node1" presStyleIdx="0" presStyleCnt="4"/>
      <dgm:spPr/>
    </dgm:pt>
    <dgm:pt modelId="{229A97F5-5052-4DAE-84C4-DE999D5E4ED5}" type="pres">
      <dgm:prSet presAssocID="{449F1445-3F31-47CA-9849-BE5C3E60FFDC}" presName="conn" presStyleLbl="parChTrans1D2" presStyleIdx="0" presStyleCnt="1"/>
      <dgm:spPr/>
      <dgm:t>
        <a:bodyPr/>
        <a:lstStyle/>
        <a:p>
          <a:endParaRPr lang="es-ES"/>
        </a:p>
      </dgm:t>
    </dgm:pt>
    <dgm:pt modelId="{9387E4F8-7FDF-476B-8549-2E1FF217B1C3}" type="pres">
      <dgm:prSet presAssocID="{449F1445-3F31-47CA-9849-BE5C3E60FFDC}" presName="extraNode" presStyleLbl="node1" presStyleIdx="0" presStyleCnt="4"/>
      <dgm:spPr/>
    </dgm:pt>
    <dgm:pt modelId="{4B805AC2-CB6D-4642-9CF5-50479F472F89}" type="pres">
      <dgm:prSet presAssocID="{449F1445-3F31-47CA-9849-BE5C3E60FFDC}" presName="dstNode" presStyleLbl="node1" presStyleIdx="0" presStyleCnt="4"/>
      <dgm:spPr/>
    </dgm:pt>
    <dgm:pt modelId="{E1399517-7903-4124-8D2D-8B49B646DD22}" type="pres">
      <dgm:prSet presAssocID="{727F7C92-6EBD-4BF1-9018-7C7016AE74C4}" presName="text_1" presStyleLbl="node1" presStyleIdx="0" presStyleCnt="4">
        <dgm:presLayoutVars>
          <dgm:bulletEnabled val="1"/>
        </dgm:presLayoutVars>
      </dgm:prSet>
      <dgm:spPr/>
      <dgm:t>
        <a:bodyPr/>
        <a:lstStyle/>
        <a:p>
          <a:endParaRPr lang="es-ES"/>
        </a:p>
      </dgm:t>
    </dgm:pt>
    <dgm:pt modelId="{A7659B9F-C7C1-44C4-ADD6-46FB20D38BDE}" type="pres">
      <dgm:prSet presAssocID="{727F7C92-6EBD-4BF1-9018-7C7016AE74C4}" presName="accent_1" presStyleCnt="0"/>
      <dgm:spPr/>
    </dgm:pt>
    <dgm:pt modelId="{F683BC0F-D127-44AA-B59F-2E033517B0B8}" type="pres">
      <dgm:prSet presAssocID="{727F7C92-6EBD-4BF1-9018-7C7016AE74C4}" presName="accentRepeatNode" presStyleLbl="solidFgAcc1" presStyleIdx="0" presStyleCnt="4"/>
      <dgm:spPr>
        <a:blipFill rotWithShape="0">
          <a:blip xmlns:r="http://schemas.openxmlformats.org/officeDocument/2006/relationships" r:embed="rId1"/>
          <a:stretch>
            <a:fillRect/>
          </a:stretch>
        </a:blipFill>
      </dgm:spPr>
    </dgm:pt>
    <dgm:pt modelId="{FD6C802C-D360-4517-B8C8-1FD771964750}" type="pres">
      <dgm:prSet presAssocID="{4BA18BF1-CBC8-4703-B8DA-F83F97309517}" presName="text_2" presStyleLbl="node1" presStyleIdx="1" presStyleCnt="4">
        <dgm:presLayoutVars>
          <dgm:bulletEnabled val="1"/>
        </dgm:presLayoutVars>
      </dgm:prSet>
      <dgm:spPr/>
      <dgm:t>
        <a:bodyPr/>
        <a:lstStyle/>
        <a:p>
          <a:endParaRPr lang="es-ES"/>
        </a:p>
      </dgm:t>
    </dgm:pt>
    <dgm:pt modelId="{D42A774F-A809-4615-8596-65CD146F1BB4}" type="pres">
      <dgm:prSet presAssocID="{4BA18BF1-CBC8-4703-B8DA-F83F97309517}" presName="accent_2" presStyleCnt="0"/>
      <dgm:spPr/>
    </dgm:pt>
    <dgm:pt modelId="{CBEFB898-87A6-47D3-B5CD-019F03361081}" type="pres">
      <dgm:prSet presAssocID="{4BA18BF1-CBC8-4703-B8DA-F83F97309517}" presName="accentRepeatNode" presStyleLbl="solidFgAcc1" presStyleIdx="1" presStyleCnt="4"/>
      <dgm:spPr>
        <a:blipFill rotWithShape="0">
          <a:blip xmlns:r="http://schemas.openxmlformats.org/officeDocument/2006/relationships" r:embed="rId2"/>
          <a:stretch>
            <a:fillRect/>
          </a:stretch>
        </a:blipFill>
      </dgm:spPr>
    </dgm:pt>
    <dgm:pt modelId="{78BE4CE2-482E-496A-A9B4-A07733D525B0}" type="pres">
      <dgm:prSet presAssocID="{4F7075FC-DD05-4525-936C-1100C3136D59}" presName="text_3" presStyleLbl="node1" presStyleIdx="2" presStyleCnt="4">
        <dgm:presLayoutVars>
          <dgm:bulletEnabled val="1"/>
        </dgm:presLayoutVars>
      </dgm:prSet>
      <dgm:spPr/>
      <dgm:t>
        <a:bodyPr/>
        <a:lstStyle/>
        <a:p>
          <a:endParaRPr lang="es-ES"/>
        </a:p>
      </dgm:t>
    </dgm:pt>
    <dgm:pt modelId="{7850DFE4-5BF0-4C5B-9937-174FCAD0ECE2}" type="pres">
      <dgm:prSet presAssocID="{4F7075FC-DD05-4525-936C-1100C3136D59}" presName="accent_3" presStyleCnt="0"/>
      <dgm:spPr/>
    </dgm:pt>
    <dgm:pt modelId="{E2320C67-5AA9-41A6-A683-F4174CC9FCAD}" type="pres">
      <dgm:prSet presAssocID="{4F7075FC-DD05-4525-936C-1100C3136D59}" presName="accentRepeatNode" presStyleLbl="solidFgAcc1" presStyleIdx="2" presStyleCnt="4"/>
      <dgm:spPr>
        <a:blipFill rotWithShape="0">
          <a:blip xmlns:r="http://schemas.openxmlformats.org/officeDocument/2006/relationships" r:embed="rId3"/>
          <a:stretch>
            <a:fillRect/>
          </a:stretch>
        </a:blipFill>
      </dgm:spPr>
    </dgm:pt>
    <dgm:pt modelId="{562FAEA1-125B-4931-AD58-7C854C5B497B}" type="pres">
      <dgm:prSet presAssocID="{87A15130-D07D-4320-BBFE-44A2A523E37A}" presName="text_4" presStyleLbl="node1" presStyleIdx="3" presStyleCnt="4">
        <dgm:presLayoutVars>
          <dgm:bulletEnabled val="1"/>
        </dgm:presLayoutVars>
      </dgm:prSet>
      <dgm:spPr/>
      <dgm:t>
        <a:bodyPr/>
        <a:lstStyle/>
        <a:p>
          <a:endParaRPr lang="es-ES"/>
        </a:p>
      </dgm:t>
    </dgm:pt>
    <dgm:pt modelId="{EB6D090C-20C5-4255-B799-FD3CA5A4FCC6}" type="pres">
      <dgm:prSet presAssocID="{87A15130-D07D-4320-BBFE-44A2A523E37A}" presName="accent_4" presStyleCnt="0"/>
      <dgm:spPr/>
    </dgm:pt>
    <dgm:pt modelId="{7185AC82-D31E-4BE5-B42B-FFD160BCE972}" type="pres">
      <dgm:prSet presAssocID="{87A15130-D07D-4320-BBFE-44A2A523E37A}" presName="accentRepeatNode" presStyleLbl="solidFgAcc1" presStyleIdx="3" presStyleCnt="4"/>
      <dgm:spPr>
        <a:blipFill rotWithShape="0">
          <a:blip xmlns:r="http://schemas.openxmlformats.org/officeDocument/2006/relationships" r:embed="rId4"/>
          <a:stretch>
            <a:fillRect/>
          </a:stretch>
        </a:blipFill>
      </dgm:spPr>
    </dgm:pt>
  </dgm:ptLst>
  <dgm:cxnLst>
    <dgm:cxn modelId="{EB13C990-F2CD-4233-BC58-EDD309C6B7E0}" type="presOf" srcId="{727F7C92-6EBD-4BF1-9018-7C7016AE74C4}" destId="{E1399517-7903-4124-8D2D-8B49B646DD22}" srcOrd="0" destOrd="0" presId="urn:microsoft.com/office/officeart/2008/layout/VerticalCurvedList"/>
    <dgm:cxn modelId="{0B746ED3-E41D-4CF4-9DEB-DB844438344D}" type="presOf" srcId="{4BA18BF1-CBC8-4703-B8DA-F83F97309517}" destId="{FD6C802C-D360-4517-B8C8-1FD771964750}" srcOrd="0" destOrd="0" presId="urn:microsoft.com/office/officeart/2008/layout/VerticalCurvedList"/>
    <dgm:cxn modelId="{8E5DF1B8-5E40-478C-B00E-D3D3FB5A7CE5}" type="presOf" srcId="{4F7075FC-DD05-4525-936C-1100C3136D59}" destId="{78BE4CE2-482E-496A-A9B4-A07733D525B0}" srcOrd="0" destOrd="0" presId="urn:microsoft.com/office/officeart/2008/layout/VerticalCurvedList"/>
    <dgm:cxn modelId="{151EC24F-2273-494C-88A4-E82851242651}" srcId="{449F1445-3F31-47CA-9849-BE5C3E60FFDC}" destId="{87A15130-D07D-4320-BBFE-44A2A523E37A}" srcOrd="3" destOrd="0" parTransId="{5F047D05-5D5E-49FC-8064-1A31057B45B8}" sibTransId="{D7C823AF-3A53-4356-A9D5-532A23D1AE55}"/>
    <dgm:cxn modelId="{9AEB4C87-1BCC-4189-95D1-4077FC3B3C8A}" srcId="{449F1445-3F31-47CA-9849-BE5C3E60FFDC}" destId="{4F7075FC-DD05-4525-936C-1100C3136D59}" srcOrd="2" destOrd="0" parTransId="{F5A89953-A50F-4B4D-8A80-E43CED3C1CC0}" sibTransId="{ED194FBF-5CED-44CA-A600-90F838C59A66}"/>
    <dgm:cxn modelId="{1CAEBB1E-1443-43A1-B7B3-11836A8A4676}" srcId="{449F1445-3F31-47CA-9849-BE5C3E60FFDC}" destId="{4BA18BF1-CBC8-4703-B8DA-F83F97309517}" srcOrd="1" destOrd="0" parTransId="{1FA613FE-32A0-4B3A-A87C-591EBF73A091}" sibTransId="{A8893E9C-343D-4D23-AC05-37160AB71EC7}"/>
    <dgm:cxn modelId="{258E08CD-C3FD-4161-BB63-9D7C7950DD0B}" type="presOf" srcId="{87A15130-D07D-4320-BBFE-44A2A523E37A}" destId="{562FAEA1-125B-4931-AD58-7C854C5B497B}" srcOrd="0" destOrd="0" presId="urn:microsoft.com/office/officeart/2008/layout/VerticalCurvedList"/>
    <dgm:cxn modelId="{47CDA0E2-D249-4B03-A136-3B35C87BDD81}" type="presOf" srcId="{B671C58E-7B9A-43A8-A849-C9D17568CBAC}" destId="{229A97F5-5052-4DAE-84C4-DE999D5E4ED5}" srcOrd="0" destOrd="0" presId="urn:microsoft.com/office/officeart/2008/layout/VerticalCurvedList"/>
    <dgm:cxn modelId="{D3D0696E-8559-4959-B0E0-29537BEFA2B7}" type="presOf" srcId="{449F1445-3F31-47CA-9849-BE5C3E60FFDC}" destId="{9528EEC5-AD7A-4DC5-A568-A8C7FCA8634D}" srcOrd="0" destOrd="0" presId="urn:microsoft.com/office/officeart/2008/layout/VerticalCurvedList"/>
    <dgm:cxn modelId="{CEE763DE-D552-4A52-9168-9FFFAE40BF1B}" srcId="{449F1445-3F31-47CA-9849-BE5C3E60FFDC}" destId="{727F7C92-6EBD-4BF1-9018-7C7016AE74C4}" srcOrd="0" destOrd="0" parTransId="{ACA1DC78-2474-43DF-AD50-1D863D897EAE}" sibTransId="{B671C58E-7B9A-43A8-A849-C9D17568CBAC}"/>
    <dgm:cxn modelId="{589F48F4-7678-4C70-BF8C-0AA914951082}" type="presParOf" srcId="{9528EEC5-AD7A-4DC5-A568-A8C7FCA8634D}" destId="{2B228B22-EB08-4718-8DA3-490B843C3AA2}" srcOrd="0" destOrd="0" presId="urn:microsoft.com/office/officeart/2008/layout/VerticalCurvedList"/>
    <dgm:cxn modelId="{3954D99F-5C22-42AB-925E-E1B14C15085F}" type="presParOf" srcId="{2B228B22-EB08-4718-8DA3-490B843C3AA2}" destId="{77E0245E-E4CD-478F-8219-15FC1F5C4BF7}" srcOrd="0" destOrd="0" presId="urn:microsoft.com/office/officeart/2008/layout/VerticalCurvedList"/>
    <dgm:cxn modelId="{2A9C0AB9-85BD-4777-8391-90EAE6EFCF53}" type="presParOf" srcId="{77E0245E-E4CD-478F-8219-15FC1F5C4BF7}" destId="{5AA61EC2-26B0-4F34-9F23-EB4E6256F7CC}" srcOrd="0" destOrd="0" presId="urn:microsoft.com/office/officeart/2008/layout/VerticalCurvedList"/>
    <dgm:cxn modelId="{C84BEE3A-2D27-4186-8134-C129326EED14}" type="presParOf" srcId="{77E0245E-E4CD-478F-8219-15FC1F5C4BF7}" destId="{229A97F5-5052-4DAE-84C4-DE999D5E4ED5}" srcOrd="1" destOrd="0" presId="urn:microsoft.com/office/officeart/2008/layout/VerticalCurvedList"/>
    <dgm:cxn modelId="{879AD087-1A70-492F-A47F-ADECF5BE33B4}" type="presParOf" srcId="{77E0245E-E4CD-478F-8219-15FC1F5C4BF7}" destId="{9387E4F8-7FDF-476B-8549-2E1FF217B1C3}" srcOrd="2" destOrd="0" presId="urn:microsoft.com/office/officeart/2008/layout/VerticalCurvedList"/>
    <dgm:cxn modelId="{550C335E-E8B1-4EB5-8CE3-790EC7ABD760}" type="presParOf" srcId="{77E0245E-E4CD-478F-8219-15FC1F5C4BF7}" destId="{4B805AC2-CB6D-4642-9CF5-50479F472F89}" srcOrd="3" destOrd="0" presId="urn:microsoft.com/office/officeart/2008/layout/VerticalCurvedList"/>
    <dgm:cxn modelId="{2DDF9338-12F8-47C7-B470-AC4F879D09D7}" type="presParOf" srcId="{2B228B22-EB08-4718-8DA3-490B843C3AA2}" destId="{E1399517-7903-4124-8D2D-8B49B646DD22}" srcOrd="1" destOrd="0" presId="urn:microsoft.com/office/officeart/2008/layout/VerticalCurvedList"/>
    <dgm:cxn modelId="{FF6B3BF7-BD17-445D-BBD2-7D2EFDF8FC5F}" type="presParOf" srcId="{2B228B22-EB08-4718-8DA3-490B843C3AA2}" destId="{A7659B9F-C7C1-44C4-ADD6-46FB20D38BDE}" srcOrd="2" destOrd="0" presId="urn:microsoft.com/office/officeart/2008/layout/VerticalCurvedList"/>
    <dgm:cxn modelId="{B4E07C0F-91CD-4728-877D-D75EA5149C8D}" type="presParOf" srcId="{A7659B9F-C7C1-44C4-ADD6-46FB20D38BDE}" destId="{F683BC0F-D127-44AA-B59F-2E033517B0B8}" srcOrd="0" destOrd="0" presId="urn:microsoft.com/office/officeart/2008/layout/VerticalCurvedList"/>
    <dgm:cxn modelId="{FE01102A-91CF-4B62-A31B-AF1F96C97219}" type="presParOf" srcId="{2B228B22-EB08-4718-8DA3-490B843C3AA2}" destId="{FD6C802C-D360-4517-B8C8-1FD771964750}" srcOrd="3" destOrd="0" presId="urn:microsoft.com/office/officeart/2008/layout/VerticalCurvedList"/>
    <dgm:cxn modelId="{457A690E-F5C8-4636-BFA3-EEED97DD221A}" type="presParOf" srcId="{2B228B22-EB08-4718-8DA3-490B843C3AA2}" destId="{D42A774F-A809-4615-8596-65CD146F1BB4}" srcOrd="4" destOrd="0" presId="urn:microsoft.com/office/officeart/2008/layout/VerticalCurvedList"/>
    <dgm:cxn modelId="{EC339B5F-02AD-42F8-9B7A-DD947B617A2D}" type="presParOf" srcId="{D42A774F-A809-4615-8596-65CD146F1BB4}" destId="{CBEFB898-87A6-47D3-B5CD-019F03361081}" srcOrd="0" destOrd="0" presId="urn:microsoft.com/office/officeart/2008/layout/VerticalCurvedList"/>
    <dgm:cxn modelId="{FB8A8064-2FBE-40F7-98E9-CC3917965B5C}" type="presParOf" srcId="{2B228B22-EB08-4718-8DA3-490B843C3AA2}" destId="{78BE4CE2-482E-496A-A9B4-A07733D525B0}" srcOrd="5" destOrd="0" presId="urn:microsoft.com/office/officeart/2008/layout/VerticalCurvedList"/>
    <dgm:cxn modelId="{94FD2761-A584-4672-83A5-1039DF9B3BC5}" type="presParOf" srcId="{2B228B22-EB08-4718-8DA3-490B843C3AA2}" destId="{7850DFE4-5BF0-4C5B-9937-174FCAD0ECE2}" srcOrd="6" destOrd="0" presId="urn:microsoft.com/office/officeart/2008/layout/VerticalCurvedList"/>
    <dgm:cxn modelId="{1E283501-B7E9-45AF-A0D9-F5C0D78C288B}" type="presParOf" srcId="{7850DFE4-5BF0-4C5B-9937-174FCAD0ECE2}" destId="{E2320C67-5AA9-41A6-A683-F4174CC9FCAD}" srcOrd="0" destOrd="0" presId="urn:microsoft.com/office/officeart/2008/layout/VerticalCurvedList"/>
    <dgm:cxn modelId="{E63652F8-3F7F-4CBD-B1BF-283C550DC5DC}" type="presParOf" srcId="{2B228B22-EB08-4718-8DA3-490B843C3AA2}" destId="{562FAEA1-125B-4931-AD58-7C854C5B497B}" srcOrd="7" destOrd="0" presId="urn:microsoft.com/office/officeart/2008/layout/VerticalCurvedList"/>
    <dgm:cxn modelId="{DE5F80BA-7A8C-4E3B-9D7C-3F51912300EA}" type="presParOf" srcId="{2B228B22-EB08-4718-8DA3-490B843C3AA2}" destId="{EB6D090C-20C5-4255-B799-FD3CA5A4FCC6}" srcOrd="8" destOrd="0" presId="urn:microsoft.com/office/officeart/2008/layout/VerticalCurvedList"/>
    <dgm:cxn modelId="{8694422B-7413-43C3-AFAE-0A165417C745}" type="presParOf" srcId="{EB6D090C-20C5-4255-B799-FD3CA5A4FCC6}" destId="{7185AC82-D31E-4BE5-B42B-FFD160BCE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C73C607-B7B4-45FD-9868-24548F6C9D45}"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ES"/>
        </a:p>
      </dgm:t>
    </dgm:pt>
    <dgm:pt modelId="{E5BAC050-4E59-4E23-A09D-98CC2A4A187E}">
      <dgm:prSet phldrT="[Texto]"/>
      <dgm:spPr/>
      <dgm:t>
        <a:bodyPr/>
        <a:lstStyle/>
        <a:p>
          <a:r>
            <a:rPr lang="es-419" dirty="0" smtClean="0"/>
            <a:t>Se realizan en condiciones de precariedad</a:t>
          </a:r>
          <a:endParaRPr lang="es-ES" dirty="0"/>
        </a:p>
      </dgm:t>
    </dgm:pt>
    <dgm:pt modelId="{D5C883BB-0A22-4E60-AC25-FBE597FEE643}" type="parTrans" cxnId="{55F28BA1-14D4-48B3-AFB0-0A21DBDFA3F6}">
      <dgm:prSet/>
      <dgm:spPr/>
      <dgm:t>
        <a:bodyPr/>
        <a:lstStyle/>
        <a:p>
          <a:endParaRPr lang="es-ES"/>
        </a:p>
      </dgm:t>
    </dgm:pt>
    <dgm:pt modelId="{B66DD208-13BD-4308-8F0E-671C36EB993C}" type="sibTrans" cxnId="{55F28BA1-14D4-48B3-AFB0-0A21DBDFA3F6}">
      <dgm:prSet/>
      <dgm:spPr/>
      <dgm:t>
        <a:bodyPr/>
        <a:lstStyle/>
        <a:p>
          <a:endParaRPr lang="es-ES"/>
        </a:p>
      </dgm:t>
    </dgm:pt>
    <dgm:pt modelId="{F0040634-C479-4713-BF88-02D9EF2750EE}">
      <dgm:prSet phldrT="[Texto]"/>
      <dgm:spPr/>
      <dgm:t>
        <a:bodyPr/>
        <a:lstStyle/>
        <a:p>
          <a:r>
            <a:rPr lang="es-419" dirty="0" smtClean="0"/>
            <a:t>Son de sobreviviencia</a:t>
          </a:r>
          <a:endParaRPr lang="es-ES" dirty="0"/>
        </a:p>
      </dgm:t>
    </dgm:pt>
    <dgm:pt modelId="{F1861FC1-6FB0-4FB9-AFB3-DA4FEA1CDEB9}" type="parTrans" cxnId="{47D06365-01E4-4B5F-AA7C-85065C6B6FF1}">
      <dgm:prSet/>
      <dgm:spPr/>
      <dgm:t>
        <a:bodyPr/>
        <a:lstStyle/>
        <a:p>
          <a:endParaRPr lang="es-ES"/>
        </a:p>
      </dgm:t>
    </dgm:pt>
    <dgm:pt modelId="{A9B7E266-6CFA-42FC-9FE8-281A8A8EAC47}" type="sibTrans" cxnId="{47D06365-01E4-4B5F-AA7C-85065C6B6FF1}">
      <dgm:prSet/>
      <dgm:spPr/>
      <dgm:t>
        <a:bodyPr/>
        <a:lstStyle/>
        <a:p>
          <a:endParaRPr lang="es-ES"/>
        </a:p>
      </dgm:t>
    </dgm:pt>
    <dgm:pt modelId="{C1D74062-5046-4375-94A6-4FD5BE5DCA2B}">
      <dgm:prSet phldrT="[Texto]"/>
      <dgm:spPr/>
      <dgm:t>
        <a:bodyPr/>
        <a:lstStyle/>
        <a:p>
          <a:r>
            <a:rPr lang="es-419" dirty="0" smtClean="0"/>
            <a:t>No se hacen consideraciones de mercado</a:t>
          </a:r>
          <a:endParaRPr lang="es-ES" dirty="0"/>
        </a:p>
      </dgm:t>
    </dgm:pt>
    <dgm:pt modelId="{01E03218-ED4A-48CA-B3BD-ECD8C1A6E194}" type="parTrans" cxnId="{3F497676-5A29-4C68-BBE8-48F0AF392A65}">
      <dgm:prSet/>
      <dgm:spPr/>
      <dgm:t>
        <a:bodyPr/>
        <a:lstStyle/>
        <a:p>
          <a:endParaRPr lang="es-ES"/>
        </a:p>
      </dgm:t>
    </dgm:pt>
    <dgm:pt modelId="{7FE822AD-484D-4143-BE44-52367D8821BF}" type="sibTrans" cxnId="{3F497676-5A29-4C68-BBE8-48F0AF392A65}">
      <dgm:prSet/>
      <dgm:spPr/>
      <dgm:t>
        <a:bodyPr/>
        <a:lstStyle/>
        <a:p>
          <a:endParaRPr lang="es-ES"/>
        </a:p>
      </dgm:t>
    </dgm:pt>
    <dgm:pt modelId="{A7963BA9-4D9A-49CE-9D79-282D02C296D6}">
      <dgm:prSet phldrT="[Texto]"/>
      <dgm:spPr/>
      <dgm:t>
        <a:bodyPr/>
        <a:lstStyle/>
        <a:p>
          <a:r>
            <a:rPr lang="es-419" dirty="0" smtClean="0"/>
            <a:t>Carecen de conocimiento</a:t>
          </a:r>
          <a:endParaRPr lang="es-ES" dirty="0"/>
        </a:p>
      </dgm:t>
    </dgm:pt>
    <dgm:pt modelId="{975E03F9-D599-43E2-8853-7A4D2A2A4D94}" type="parTrans" cxnId="{98B45D2B-F5C0-4E53-AE94-C78DCA73011A}">
      <dgm:prSet/>
      <dgm:spPr/>
      <dgm:t>
        <a:bodyPr/>
        <a:lstStyle/>
        <a:p>
          <a:endParaRPr lang="es-ES"/>
        </a:p>
      </dgm:t>
    </dgm:pt>
    <dgm:pt modelId="{CEFA4023-F8F9-46E1-807F-59D4D1739BE2}" type="sibTrans" cxnId="{98B45D2B-F5C0-4E53-AE94-C78DCA73011A}">
      <dgm:prSet/>
      <dgm:spPr/>
      <dgm:t>
        <a:bodyPr/>
        <a:lstStyle/>
        <a:p>
          <a:endParaRPr lang="es-ES"/>
        </a:p>
      </dgm:t>
    </dgm:pt>
    <dgm:pt modelId="{ADF1B48C-A428-4AE4-A4F0-FB328359E486}">
      <dgm:prSet phldrT="[Texto]"/>
      <dgm:spPr/>
      <dgm:t>
        <a:bodyPr/>
        <a:lstStyle/>
        <a:p>
          <a:r>
            <a:rPr lang="es-419" dirty="0" smtClean="0"/>
            <a:t>Carecen absolutamente de innovación </a:t>
          </a:r>
          <a:endParaRPr lang="es-ES" dirty="0"/>
        </a:p>
      </dgm:t>
    </dgm:pt>
    <dgm:pt modelId="{33778FF9-3907-4608-A542-00B076D1C4C1}" type="parTrans" cxnId="{CE0BB9B5-638E-4FA8-B9FA-65C17C17C5D7}">
      <dgm:prSet/>
      <dgm:spPr/>
      <dgm:t>
        <a:bodyPr/>
        <a:lstStyle/>
        <a:p>
          <a:endParaRPr lang="es-ES"/>
        </a:p>
      </dgm:t>
    </dgm:pt>
    <dgm:pt modelId="{E6CB63D8-D26E-4474-9931-BD72FB1285A9}" type="sibTrans" cxnId="{CE0BB9B5-638E-4FA8-B9FA-65C17C17C5D7}">
      <dgm:prSet/>
      <dgm:spPr/>
      <dgm:t>
        <a:bodyPr/>
        <a:lstStyle/>
        <a:p>
          <a:endParaRPr lang="es-ES"/>
        </a:p>
      </dgm:t>
    </dgm:pt>
    <dgm:pt modelId="{68F5C16F-ECF6-4DF2-9DAE-71D9EF313419}" type="pres">
      <dgm:prSet presAssocID="{0C73C607-B7B4-45FD-9868-24548F6C9D45}" presName="Name0" presStyleCnt="0">
        <dgm:presLayoutVars>
          <dgm:chMax val="7"/>
          <dgm:chPref val="7"/>
          <dgm:dir/>
        </dgm:presLayoutVars>
      </dgm:prSet>
      <dgm:spPr/>
      <dgm:t>
        <a:bodyPr/>
        <a:lstStyle/>
        <a:p>
          <a:endParaRPr lang="es-ES"/>
        </a:p>
      </dgm:t>
    </dgm:pt>
    <dgm:pt modelId="{A62489B5-2693-4CD6-A00A-A16A0E9997A6}" type="pres">
      <dgm:prSet presAssocID="{0C73C607-B7B4-45FD-9868-24548F6C9D45}" presName="Name1" presStyleCnt="0"/>
      <dgm:spPr/>
    </dgm:pt>
    <dgm:pt modelId="{1F00F729-DCD8-4345-ABC7-7E7CD9EC7C4B}" type="pres">
      <dgm:prSet presAssocID="{0C73C607-B7B4-45FD-9868-24548F6C9D45}" presName="cycle" presStyleCnt="0"/>
      <dgm:spPr/>
    </dgm:pt>
    <dgm:pt modelId="{EAF18C78-A095-4674-9D42-13A690EDA54B}" type="pres">
      <dgm:prSet presAssocID="{0C73C607-B7B4-45FD-9868-24548F6C9D45}" presName="srcNode" presStyleLbl="node1" presStyleIdx="0" presStyleCnt="5"/>
      <dgm:spPr/>
    </dgm:pt>
    <dgm:pt modelId="{922A9413-C54B-4046-BD81-FDDCDAE70F8D}" type="pres">
      <dgm:prSet presAssocID="{0C73C607-B7B4-45FD-9868-24548F6C9D45}" presName="conn" presStyleLbl="parChTrans1D2" presStyleIdx="0" presStyleCnt="1"/>
      <dgm:spPr/>
      <dgm:t>
        <a:bodyPr/>
        <a:lstStyle/>
        <a:p>
          <a:endParaRPr lang="es-ES"/>
        </a:p>
      </dgm:t>
    </dgm:pt>
    <dgm:pt modelId="{6FB4DC7B-99EB-44F2-A7F5-33A05D079FC8}" type="pres">
      <dgm:prSet presAssocID="{0C73C607-B7B4-45FD-9868-24548F6C9D45}" presName="extraNode" presStyleLbl="node1" presStyleIdx="0" presStyleCnt="5"/>
      <dgm:spPr/>
    </dgm:pt>
    <dgm:pt modelId="{B6D8F256-1151-4214-99D5-11ABCC56FAAA}" type="pres">
      <dgm:prSet presAssocID="{0C73C607-B7B4-45FD-9868-24548F6C9D45}" presName="dstNode" presStyleLbl="node1" presStyleIdx="0" presStyleCnt="5"/>
      <dgm:spPr/>
    </dgm:pt>
    <dgm:pt modelId="{11F5B912-FF20-4C80-B2F2-3092C931DCED}" type="pres">
      <dgm:prSet presAssocID="{E5BAC050-4E59-4E23-A09D-98CC2A4A187E}" presName="text_1" presStyleLbl="node1" presStyleIdx="0" presStyleCnt="5">
        <dgm:presLayoutVars>
          <dgm:bulletEnabled val="1"/>
        </dgm:presLayoutVars>
      </dgm:prSet>
      <dgm:spPr/>
      <dgm:t>
        <a:bodyPr/>
        <a:lstStyle/>
        <a:p>
          <a:endParaRPr lang="es-ES"/>
        </a:p>
      </dgm:t>
    </dgm:pt>
    <dgm:pt modelId="{35CED7AF-FF2A-4BBB-9D20-B3CBAA0A992F}" type="pres">
      <dgm:prSet presAssocID="{E5BAC050-4E59-4E23-A09D-98CC2A4A187E}" presName="accent_1" presStyleCnt="0"/>
      <dgm:spPr/>
    </dgm:pt>
    <dgm:pt modelId="{FB71B15B-9352-4ED2-84AD-7DADB6899203}" type="pres">
      <dgm:prSet presAssocID="{E5BAC050-4E59-4E23-A09D-98CC2A4A187E}" presName="accentRepeatNode" presStyleLbl="solidFgAcc1" presStyleIdx="0" presStyleCnt="5"/>
      <dgm:spPr>
        <a:blipFill rotWithShape="0">
          <a:blip xmlns:r="http://schemas.openxmlformats.org/officeDocument/2006/relationships" r:embed="rId1"/>
          <a:stretch>
            <a:fillRect/>
          </a:stretch>
        </a:blipFill>
      </dgm:spPr>
    </dgm:pt>
    <dgm:pt modelId="{C3219C43-41B4-484E-8216-FF5E6C3DE450}" type="pres">
      <dgm:prSet presAssocID="{F0040634-C479-4713-BF88-02D9EF2750EE}" presName="text_2" presStyleLbl="node1" presStyleIdx="1" presStyleCnt="5">
        <dgm:presLayoutVars>
          <dgm:bulletEnabled val="1"/>
        </dgm:presLayoutVars>
      </dgm:prSet>
      <dgm:spPr/>
      <dgm:t>
        <a:bodyPr/>
        <a:lstStyle/>
        <a:p>
          <a:endParaRPr lang="es-ES"/>
        </a:p>
      </dgm:t>
    </dgm:pt>
    <dgm:pt modelId="{4E83AC12-1B36-410C-84DE-C2D4D1FF5F9D}" type="pres">
      <dgm:prSet presAssocID="{F0040634-C479-4713-BF88-02D9EF2750EE}" presName="accent_2" presStyleCnt="0"/>
      <dgm:spPr/>
    </dgm:pt>
    <dgm:pt modelId="{3DDCD809-8252-47EE-8B03-9DAD48D4FACC}" type="pres">
      <dgm:prSet presAssocID="{F0040634-C479-4713-BF88-02D9EF2750EE}" presName="accentRepeatNode" presStyleLbl="solidFgAcc1" presStyleIdx="1" presStyleCnt="5"/>
      <dgm:spPr>
        <a:blipFill rotWithShape="0">
          <a:blip xmlns:r="http://schemas.openxmlformats.org/officeDocument/2006/relationships" r:embed="rId2"/>
          <a:stretch>
            <a:fillRect/>
          </a:stretch>
        </a:blipFill>
      </dgm:spPr>
    </dgm:pt>
    <dgm:pt modelId="{B42CDD8B-2CEB-47F6-AEB3-3F4DBF09647A}" type="pres">
      <dgm:prSet presAssocID="{C1D74062-5046-4375-94A6-4FD5BE5DCA2B}" presName="text_3" presStyleLbl="node1" presStyleIdx="2" presStyleCnt="5">
        <dgm:presLayoutVars>
          <dgm:bulletEnabled val="1"/>
        </dgm:presLayoutVars>
      </dgm:prSet>
      <dgm:spPr/>
      <dgm:t>
        <a:bodyPr/>
        <a:lstStyle/>
        <a:p>
          <a:endParaRPr lang="es-ES"/>
        </a:p>
      </dgm:t>
    </dgm:pt>
    <dgm:pt modelId="{A4178282-35E8-4898-B60E-E782EE15FE97}" type="pres">
      <dgm:prSet presAssocID="{C1D74062-5046-4375-94A6-4FD5BE5DCA2B}" presName="accent_3" presStyleCnt="0"/>
      <dgm:spPr/>
    </dgm:pt>
    <dgm:pt modelId="{76BE635D-2DE1-4051-8536-95B439176D1C}" type="pres">
      <dgm:prSet presAssocID="{C1D74062-5046-4375-94A6-4FD5BE5DCA2B}" presName="accentRepeatNode" presStyleLbl="solidFgAcc1" presStyleIdx="2" presStyleCnt="5"/>
      <dgm:spPr>
        <a:blipFill rotWithShape="0">
          <a:blip xmlns:r="http://schemas.openxmlformats.org/officeDocument/2006/relationships" r:embed="rId3"/>
          <a:stretch>
            <a:fillRect/>
          </a:stretch>
        </a:blipFill>
      </dgm:spPr>
    </dgm:pt>
    <dgm:pt modelId="{4EC61132-DD12-4044-B040-06560FDFC1B0}" type="pres">
      <dgm:prSet presAssocID="{A7963BA9-4D9A-49CE-9D79-282D02C296D6}" presName="text_4" presStyleLbl="node1" presStyleIdx="3" presStyleCnt="5">
        <dgm:presLayoutVars>
          <dgm:bulletEnabled val="1"/>
        </dgm:presLayoutVars>
      </dgm:prSet>
      <dgm:spPr/>
      <dgm:t>
        <a:bodyPr/>
        <a:lstStyle/>
        <a:p>
          <a:endParaRPr lang="es-ES"/>
        </a:p>
      </dgm:t>
    </dgm:pt>
    <dgm:pt modelId="{7F28844F-B743-4D86-834A-1AF16A0F1A8E}" type="pres">
      <dgm:prSet presAssocID="{A7963BA9-4D9A-49CE-9D79-282D02C296D6}" presName="accent_4" presStyleCnt="0"/>
      <dgm:spPr/>
    </dgm:pt>
    <dgm:pt modelId="{519A35B3-C205-4C15-B1BC-36E1B597DB34}" type="pres">
      <dgm:prSet presAssocID="{A7963BA9-4D9A-49CE-9D79-282D02C296D6}" presName="accentRepeatNode" presStyleLbl="solidFgAcc1" presStyleIdx="3" presStyleCnt="5"/>
      <dgm:spPr>
        <a:blipFill rotWithShape="0">
          <a:blip xmlns:r="http://schemas.openxmlformats.org/officeDocument/2006/relationships" r:embed="rId4"/>
          <a:stretch>
            <a:fillRect/>
          </a:stretch>
        </a:blipFill>
      </dgm:spPr>
    </dgm:pt>
    <dgm:pt modelId="{EA79A112-6A6D-48D6-A8A4-12C9DC4F234F}" type="pres">
      <dgm:prSet presAssocID="{ADF1B48C-A428-4AE4-A4F0-FB328359E486}" presName="text_5" presStyleLbl="node1" presStyleIdx="4" presStyleCnt="5">
        <dgm:presLayoutVars>
          <dgm:bulletEnabled val="1"/>
        </dgm:presLayoutVars>
      </dgm:prSet>
      <dgm:spPr/>
      <dgm:t>
        <a:bodyPr/>
        <a:lstStyle/>
        <a:p>
          <a:endParaRPr lang="es-ES"/>
        </a:p>
      </dgm:t>
    </dgm:pt>
    <dgm:pt modelId="{83F8E110-2426-41FC-9953-690F05810E5A}" type="pres">
      <dgm:prSet presAssocID="{ADF1B48C-A428-4AE4-A4F0-FB328359E486}" presName="accent_5" presStyleCnt="0"/>
      <dgm:spPr/>
    </dgm:pt>
    <dgm:pt modelId="{4924E599-3542-4B14-9E79-47078FB5BF34}" type="pres">
      <dgm:prSet presAssocID="{ADF1B48C-A428-4AE4-A4F0-FB328359E486}" presName="accentRepeatNode" presStyleLbl="solidFgAcc1" presStyleIdx="4" presStyleCnt="5"/>
      <dgm:spPr>
        <a:blipFill rotWithShape="0">
          <a:blip xmlns:r="http://schemas.openxmlformats.org/officeDocument/2006/relationships" r:embed="rId5"/>
          <a:stretch>
            <a:fillRect/>
          </a:stretch>
        </a:blipFill>
      </dgm:spPr>
    </dgm:pt>
  </dgm:ptLst>
  <dgm:cxnLst>
    <dgm:cxn modelId="{B3C06C3F-4A38-4ED6-816C-F30785804FCC}" type="presOf" srcId="{ADF1B48C-A428-4AE4-A4F0-FB328359E486}" destId="{EA79A112-6A6D-48D6-A8A4-12C9DC4F234F}" srcOrd="0" destOrd="0" presId="urn:microsoft.com/office/officeart/2008/layout/VerticalCurvedList"/>
    <dgm:cxn modelId="{98B45D2B-F5C0-4E53-AE94-C78DCA73011A}" srcId="{0C73C607-B7B4-45FD-9868-24548F6C9D45}" destId="{A7963BA9-4D9A-49CE-9D79-282D02C296D6}" srcOrd="3" destOrd="0" parTransId="{975E03F9-D599-43E2-8853-7A4D2A2A4D94}" sibTransId="{CEFA4023-F8F9-46E1-807F-59D4D1739BE2}"/>
    <dgm:cxn modelId="{222AAE4C-00BE-48AE-A33F-EB695424FF18}" type="presOf" srcId="{C1D74062-5046-4375-94A6-4FD5BE5DCA2B}" destId="{B42CDD8B-2CEB-47F6-AEB3-3F4DBF09647A}" srcOrd="0" destOrd="0" presId="urn:microsoft.com/office/officeart/2008/layout/VerticalCurvedList"/>
    <dgm:cxn modelId="{CE0BB9B5-638E-4FA8-B9FA-65C17C17C5D7}" srcId="{0C73C607-B7B4-45FD-9868-24548F6C9D45}" destId="{ADF1B48C-A428-4AE4-A4F0-FB328359E486}" srcOrd="4" destOrd="0" parTransId="{33778FF9-3907-4608-A542-00B076D1C4C1}" sibTransId="{E6CB63D8-D26E-4474-9931-BD72FB1285A9}"/>
    <dgm:cxn modelId="{3F497676-5A29-4C68-BBE8-48F0AF392A65}" srcId="{0C73C607-B7B4-45FD-9868-24548F6C9D45}" destId="{C1D74062-5046-4375-94A6-4FD5BE5DCA2B}" srcOrd="2" destOrd="0" parTransId="{01E03218-ED4A-48CA-B3BD-ECD8C1A6E194}" sibTransId="{7FE822AD-484D-4143-BE44-52367D8821BF}"/>
    <dgm:cxn modelId="{EBA98FAC-A540-4F2A-86B1-C2D284064A45}" type="presOf" srcId="{A7963BA9-4D9A-49CE-9D79-282D02C296D6}" destId="{4EC61132-DD12-4044-B040-06560FDFC1B0}" srcOrd="0" destOrd="0" presId="urn:microsoft.com/office/officeart/2008/layout/VerticalCurvedList"/>
    <dgm:cxn modelId="{76EA7E94-A4AD-4117-9133-4710E89E373F}" type="presOf" srcId="{B66DD208-13BD-4308-8F0E-671C36EB993C}" destId="{922A9413-C54B-4046-BD81-FDDCDAE70F8D}" srcOrd="0" destOrd="0" presId="urn:microsoft.com/office/officeart/2008/layout/VerticalCurvedList"/>
    <dgm:cxn modelId="{709EE6E5-443D-4EBD-8FFA-B072E6030168}" type="presOf" srcId="{E5BAC050-4E59-4E23-A09D-98CC2A4A187E}" destId="{11F5B912-FF20-4C80-B2F2-3092C931DCED}" srcOrd="0" destOrd="0" presId="urn:microsoft.com/office/officeart/2008/layout/VerticalCurvedList"/>
    <dgm:cxn modelId="{3BA1C117-A450-4CC6-AF47-7B96952708D0}" type="presOf" srcId="{0C73C607-B7B4-45FD-9868-24548F6C9D45}" destId="{68F5C16F-ECF6-4DF2-9DAE-71D9EF313419}" srcOrd="0" destOrd="0" presId="urn:microsoft.com/office/officeart/2008/layout/VerticalCurvedList"/>
    <dgm:cxn modelId="{B5B0AE55-C9E8-4DAF-9E0A-8B8344D080E1}" type="presOf" srcId="{F0040634-C479-4713-BF88-02D9EF2750EE}" destId="{C3219C43-41B4-484E-8216-FF5E6C3DE450}" srcOrd="0" destOrd="0" presId="urn:microsoft.com/office/officeart/2008/layout/VerticalCurvedList"/>
    <dgm:cxn modelId="{47D06365-01E4-4B5F-AA7C-85065C6B6FF1}" srcId="{0C73C607-B7B4-45FD-9868-24548F6C9D45}" destId="{F0040634-C479-4713-BF88-02D9EF2750EE}" srcOrd="1" destOrd="0" parTransId="{F1861FC1-6FB0-4FB9-AFB3-DA4FEA1CDEB9}" sibTransId="{A9B7E266-6CFA-42FC-9FE8-281A8A8EAC47}"/>
    <dgm:cxn modelId="{55F28BA1-14D4-48B3-AFB0-0A21DBDFA3F6}" srcId="{0C73C607-B7B4-45FD-9868-24548F6C9D45}" destId="{E5BAC050-4E59-4E23-A09D-98CC2A4A187E}" srcOrd="0" destOrd="0" parTransId="{D5C883BB-0A22-4E60-AC25-FBE597FEE643}" sibTransId="{B66DD208-13BD-4308-8F0E-671C36EB993C}"/>
    <dgm:cxn modelId="{082B5497-B54A-4B8D-803C-2FDA3B1BEAAC}" type="presParOf" srcId="{68F5C16F-ECF6-4DF2-9DAE-71D9EF313419}" destId="{A62489B5-2693-4CD6-A00A-A16A0E9997A6}" srcOrd="0" destOrd="0" presId="urn:microsoft.com/office/officeart/2008/layout/VerticalCurvedList"/>
    <dgm:cxn modelId="{61882A1C-70E7-4EB0-A7A3-66E091E052F1}" type="presParOf" srcId="{A62489B5-2693-4CD6-A00A-A16A0E9997A6}" destId="{1F00F729-DCD8-4345-ABC7-7E7CD9EC7C4B}" srcOrd="0" destOrd="0" presId="urn:microsoft.com/office/officeart/2008/layout/VerticalCurvedList"/>
    <dgm:cxn modelId="{9953EB7A-B408-4349-A27D-DC548D620002}" type="presParOf" srcId="{1F00F729-DCD8-4345-ABC7-7E7CD9EC7C4B}" destId="{EAF18C78-A095-4674-9D42-13A690EDA54B}" srcOrd="0" destOrd="0" presId="urn:microsoft.com/office/officeart/2008/layout/VerticalCurvedList"/>
    <dgm:cxn modelId="{A31F4656-874E-4FEC-96B7-4F1DABC7A071}" type="presParOf" srcId="{1F00F729-DCD8-4345-ABC7-7E7CD9EC7C4B}" destId="{922A9413-C54B-4046-BD81-FDDCDAE70F8D}" srcOrd="1" destOrd="0" presId="urn:microsoft.com/office/officeart/2008/layout/VerticalCurvedList"/>
    <dgm:cxn modelId="{075E66F9-494B-4C49-A485-F3484811B0A4}" type="presParOf" srcId="{1F00F729-DCD8-4345-ABC7-7E7CD9EC7C4B}" destId="{6FB4DC7B-99EB-44F2-A7F5-33A05D079FC8}" srcOrd="2" destOrd="0" presId="urn:microsoft.com/office/officeart/2008/layout/VerticalCurvedList"/>
    <dgm:cxn modelId="{2F5EB3CF-0505-4757-8858-FE8438CBCAE0}" type="presParOf" srcId="{1F00F729-DCD8-4345-ABC7-7E7CD9EC7C4B}" destId="{B6D8F256-1151-4214-99D5-11ABCC56FAAA}" srcOrd="3" destOrd="0" presId="urn:microsoft.com/office/officeart/2008/layout/VerticalCurvedList"/>
    <dgm:cxn modelId="{3153F10A-52C9-4D7D-BDED-B534F4F42597}" type="presParOf" srcId="{A62489B5-2693-4CD6-A00A-A16A0E9997A6}" destId="{11F5B912-FF20-4C80-B2F2-3092C931DCED}" srcOrd="1" destOrd="0" presId="urn:microsoft.com/office/officeart/2008/layout/VerticalCurvedList"/>
    <dgm:cxn modelId="{ECEA8FA8-FC51-4680-B6C5-C38324698B1A}" type="presParOf" srcId="{A62489B5-2693-4CD6-A00A-A16A0E9997A6}" destId="{35CED7AF-FF2A-4BBB-9D20-B3CBAA0A992F}" srcOrd="2" destOrd="0" presId="urn:microsoft.com/office/officeart/2008/layout/VerticalCurvedList"/>
    <dgm:cxn modelId="{E71C1747-E735-4498-A0E2-956E876DAA9C}" type="presParOf" srcId="{35CED7AF-FF2A-4BBB-9D20-B3CBAA0A992F}" destId="{FB71B15B-9352-4ED2-84AD-7DADB6899203}" srcOrd="0" destOrd="0" presId="urn:microsoft.com/office/officeart/2008/layout/VerticalCurvedList"/>
    <dgm:cxn modelId="{389237DE-C6FD-45DC-9456-C12C9C6B5190}" type="presParOf" srcId="{A62489B5-2693-4CD6-A00A-A16A0E9997A6}" destId="{C3219C43-41B4-484E-8216-FF5E6C3DE450}" srcOrd="3" destOrd="0" presId="urn:microsoft.com/office/officeart/2008/layout/VerticalCurvedList"/>
    <dgm:cxn modelId="{CB5AF087-C1F2-4D98-9E05-F8AA60A0C25C}" type="presParOf" srcId="{A62489B5-2693-4CD6-A00A-A16A0E9997A6}" destId="{4E83AC12-1B36-410C-84DE-C2D4D1FF5F9D}" srcOrd="4" destOrd="0" presId="urn:microsoft.com/office/officeart/2008/layout/VerticalCurvedList"/>
    <dgm:cxn modelId="{C68BD99C-F092-460D-949A-D0670476F6B0}" type="presParOf" srcId="{4E83AC12-1B36-410C-84DE-C2D4D1FF5F9D}" destId="{3DDCD809-8252-47EE-8B03-9DAD48D4FACC}" srcOrd="0" destOrd="0" presId="urn:microsoft.com/office/officeart/2008/layout/VerticalCurvedList"/>
    <dgm:cxn modelId="{1F4AF515-4D9B-4F2D-9520-2983B917CEF2}" type="presParOf" srcId="{A62489B5-2693-4CD6-A00A-A16A0E9997A6}" destId="{B42CDD8B-2CEB-47F6-AEB3-3F4DBF09647A}" srcOrd="5" destOrd="0" presId="urn:microsoft.com/office/officeart/2008/layout/VerticalCurvedList"/>
    <dgm:cxn modelId="{A4B2D4D5-F162-462E-AA33-C5978D9EF832}" type="presParOf" srcId="{A62489B5-2693-4CD6-A00A-A16A0E9997A6}" destId="{A4178282-35E8-4898-B60E-E782EE15FE97}" srcOrd="6" destOrd="0" presId="urn:microsoft.com/office/officeart/2008/layout/VerticalCurvedList"/>
    <dgm:cxn modelId="{E10145B4-BD83-45FA-8D5A-32CD318A36BD}" type="presParOf" srcId="{A4178282-35E8-4898-B60E-E782EE15FE97}" destId="{76BE635D-2DE1-4051-8536-95B439176D1C}" srcOrd="0" destOrd="0" presId="urn:microsoft.com/office/officeart/2008/layout/VerticalCurvedList"/>
    <dgm:cxn modelId="{BF600E83-7A40-4E88-B288-094B4CD30CD0}" type="presParOf" srcId="{A62489B5-2693-4CD6-A00A-A16A0E9997A6}" destId="{4EC61132-DD12-4044-B040-06560FDFC1B0}" srcOrd="7" destOrd="0" presId="urn:microsoft.com/office/officeart/2008/layout/VerticalCurvedList"/>
    <dgm:cxn modelId="{7E27BCF1-5994-4611-869C-56BF1DB02102}" type="presParOf" srcId="{A62489B5-2693-4CD6-A00A-A16A0E9997A6}" destId="{7F28844F-B743-4D86-834A-1AF16A0F1A8E}" srcOrd="8" destOrd="0" presId="urn:microsoft.com/office/officeart/2008/layout/VerticalCurvedList"/>
    <dgm:cxn modelId="{285CBCD5-7065-4A8F-9D51-64361942525C}" type="presParOf" srcId="{7F28844F-B743-4D86-834A-1AF16A0F1A8E}" destId="{519A35B3-C205-4C15-B1BC-36E1B597DB34}" srcOrd="0" destOrd="0" presId="urn:microsoft.com/office/officeart/2008/layout/VerticalCurvedList"/>
    <dgm:cxn modelId="{81302BAB-CA3B-4494-9813-197BD4F42696}" type="presParOf" srcId="{A62489B5-2693-4CD6-A00A-A16A0E9997A6}" destId="{EA79A112-6A6D-48D6-A8A4-12C9DC4F234F}" srcOrd="9" destOrd="0" presId="urn:microsoft.com/office/officeart/2008/layout/VerticalCurvedList"/>
    <dgm:cxn modelId="{EA0521EB-A52A-48AE-A6EB-101BA625F730}" type="presParOf" srcId="{A62489B5-2693-4CD6-A00A-A16A0E9997A6}" destId="{83F8E110-2426-41FC-9953-690F05810E5A}" srcOrd="10" destOrd="0" presId="urn:microsoft.com/office/officeart/2008/layout/VerticalCurvedList"/>
    <dgm:cxn modelId="{80302777-5E22-4F56-862B-0110B9BD3071}" type="presParOf" srcId="{83F8E110-2426-41FC-9953-690F05810E5A}" destId="{4924E599-3542-4B14-9E79-47078FB5BF3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5A8C41-7646-4356-BDFA-17EEC56E6BF7}" type="datetimeFigureOut">
              <a:rPr lang="es-ES" smtClean="0"/>
              <a:t>08/09/2020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1FA997-335F-4AD2-B058-6596C423BDA0}" type="slidenum">
              <a:rPr lang="es-ES" smtClean="0"/>
              <a:t>‹Nº›</a:t>
            </a:fld>
            <a:endParaRPr lang="es-ES"/>
          </a:p>
        </p:txBody>
      </p:sp>
    </p:spTree>
    <p:extLst>
      <p:ext uri="{BB962C8B-B14F-4D97-AF65-F5344CB8AC3E}">
        <p14:creationId xmlns:p14="http://schemas.microsoft.com/office/powerpoint/2010/main" val="1705036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1A1FA997-335F-4AD2-B058-6596C423BDA0}" type="slidenum">
              <a:rPr lang="es-ES" smtClean="0"/>
              <a:t>2</a:t>
            </a:fld>
            <a:endParaRPr lang="es-ES"/>
          </a:p>
        </p:txBody>
      </p:sp>
    </p:spTree>
    <p:extLst>
      <p:ext uri="{BB962C8B-B14F-4D97-AF65-F5344CB8AC3E}">
        <p14:creationId xmlns:p14="http://schemas.microsoft.com/office/powerpoint/2010/main" val="48510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9FCA2882-83E1-4762-9E8E-EEB8041F2BAE}"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08C4280-E3E7-47F5-9E3C-94C893E928D3}" type="datetime1">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3910E46-0CC1-4D7F-B495-FF42BCD1E55B}"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20539029-6C08-42A0-A40C-584011DC929D}"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50C01840-C59D-4260-B50B-934E51614015}"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08BB098-C53D-4CD8-BB0A-8AEBB13FAE42}" type="datetime1">
              <a:rPr lang="en-US" smtClean="0"/>
              <a:t>9/8/2020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BF8E92E-0354-4A77-9C1C-8BE6480BD253}" type="datetime1">
              <a:rPr lang="en-US" smtClean="0"/>
              <a:t>9/8/2020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93823140-EEB5-4F62-AD81-D8EE8672105E}"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CE7C4D84-5200-4591-874B-5ADDFAFA5B6A}"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3"/>
          <p:cNvSpPr>
            <a:spLocks noGrp="1"/>
          </p:cNvSpPr>
          <p:nvPr>
            <p:ph type="dt" sz="half" idx="10"/>
          </p:nvPr>
        </p:nvSpPr>
        <p:spPr/>
        <p:txBody>
          <a:bodyPr/>
          <a:lstStyle/>
          <a:p>
            <a:fld id="{48CC4F96-AA41-450C-AE7F-8D2A52EDC861}"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830D38-7536-4FAF-96D5-2C7C0D0EFBE4}" type="datetime1">
              <a:rPr lang="en-US" smtClean="0"/>
              <a:t>9/8/2020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ACC5851F-2295-4C2D-9183-F9D04C19805F}" type="datetime1">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CEFB273-43EE-4536-B3D4-8BFF9E3B3CBD}" type="datetime1">
              <a:rPr lang="en-US" smtClean="0"/>
              <a:t>9/8/2020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7" name="Date Placeholder 2"/>
          <p:cNvSpPr>
            <a:spLocks noGrp="1"/>
          </p:cNvSpPr>
          <p:nvPr>
            <p:ph type="dt" sz="half" idx="10"/>
          </p:nvPr>
        </p:nvSpPr>
        <p:spPr/>
        <p:txBody>
          <a:bodyPr/>
          <a:lstStyle/>
          <a:p>
            <a:fld id="{F4A86A49-E33E-421C-9833-7D99084C2457}" type="datetime1">
              <a:rPr lang="en-US" smtClean="0"/>
              <a:t>9/8/2020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0A955EC-9875-476A-A8E0-4BD7CE0C9DCB}" type="datetime1">
              <a:rPr lang="en-US" smtClean="0"/>
              <a:t>9/8/2020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7" name="Date Placeholder 4"/>
          <p:cNvSpPr>
            <a:spLocks noGrp="1"/>
          </p:cNvSpPr>
          <p:nvPr>
            <p:ph type="dt" sz="half" idx="10"/>
          </p:nvPr>
        </p:nvSpPr>
        <p:spPr/>
        <p:txBody>
          <a:bodyPr/>
          <a:lstStyle/>
          <a:p>
            <a:fld id="{F9684A6E-04CA-49E2-8AB2-DE969CD8EAE5}" type="datetime1">
              <a:rPr lang="en-US" smtClean="0"/>
              <a:t>9/8/2020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B0FAEBB-109F-455A-B5C0-E1F704475A9F}" type="datetime1">
              <a:rPr lang="en-US" smtClean="0"/>
              <a:t>9/8/2020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6B49AFC-D095-447A-91CA-C4CF2A8961DC}" type="datetime1">
              <a:rPr lang="en-US" smtClean="0"/>
              <a:t>9/8/2020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aciertoabogados.co/conceptos-basicos-de-emprendimiento-que-tienes-que-saber/" TargetMode="External"/><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gestion.pe/economia/peru-pais-mayor-espiritu-emprendedor-america-latina-quinto-mundo-237414-noticia/?ref=gesr" TargetMode="External"/><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CbRy6bQwIBA"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www.youtube.com/watch?v=Jk5GPw47kIA" TargetMode="Externa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aciertoabogados.co/wp-content/uploads/2019/12/acierto-abogaos-emprendimiento-blog-800x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78" y="262413"/>
            <a:ext cx="11464236" cy="603536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5321837" y="638360"/>
            <a:ext cx="4748825" cy="707886"/>
          </a:xfrm>
          <a:prstGeom prst="rect">
            <a:avLst/>
          </a:prstGeom>
          <a:solidFill>
            <a:srgbClr val="C00000"/>
          </a:solidFill>
        </p:spPr>
        <p:txBody>
          <a:bodyPr wrap="square" rtlCol="0">
            <a:spAutoFit/>
          </a:bodyPr>
          <a:lstStyle/>
          <a:p>
            <a:pPr algn="ctr"/>
            <a:r>
              <a:rPr lang="es-419" sz="4000" b="1" dirty="0">
                <a:solidFill>
                  <a:srgbClr val="FFFF00"/>
                </a:solidFill>
                <a:effectLst>
                  <a:outerShdw blurRad="38100" dist="38100" dir="2700000" algn="tl">
                    <a:srgbClr val="000000">
                      <a:alpha val="43137"/>
                    </a:srgbClr>
                  </a:outerShdw>
                </a:effectLst>
              </a:rPr>
              <a:t>EMPRENDIMIENTOS</a:t>
            </a:r>
            <a:r>
              <a:rPr lang="es-419" sz="1000" dirty="0">
                <a:solidFill>
                  <a:srgbClr val="FFFF00"/>
                </a:solidFill>
              </a:rPr>
              <a:t> </a:t>
            </a:r>
            <a:endParaRPr lang="es-ES" sz="1000" dirty="0">
              <a:solidFill>
                <a:srgbClr val="FFFF00"/>
              </a:solidFill>
            </a:endParaRPr>
          </a:p>
        </p:txBody>
      </p:sp>
      <p:sp>
        <p:nvSpPr>
          <p:cNvPr id="6" name="Rectángulo 5"/>
          <p:cNvSpPr/>
          <p:nvPr/>
        </p:nvSpPr>
        <p:spPr>
          <a:xfrm>
            <a:off x="98734" y="6562934"/>
            <a:ext cx="6358050" cy="253916"/>
          </a:xfrm>
          <a:prstGeom prst="rect">
            <a:avLst/>
          </a:prstGeom>
        </p:spPr>
        <p:txBody>
          <a:bodyPr wrap="square">
            <a:spAutoFit/>
          </a:bodyPr>
          <a:lstStyle/>
          <a:p>
            <a:r>
              <a:rPr lang="es-ES" sz="1050" dirty="0">
                <a:hlinkClick r:id="rId3"/>
              </a:rPr>
              <a:t>https://aciertoabogados.co/conceptos-basicos-de-emprendimiento-que-tienes-que-saber/</a:t>
            </a:r>
            <a:endParaRPr lang="es-ES" sz="1050" dirty="0"/>
          </a:p>
        </p:txBody>
      </p:sp>
      <p:sp>
        <p:nvSpPr>
          <p:cNvPr id="7" name="Rectángulo 6"/>
          <p:cNvSpPr/>
          <p:nvPr/>
        </p:nvSpPr>
        <p:spPr>
          <a:xfrm>
            <a:off x="9607208" y="6360757"/>
            <a:ext cx="2345514" cy="369332"/>
          </a:xfrm>
          <a:prstGeom prst="rect">
            <a:avLst/>
          </a:prstGeom>
        </p:spPr>
        <p:txBody>
          <a:bodyPr wrap="none">
            <a:spAutoFit/>
          </a:bodyPr>
          <a:lstStyle/>
          <a:p>
            <a:pPr algn="r"/>
            <a:r>
              <a:rPr lang="es-419" b="1" dirty="0"/>
              <a:t>Eco. Juan M</a:t>
            </a:r>
            <a:r>
              <a:rPr lang="es-ES" b="1" dirty="0"/>
              <a:t>o</a:t>
            </a:r>
            <a:r>
              <a:rPr lang="es-419" b="1" dirty="0"/>
              <a:t>rón A.</a:t>
            </a:r>
            <a:endParaRPr lang="es-ES" b="1" dirty="0"/>
          </a:p>
        </p:txBody>
      </p:sp>
      <p:sp>
        <p:nvSpPr>
          <p:cNvPr id="2" name="Marcador de número de diapositiva 1"/>
          <p:cNvSpPr>
            <a:spLocks noGrp="1"/>
          </p:cNvSpPr>
          <p:nvPr>
            <p:ph type="sldNum" sz="quarter" idx="12"/>
          </p:nvPr>
        </p:nvSpPr>
        <p:spPr/>
        <p:txBody>
          <a:bodyPr/>
          <a:lstStyle/>
          <a:p>
            <a:fld id="{D57F1E4F-1CFF-5643-939E-02111984F565}" type="slidenum">
              <a:rPr lang="en-US" smtClean="0"/>
              <a:t>1</a:t>
            </a:fld>
            <a:endParaRPr lang="en-US" dirty="0"/>
          </a:p>
        </p:txBody>
      </p:sp>
    </p:spTree>
    <p:extLst>
      <p:ext uri="{BB962C8B-B14F-4D97-AF65-F5344CB8AC3E}">
        <p14:creationId xmlns:p14="http://schemas.microsoft.com/office/powerpoint/2010/main" val="1882527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740729" y="724435"/>
            <a:ext cx="4842161" cy="461665"/>
          </a:xfrm>
          <a:prstGeom prst="rect">
            <a:avLst/>
          </a:prstGeom>
          <a:noFill/>
        </p:spPr>
        <p:txBody>
          <a:bodyPr wrap="square" rtlCol="0">
            <a:spAutoFit/>
          </a:bodyPr>
          <a:lstStyle/>
          <a:p>
            <a:pPr algn="ctr"/>
            <a:r>
              <a:rPr lang="es-419" sz="2400" b="1" dirty="0" smtClean="0">
                <a:solidFill>
                  <a:srgbClr val="FFFF00"/>
                </a:solidFill>
                <a:effectLst>
                  <a:outerShdw blurRad="38100" dist="38100" dir="2700000" algn="tl">
                    <a:srgbClr val="000000">
                      <a:alpha val="43137"/>
                    </a:srgbClr>
                  </a:outerShdw>
                </a:effectLst>
              </a:rPr>
              <a:t>CULTURA EMPRENDEDORA (CE)</a:t>
            </a:r>
            <a:endParaRPr lang="es-ES" sz="2400" b="1" dirty="0">
              <a:solidFill>
                <a:srgbClr val="FFFF00"/>
              </a:solidFill>
              <a:effectLst>
                <a:outerShdw blurRad="38100" dist="38100" dir="2700000" algn="tl">
                  <a:srgbClr val="000000">
                    <a:alpha val="43137"/>
                  </a:srgbClr>
                </a:outerShdw>
              </a:effectLst>
            </a:endParaRPr>
          </a:p>
        </p:txBody>
      </p:sp>
      <p:sp>
        <p:nvSpPr>
          <p:cNvPr id="3" name="CuadroTexto 2"/>
          <p:cNvSpPr txBox="1"/>
          <p:nvPr/>
        </p:nvSpPr>
        <p:spPr>
          <a:xfrm>
            <a:off x="6761408" y="3957988"/>
            <a:ext cx="3850784" cy="1785104"/>
          </a:xfrm>
          <a:prstGeom prst="rect">
            <a:avLst/>
          </a:prstGeom>
          <a:noFill/>
        </p:spPr>
        <p:txBody>
          <a:bodyPr wrap="square" rtlCol="0">
            <a:spAutoFit/>
          </a:bodyPr>
          <a:lstStyle/>
          <a:p>
            <a:pPr algn="ctr"/>
            <a:r>
              <a:rPr lang="es-ES" dirty="0" smtClean="0"/>
              <a:t>Existen </a:t>
            </a:r>
            <a:r>
              <a:rPr lang="es-419" dirty="0" smtClean="0"/>
              <a:t>normas (Leyes) e instituciones  que permiten que el emprendedor pueda plantear una idea de negocio (Proyecto) y que, sobre todo, pueda llegar a desarrollarla</a:t>
            </a:r>
            <a:r>
              <a:rPr lang="es-419" sz="2000" b="1" i="1" dirty="0" smtClean="0"/>
              <a:t>.  </a:t>
            </a:r>
            <a:endParaRPr lang="es-ES" sz="2000" b="1" i="1" dirty="0"/>
          </a:p>
        </p:txBody>
      </p:sp>
      <p:sp>
        <p:nvSpPr>
          <p:cNvPr id="4" name="Elipse 3"/>
          <p:cNvSpPr/>
          <p:nvPr/>
        </p:nvSpPr>
        <p:spPr>
          <a:xfrm>
            <a:off x="2306783" y="2073324"/>
            <a:ext cx="1995054"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PERSONAS </a:t>
            </a:r>
            <a:endParaRPr lang="es-ES" dirty="0"/>
          </a:p>
        </p:txBody>
      </p:sp>
      <p:sp>
        <p:nvSpPr>
          <p:cNvPr id="6" name="CuadroTexto 5"/>
          <p:cNvSpPr txBox="1"/>
          <p:nvPr/>
        </p:nvSpPr>
        <p:spPr>
          <a:xfrm>
            <a:off x="1245737" y="3956821"/>
            <a:ext cx="4177145" cy="1477328"/>
          </a:xfrm>
          <a:prstGeom prst="rect">
            <a:avLst/>
          </a:prstGeom>
          <a:noFill/>
        </p:spPr>
        <p:txBody>
          <a:bodyPr wrap="square" rtlCol="0">
            <a:spAutoFit/>
          </a:bodyPr>
          <a:lstStyle/>
          <a:p>
            <a:pPr marL="285750" indent="-285750">
              <a:buFontTx/>
              <a:buChar char="-"/>
            </a:pPr>
            <a:r>
              <a:rPr lang="es-419" dirty="0" smtClean="0"/>
              <a:t>No tienen miedo a emprender</a:t>
            </a:r>
          </a:p>
          <a:p>
            <a:pPr marL="285750" indent="-285750">
              <a:buFontTx/>
              <a:buChar char="-"/>
            </a:pPr>
            <a:r>
              <a:rPr lang="es-419" dirty="0" smtClean="0"/>
              <a:t>Actúan con valor y resolución</a:t>
            </a:r>
          </a:p>
          <a:p>
            <a:pPr marL="285750" indent="-285750">
              <a:buFontTx/>
              <a:buChar char="-"/>
            </a:pPr>
            <a:r>
              <a:rPr lang="es-419" dirty="0" smtClean="0"/>
              <a:t>Rompen con los moldes</a:t>
            </a:r>
          </a:p>
          <a:p>
            <a:pPr marL="285750" indent="-285750">
              <a:buFontTx/>
              <a:buChar char="-"/>
            </a:pPr>
            <a:r>
              <a:rPr lang="es-419" dirty="0" smtClean="0"/>
              <a:t>Actúan con liderazgo</a:t>
            </a:r>
          </a:p>
          <a:p>
            <a:pPr marL="285750" indent="-285750">
              <a:buFontTx/>
              <a:buChar char="-"/>
            </a:pPr>
            <a:r>
              <a:rPr lang="es-419" dirty="0" smtClean="0"/>
              <a:t>Etc. </a:t>
            </a:r>
            <a:endParaRPr lang="es-ES" dirty="0"/>
          </a:p>
        </p:txBody>
      </p:sp>
      <p:sp>
        <p:nvSpPr>
          <p:cNvPr id="9" name="CuadroTexto 8"/>
          <p:cNvSpPr txBox="1"/>
          <p:nvPr/>
        </p:nvSpPr>
        <p:spPr>
          <a:xfrm>
            <a:off x="3540947" y="5894413"/>
            <a:ext cx="5138670" cy="923330"/>
          </a:xfrm>
          <a:prstGeom prst="rect">
            <a:avLst/>
          </a:prstGeom>
          <a:noFill/>
        </p:spPr>
        <p:txBody>
          <a:bodyPr wrap="square" rtlCol="0">
            <a:spAutoFit/>
          </a:bodyPr>
          <a:lstStyle/>
          <a:p>
            <a:pPr algn="ctr"/>
            <a:r>
              <a:rPr lang="es-419" b="1" dirty="0" smtClean="0">
                <a:solidFill>
                  <a:srgbClr val="FFFF00"/>
                </a:solidFill>
              </a:rPr>
              <a:t>Las personas entienden que : </a:t>
            </a:r>
          </a:p>
          <a:p>
            <a:pPr algn="ctr"/>
            <a:r>
              <a:rPr lang="es-419" b="1" dirty="0" smtClean="0">
                <a:solidFill>
                  <a:srgbClr val="FFFF00"/>
                </a:solidFill>
              </a:rPr>
              <a:t>ENSAYAR, PROBAR y FRACASAR es parte del ÉXITO</a:t>
            </a:r>
            <a:endParaRPr lang="es-ES" b="1" dirty="0">
              <a:solidFill>
                <a:srgbClr val="FFFF00"/>
              </a:solidFill>
            </a:endParaRPr>
          </a:p>
        </p:txBody>
      </p:sp>
      <p:sp>
        <p:nvSpPr>
          <p:cNvPr id="10" name="Elipse 9"/>
          <p:cNvSpPr/>
          <p:nvPr/>
        </p:nvSpPr>
        <p:spPr>
          <a:xfrm>
            <a:off x="7533468" y="2071176"/>
            <a:ext cx="2087056" cy="15378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SOCIEDAD,ENTORNO, CONTEXTO</a:t>
            </a:r>
          </a:p>
          <a:p>
            <a:pPr algn="ctr"/>
            <a:r>
              <a:rPr lang="es-419" dirty="0" smtClean="0"/>
              <a:t>. . . </a:t>
            </a:r>
            <a:endParaRPr lang="es-ES" dirty="0"/>
          </a:p>
        </p:txBody>
      </p:sp>
      <p:sp>
        <p:nvSpPr>
          <p:cNvPr id="11" name="Marcador de número de diapositiva 10"/>
          <p:cNvSpPr>
            <a:spLocks noGrp="1"/>
          </p:cNvSpPr>
          <p:nvPr>
            <p:ph type="sldNum" sz="quarter" idx="12"/>
          </p:nvPr>
        </p:nvSpPr>
        <p:spPr/>
        <p:txBody>
          <a:bodyPr/>
          <a:lstStyle/>
          <a:p>
            <a:fld id="{D57F1E4F-1CFF-5643-939E-02111984F565}" type="slidenum">
              <a:rPr lang="en-US" smtClean="0"/>
              <a:t>10</a:t>
            </a:fld>
            <a:endParaRPr lang="en-US" dirty="0"/>
          </a:p>
        </p:txBody>
      </p:sp>
      <p:sp>
        <p:nvSpPr>
          <p:cNvPr id="5" name="Flecha curvada hacia abajo 4"/>
          <p:cNvSpPr/>
          <p:nvPr/>
        </p:nvSpPr>
        <p:spPr>
          <a:xfrm>
            <a:off x="4134677" y="1484243"/>
            <a:ext cx="3869635" cy="586933"/>
          </a:xfrm>
          <a:prstGeom prst="curvedDownArrow">
            <a:avLst>
              <a:gd name="adj1" fmla="val 25000"/>
              <a:gd name="adj2" fmla="val 12510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12" name="Flecha curvada hacia abajo 11"/>
          <p:cNvSpPr/>
          <p:nvPr/>
        </p:nvSpPr>
        <p:spPr>
          <a:xfrm rot="10800000">
            <a:off x="3969029" y="3531698"/>
            <a:ext cx="3869635" cy="586933"/>
          </a:xfrm>
          <a:prstGeom prst="curvedDownArrow">
            <a:avLst>
              <a:gd name="adj1" fmla="val 25000"/>
              <a:gd name="adj2" fmla="val 125106"/>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Tree>
    <p:extLst>
      <p:ext uri="{BB962C8B-B14F-4D97-AF65-F5344CB8AC3E}">
        <p14:creationId xmlns:p14="http://schemas.microsoft.com/office/powerpoint/2010/main" val="370941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511380" y="3026535"/>
            <a:ext cx="7765961" cy="1200329"/>
          </a:xfrm>
          <a:prstGeom prst="rect">
            <a:avLst/>
          </a:prstGeom>
          <a:noFill/>
        </p:spPr>
        <p:txBody>
          <a:bodyPr wrap="square" rtlCol="0">
            <a:spAutoFit/>
          </a:bodyPr>
          <a:lstStyle/>
          <a:p>
            <a:pPr algn="ctr"/>
            <a:r>
              <a:rPr lang="es-ES" dirty="0" smtClean="0"/>
              <a:t>H</a:t>
            </a:r>
            <a:r>
              <a:rPr lang="es-419" dirty="0" smtClean="0"/>
              <a:t>E </a:t>
            </a:r>
            <a:r>
              <a:rPr lang="es-419" b="1" dirty="0" smtClean="0">
                <a:solidFill>
                  <a:srgbClr val="FFFF00"/>
                </a:solidFill>
              </a:rPr>
              <a:t>FALLADO</a:t>
            </a:r>
            <a:r>
              <a:rPr lang="es-419" dirty="0" smtClean="0"/>
              <a:t> MÁS DE 9,000 TIROS EN MI CARRERA. HE </a:t>
            </a:r>
            <a:r>
              <a:rPr lang="es-419" b="1" dirty="0" smtClean="0">
                <a:solidFill>
                  <a:srgbClr val="FFFF00"/>
                </a:solidFill>
              </a:rPr>
              <a:t>PERDIDO</a:t>
            </a:r>
            <a:r>
              <a:rPr lang="es-419" dirty="0" smtClean="0"/>
              <a:t> 300 JUEGOS, 26 VECES ME HAN CONFIADO PARA TOMAR EL TIRO GANADOR DEL JUEGO Y HE </a:t>
            </a:r>
            <a:r>
              <a:rPr lang="es-419" b="1" dirty="0" smtClean="0">
                <a:solidFill>
                  <a:srgbClr val="FFFF00"/>
                </a:solidFill>
              </a:rPr>
              <a:t>FALLADO</a:t>
            </a:r>
            <a:r>
              <a:rPr lang="es-419" dirty="0" smtClean="0"/>
              <a:t>. HE </a:t>
            </a:r>
            <a:r>
              <a:rPr lang="es-419" b="1" dirty="0" smtClean="0">
                <a:solidFill>
                  <a:srgbClr val="FFFF00"/>
                </a:solidFill>
              </a:rPr>
              <a:t>FALLADO</a:t>
            </a:r>
            <a:r>
              <a:rPr lang="es-419" dirty="0" smtClean="0"/>
              <a:t> UNA Y OTRA VEZ EN MI VIDA. </a:t>
            </a:r>
            <a:r>
              <a:rPr lang="es-419" b="1" i="1" dirty="0" smtClean="0">
                <a:solidFill>
                  <a:schemeClr val="bg1"/>
                </a:solidFill>
              </a:rPr>
              <a:t>Y ES POR ESO QUE HE TENIDO ÉXITO</a:t>
            </a:r>
            <a:endParaRPr lang="es-ES" b="1" i="1" dirty="0">
              <a:solidFill>
                <a:schemeClr val="bg1"/>
              </a:solidFill>
            </a:endParaRPr>
          </a:p>
        </p:txBody>
      </p:sp>
      <p:sp>
        <p:nvSpPr>
          <p:cNvPr id="3" name="CuadroTexto 2"/>
          <p:cNvSpPr txBox="1"/>
          <p:nvPr/>
        </p:nvSpPr>
        <p:spPr>
          <a:xfrm>
            <a:off x="5937161" y="4597758"/>
            <a:ext cx="4430332" cy="584775"/>
          </a:xfrm>
          <a:prstGeom prst="rect">
            <a:avLst/>
          </a:prstGeom>
          <a:noFill/>
        </p:spPr>
        <p:txBody>
          <a:bodyPr wrap="square" rtlCol="0">
            <a:spAutoFit/>
          </a:bodyPr>
          <a:lstStyle/>
          <a:p>
            <a:pPr algn="r"/>
            <a:r>
              <a:rPr lang="es-419" sz="1400" b="1" i="1" dirty="0" smtClean="0">
                <a:latin typeface="Calibri" panose="020F0502020204030204" pitchFamily="34" charset="0"/>
                <a:cs typeface="Calibri" panose="020F0502020204030204" pitchFamily="34" charset="0"/>
              </a:rPr>
              <a:t>M</a:t>
            </a:r>
            <a:r>
              <a:rPr lang="es-ES" sz="1400" b="1" i="1" dirty="0" smtClean="0">
                <a:latin typeface="Calibri" panose="020F0502020204030204" pitchFamily="34" charset="0"/>
                <a:cs typeface="Calibri" panose="020F0502020204030204" pitchFamily="34" charset="0"/>
              </a:rPr>
              <a:t>i</a:t>
            </a:r>
            <a:r>
              <a:rPr lang="es-419" sz="1400" b="1" i="1" dirty="0" smtClean="0">
                <a:latin typeface="Calibri" panose="020F0502020204030204" pitchFamily="34" charset="0"/>
                <a:cs typeface="Calibri" panose="020F0502020204030204" pitchFamily="34" charset="0"/>
              </a:rPr>
              <a:t>chael Jordan,</a:t>
            </a:r>
          </a:p>
          <a:p>
            <a:pPr algn="r"/>
            <a:r>
              <a:rPr lang="es-419" sz="1400" b="1" i="1" dirty="0" smtClean="0">
                <a:latin typeface="Calibri" panose="020F0502020204030204" pitchFamily="34" charset="0"/>
                <a:cs typeface="Calibri" panose="020F0502020204030204" pitchFamily="34" charset="0"/>
              </a:rPr>
              <a:t>Jugador de Baloncesto de la NBA, 1980 - 90</a:t>
            </a:r>
            <a:r>
              <a:rPr lang="es-419" dirty="0" smtClean="0"/>
              <a:t> </a:t>
            </a:r>
            <a:endParaRPr lang="es-ES" dirty="0"/>
          </a:p>
        </p:txBody>
      </p:sp>
      <p:sp>
        <p:nvSpPr>
          <p:cNvPr id="4" name="CuadroTexto 3"/>
          <p:cNvSpPr txBox="1"/>
          <p:nvPr/>
        </p:nvSpPr>
        <p:spPr>
          <a:xfrm>
            <a:off x="3740730" y="724435"/>
            <a:ext cx="4389646" cy="461665"/>
          </a:xfrm>
          <a:prstGeom prst="rect">
            <a:avLst/>
          </a:prstGeom>
          <a:noFill/>
        </p:spPr>
        <p:txBody>
          <a:bodyPr wrap="square" rtlCol="0">
            <a:spAutoFit/>
          </a:bodyPr>
          <a:lstStyle/>
          <a:p>
            <a:pPr algn="ctr"/>
            <a:r>
              <a:rPr lang="es-419" sz="2400" b="1" dirty="0" smtClean="0">
                <a:solidFill>
                  <a:srgbClr val="FFFF00"/>
                </a:solidFill>
                <a:effectLst>
                  <a:outerShdw blurRad="38100" dist="38100" dir="2700000" algn="tl">
                    <a:srgbClr val="000000">
                      <a:alpha val="43137"/>
                    </a:srgbClr>
                  </a:outerShdw>
                </a:effectLst>
              </a:rPr>
              <a:t>CULTURA EMPRENDEDORA</a:t>
            </a:r>
            <a:endParaRPr lang="es-ES" sz="2400" b="1" dirty="0">
              <a:solidFill>
                <a:srgbClr val="FFFF00"/>
              </a:solidFill>
              <a:effectLst>
                <a:outerShdw blurRad="38100" dist="38100" dir="2700000" algn="tl">
                  <a:srgbClr val="000000">
                    <a:alpha val="43137"/>
                  </a:srgbClr>
                </a:outerShdw>
              </a:effectLst>
            </a:endParaRPr>
          </a:p>
        </p:txBody>
      </p:sp>
      <p:sp>
        <p:nvSpPr>
          <p:cNvPr id="5" name="Marcador de número de diapositiva 4"/>
          <p:cNvSpPr>
            <a:spLocks noGrp="1"/>
          </p:cNvSpPr>
          <p:nvPr>
            <p:ph type="sldNum" sz="quarter" idx="12"/>
          </p:nvPr>
        </p:nvSpPr>
        <p:spPr/>
        <p:txBody>
          <a:bodyPr/>
          <a:lstStyle/>
          <a:p>
            <a:fld id="{D57F1E4F-1CFF-5643-939E-02111984F565}" type="slidenum">
              <a:rPr lang="en-US" smtClean="0"/>
              <a:t>11</a:t>
            </a:fld>
            <a:endParaRPr lang="en-US" dirty="0"/>
          </a:p>
        </p:txBody>
      </p:sp>
    </p:spTree>
    <p:extLst>
      <p:ext uri="{BB962C8B-B14F-4D97-AF65-F5344CB8AC3E}">
        <p14:creationId xmlns:p14="http://schemas.microsoft.com/office/powerpoint/2010/main" val="39165198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610436" y="573203"/>
            <a:ext cx="8679976" cy="830997"/>
          </a:xfrm>
          <a:prstGeom prst="rect">
            <a:avLst/>
          </a:prstGeom>
          <a:noFill/>
        </p:spPr>
        <p:txBody>
          <a:bodyPr wrap="square" rtlCol="0">
            <a:spAutoFit/>
          </a:bodyPr>
          <a:lstStyle/>
          <a:p>
            <a:pPr algn="ctr"/>
            <a:r>
              <a:rPr lang="es-ES" sz="2400" b="1" dirty="0" smtClean="0">
                <a:solidFill>
                  <a:srgbClr val="FFFF00"/>
                </a:solidFill>
                <a:effectLst>
                  <a:outerShdw blurRad="38100" dist="38100" dir="2700000" algn="tl">
                    <a:srgbClr val="000000">
                      <a:alpha val="43137"/>
                    </a:srgbClr>
                  </a:outerShdw>
                </a:effectLst>
              </a:rPr>
              <a:t>C</a:t>
            </a:r>
            <a:r>
              <a:rPr lang="es-419" sz="2400" b="1" dirty="0" smtClean="0">
                <a:solidFill>
                  <a:srgbClr val="FFFF00"/>
                </a:solidFill>
                <a:effectLst>
                  <a:outerShdw blurRad="38100" dist="38100" dir="2700000" algn="tl">
                    <a:srgbClr val="000000">
                      <a:alpha val="43137"/>
                    </a:srgbClr>
                  </a:outerShdw>
                </a:effectLst>
              </a:rPr>
              <a:t>ULTURA EMPRENDEDORA – EMPRENDIMIENTO –  (ESPÍRITU) EMPRENDEDOR </a:t>
            </a:r>
            <a:endParaRPr lang="es-ES" sz="2400" b="1" dirty="0">
              <a:solidFill>
                <a:srgbClr val="FFFF00"/>
              </a:solidFill>
              <a:effectLst>
                <a:outerShdw blurRad="38100" dist="38100" dir="2700000" algn="tl">
                  <a:srgbClr val="000000">
                    <a:alpha val="43137"/>
                  </a:srgbClr>
                </a:outerShdw>
              </a:effectLst>
            </a:endParaRPr>
          </a:p>
        </p:txBody>
      </p:sp>
      <p:graphicFrame>
        <p:nvGraphicFramePr>
          <p:cNvPr id="3" name="Diagrama 2"/>
          <p:cNvGraphicFramePr/>
          <p:nvPr>
            <p:extLst>
              <p:ext uri="{D42A27DB-BD31-4B8C-83A1-F6EECF244321}">
                <p14:modId xmlns:p14="http://schemas.microsoft.com/office/powerpoint/2010/main" val="445308622"/>
              </p:ext>
            </p:extLst>
          </p:nvPr>
        </p:nvGraphicFramePr>
        <p:xfrm>
          <a:off x="615318" y="2073498"/>
          <a:ext cx="6274879" cy="4013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Conector angular 4"/>
          <p:cNvCxnSpPr/>
          <p:nvPr/>
        </p:nvCxnSpPr>
        <p:spPr>
          <a:xfrm>
            <a:off x="3940935" y="2176530"/>
            <a:ext cx="3734873" cy="1107583"/>
          </a:xfrm>
          <a:prstGeom prst="bentConnector3">
            <a:avLst>
              <a:gd name="adj1" fmla="val 100000"/>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p:cNvCxnSpPr/>
          <p:nvPr/>
        </p:nvCxnSpPr>
        <p:spPr>
          <a:xfrm flipV="1">
            <a:off x="3812146" y="4868214"/>
            <a:ext cx="3863662" cy="1133342"/>
          </a:xfrm>
          <a:prstGeom prst="bentConnector3">
            <a:avLst>
              <a:gd name="adj1" fmla="val 10033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9" name="Llamada de flecha a la derecha 18"/>
          <p:cNvSpPr/>
          <p:nvPr/>
        </p:nvSpPr>
        <p:spPr>
          <a:xfrm>
            <a:off x="6619740" y="3361387"/>
            <a:ext cx="2189409" cy="1378039"/>
          </a:xfrm>
          <a:prstGeom prst="rightArrowCallout">
            <a:avLst>
              <a:gd name="adj1" fmla="val 5645"/>
              <a:gd name="adj2" fmla="val 13978"/>
              <a:gd name="adj3" fmla="val 23925"/>
              <a:gd name="adj4" fmla="val 761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600" b="1" dirty="0" smtClean="0"/>
              <a:t>Escenario Propicio para desarrollo de Emprendimientos</a:t>
            </a:r>
            <a:endParaRPr lang="es-ES" sz="1600" b="1" dirty="0"/>
          </a:p>
        </p:txBody>
      </p:sp>
      <p:sp>
        <p:nvSpPr>
          <p:cNvPr id="20" name="Explosión 2 19"/>
          <p:cNvSpPr/>
          <p:nvPr/>
        </p:nvSpPr>
        <p:spPr>
          <a:xfrm>
            <a:off x="8693239" y="2459868"/>
            <a:ext cx="3498761" cy="3296992"/>
          </a:xfrm>
          <a:prstGeom prst="irregularSeal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smtClean="0">
                <a:solidFill>
                  <a:schemeClr val="accent1">
                    <a:lumMod val="75000"/>
                  </a:schemeClr>
                </a:solidFill>
                <a:effectLst>
                  <a:outerShdw blurRad="38100" dist="38100" dir="2700000" algn="tl">
                    <a:srgbClr val="000000">
                      <a:alpha val="43137"/>
                    </a:srgbClr>
                  </a:outerShdw>
                </a:effectLst>
              </a:rPr>
              <a:t>C</a:t>
            </a:r>
            <a:r>
              <a:rPr lang="es-ES" b="1" dirty="0" smtClean="0">
                <a:solidFill>
                  <a:schemeClr val="accent1">
                    <a:lumMod val="75000"/>
                  </a:schemeClr>
                </a:solidFill>
                <a:effectLst>
                  <a:outerShdw blurRad="38100" dist="38100" dir="2700000" algn="tl">
                    <a:srgbClr val="000000">
                      <a:alpha val="43137"/>
                    </a:srgbClr>
                  </a:outerShdw>
                </a:effectLst>
              </a:rPr>
              <a:t>r</a:t>
            </a:r>
            <a:r>
              <a:rPr lang="es-419" b="1" dirty="0" smtClean="0">
                <a:solidFill>
                  <a:schemeClr val="accent1">
                    <a:lumMod val="75000"/>
                  </a:schemeClr>
                </a:solidFill>
                <a:effectLst>
                  <a:outerShdw blurRad="38100" dist="38100" dir="2700000" algn="tl">
                    <a:srgbClr val="000000">
                      <a:alpha val="43137"/>
                    </a:srgbClr>
                  </a:outerShdw>
                </a:effectLst>
              </a:rPr>
              <a:t>ecen las Posibilida des para Emprendimientos Exitosos</a:t>
            </a:r>
            <a:endParaRPr lang="es-ES" b="1" dirty="0">
              <a:solidFill>
                <a:schemeClr val="accent1">
                  <a:lumMod val="75000"/>
                </a:schemeClr>
              </a:solidFill>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D57F1E4F-1CFF-5643-939E-02111984F565}" type="slidenum">
              <a:rPr lang="en-US" smtClean="0"/>
              <a:t>12</a:t>
            </a:fld>
            <a:endParaRPr lang="en-US" dirty="0"/>
          </a:p>
        </p:txBody>
      </p:sp>
    </p:spTree>
    <p:extLst>
      <p:ext uri="{BB962C8B-B14F-4D97-AF65-F5344CB8AC3E}">
        <p14:creationId xmlns:p14="http://schemas.microsoft.com/office/powerpoint/2010/main" val="100205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Effect transition="in" filter="fade">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805214" y="1419367"/>
            <a:ext cx="5049676" cy="2852377"/>
          </a:xfrm>
          <a:prstGeom prst="rect">
            <a:avLst/>
          </a:prstGeom>
          <a:ln w="28575">
            <a:solidFill>
              <a:schemeClr val="accent4">
                <a:lumMod val="50000"/>
              </a:schemeClr>
            </a:solidFill>
          </a:ln>
        </p:spPr>
      </p:pic>
      <p:pic>
        <p:nvPicPr>
          <p:cNvPr id="3" name="Imagen 2"/>
          <p:cNvPicPr>
            <a:picLocks noChangeAspect="1"/>
          </p:cNvPicPr>
          <p:nvPr/>
        </p:nvPicPr>
        <p:blipFill>
          <a:blip r:embed="rId3"/>
          <a:stretch>
            <a:fillRect/>
          </a:stretch>
        </p:blipFill>
        <p:spPr>
          <a:xfrm>
            <a:off x="5977719" y="1419367"/>
            <a:ext cx="5431810" cy="4867132"/>
          </a:xfrm>
          <a:prstGeom prst="rect">
            <a:avLst/>
          </a:prstGeom>
          <a:ln w="28575">
            <a:solidFill>
              <a:schemeClr val="accent4">
                <a:lumMod val="50000"/>
              </a:schemeClr>
            </a:solidFill>
          </a:ln>
        </p:spPr>
      </p:pic>
      <p:sp>
        <p:nvSpPr>
          <p:cNvPr id="4" name="CuadroTexto 3"/>
          <p:cNvSpPr txBox="1"/>
          <p:nvPr/>
        </p:nvSpPr>
        <p:spPr>
          <a:xfrm>
            <a:off x="1704111" y="4546252"/>
            <a:ext cx="3436754" cy="1631216"/>
          </a:xfrm>
          <a:prstGeom prst="rect">
            <a:avLst/>
          </a:prstGeom>
          <a:noFill/>
        </p:spPr>
        <p:txBody>
          <a:bodyPr wrap="square" rtlCol="0">
            <a:spAutoFit/>
          </a:bodyPr>
          <a:lstStyle/>
          <a:p>
            <a:r>
              <a:rPr lang="es-419" sz="2000" b="1" i="1" dirty="0" smtClean="0">
                <a:solidFill>
                  <a:srgbClr val="FFFF00"/>
                </a:solidFill>
              </a:rPr>
              <a:t>Cuál es el factor o el elemento que ha hecho posible la construcción y el mantenimiento de estos rascacielos ?</a:t>
            </a:r>
            <a:endParaRPr lang="es-ES" sz="2000" b="1" i="1" dirty="0">
              <a:solidFill>
                <a:srgbClr val="FFFF00"/>
              </a:solidFill>
            </a:endParaRPr>
          </a:p>
        </p:txBody>
      </p:sp>
      <p:sp>
        <p:nvSpPr>
          <p:cNvPr id="5" name="CuadroTexto 4"/>
          <p:cNvSpPr txBox="1"/>
          <p:nvPr/>
        </p:nvSpPr>
        <p:spPr>
          <a:xfrm>
            <a:off x="3740730" y="724435"/>
            <a:ext cx="4389646" cy="461665"/>
          </a:xfrm>
          <a:prstGeom prst="rect">
            <a:avLst/>
          </a:prstGeom>
          <a:noFill/>
        </p:spPr>
        <p:txBody>
          <a:bodyPr wrap="square" rtlCol="0">
            <a:spAutoFit/>
          </a:bodyPr>
          <a:lstStyle/>
          <a:p>
            <a:pPr algn="ctr"/>
            <a:r>
              <a:rPr lang="es-419" sz="2400" b="1" dirty="0" smtClean="0">
                <a:solidFill>
                  <a:srgbClr val="FFFF00"/>
                </a:solidFill>
                <a:effectLst>
                  <a:outerShdw blurRad="38100" dist="38100" dir="2700000" algn="tl">
                    <a:srgbClr val="000000">
                      <a:alpha val="43137"/>
                    </a:srgbClr>
                  </a:outerShdw>
                </a:effectLst>
              </a:rPr>
              <a:t>CULTURA EMPRENDEDORA</a:t>
            </a:r>
            <a:endParaRPr lang="es-ES" sz="2400" b="1" dirty="0">
              <a:solidFill>
                <a:srgbClr val="FFFF00"/>
              </a:solidFill>
              <a:effectLst>
                <a:outerShdw blurRad="38100" dist="38100" dir="2700000" algn="tl">
                  <a:srgbClr val="000000">
                    <a:alpha val="43137"/>
                  </a:srgbClr>
                </a:outerShdw>
              </a:effectLst>
            </a:endParaRPr>
          </a:p>
        </p:txBody>
      </p:sp>
      <p:sp>
        <p:nvSpPr>
          <p:cNvPr id="6" name="Marcador de número de diapositiva 5"/>
          <p:cNvSpPr>
            <a:spLocks noGrp="1"/>
          </p:cNvSpPr>
          <p:nvPr>
            <p:ph type="sldNum" sz="quarter" idx="12"/>
          </p:nvPr>
        </p:nvSpPr>
        <p:spPr/>
        <p:txBody>
          <a:bodyPr/>
          <a:lstStyle/>
          <a:p>
            <a:fld id="{D57F1E4F-1CFF-5643-939E-02111984F565}" type="slidenum">
              <a:rPr lang="en-US" smtClean="0"/>
              <a:t>13</a:t>
            </a:fld>
            <a:endParaRPr lang="en-US" dirty="0"/>
          </a:p>
        </p:txBody>
      </p:sp>
    </p:spTree>
    <p:extLst>
      <p:ext uri="{BB962C8B-B14F-4D97-AF65-F5344CB8AC3E}">
        <p14:creationId xmlns:p14="http://schemas.microsoft.com/office/powerpoint/2010/main" val="36800933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32591" y="625482"/>
            <a:ext cx="6416375" cy="461665"/>
          </a:xfrm>
          <a:prstGeom prst="rect">
            <a:avLst/>
          </a:prstGeom>
          <a:noFill/>
        </p:spPr>
        <p:txBody>
          <a:bodyPr wrap="square" rtlCol="0">
            <a:spAutoFit/>
          </a:bodyPr>
          <a:lstStyle/>
          <a:p>
            <a:pPr algn="ctr"/>
            <a:r>
              <a:rPr lang="es-419" sz="2400" b="1" dirty="0">
                <a:solidFill>
                  <a:srgbClr val="FFFF00"/>
                </a:solidFill>
              </a:rPr>
              <a:t>4</a:t>
            </a:r>
            <a:r>
              <a:rPr lang="es-419" sz="2400" b="1" dirty="0" smtClean="0">
                <a:solidFill>
                  <a:srgbClr val="FFFF00"/>
                </a:solidFill>
              </a:rPr>
              <a:t>. </a:t>
            </a:r>
            <a:r>
              <a:rPr lang="es-ES" sz="2400" b="1" dirty="0" smtClean="0">
                <a:solidFill>
                  <a:srgbClr val="FFFF00"/>
                </a:solidFill>
              </a:rPr>
              <a:t>T</a:t>
            </a:r>
            <a:r>
              <a:rPr lang="es-419" sz="2400" b="1" dirty="0" smtClean="0">
                <a:solidFill>
                  <a:srgbClr val="FFFF00"/>
                </a:solidFill>
              </a:rPr>
              <a:t>IPOLOGÍA DE LOS EMPRENDIMIENTOS </a:t>
            </a:r>
            <a:endParaRPr lang="es-ES" sz="2400" b="1" dirty="0">
              <a:solidFill>
                <a:srgbClr val="FFFF00"/>
              </a:solidFill>
            </a:endParaRPr>
          </a:p>
        </p:txBody>
      </p:sp>
      <p:pic>
        <p:nvPicPr>
          <p:cNvPr id="4" name="Picture 2" descr="Actualidad: La revolución de Laboratoria a un año de los halagos de Obama y  Zucker | NOTICIAS EL COMERCIO PERÚ"/>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869" y="1896745"/>
            <a:ext cx="3799267" cy="2794227"/>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
        <p:nvSpPr>
          <p:cNvPr id="5" name="Flecha abajo 4"/>
          <p:cNvSpPr/>
          <p:nvPr/>
        </p:nvSpPr>
        <p:spPr>
          <a:xfrm>
            <a:off x="7740201" y="1626289"/>
            <a:ext cx="515155" cy="643944"/>
          </a:xfrm>
          <a:prstGeom prst="downArrow">
            <a:avLst>
              <a:gd name="adj1" fmla="val 3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Conector recto 6"/>
          <p:cNvCxnSpPr/>
          <p:nvPr/>
        </p:nvCxnSpPr>
        <p:spPr>
          <a:xfrm flipV="1">
            <a:off x="4005330" y="1600532"/>
            <a:ext cx="4056845" cy="2575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Imagen 7"/>
          <p:cNvPicPr>
            <a:picLocks noChangeAspect="1"/>
          </p:cNvPicPr>
          <p:nvPr/>
        </p:nvPicPr>
        <p:blipFill>
          <a:blip r:embed="rId3"/>
          <a:stretch>
            <a:fillRect/>
          </a:stretch>
        </p:blipFill>
        <p:spPr>
          <a:xfrm>
            <a:off x="1275010" y="1953896"/>
            <a:ext cx="3773509" cy="2698929"/>
          </a:xfrm>
          <a:prstGeom prst="rect">
            <a:avLst/>
          </a:prstGeom>
          <a:ln w="38100">
            <a:solidFill>
              <a:srgbClr val="FFFF00"/>
            </a:solidFill>
          </a:ln>
        </p:spPr>
      </p:pic>
      <p:sp>
        <p:nvSpPr>
          <p:cNvPr id="9" name="CuadroTexto 8"/>
          <p:cNvSpPr txBox="1"/>
          <p:nvPr/>
        </p:nvSpPr>
        <p:spPr>
          <a:xfrm>
            <a:off x="8024095" y="4697240"/>
            <a:ext cx="3490174" cy="246221"/>
          </a:xfrm>
          <a:prstGeom prst="rect">
            <a:avLst/>
          </a:prstGeom>
          <a:noFill/>
        </p:spPr>
        <p:txBody>
          <a:bodyPr wrap="square" rtlCol="0">
            <a:spAutoFit/>
          </a:bodyPr>
          <a:lstStyle/>
          <a:p>
            <a:r>
              <a:rPr lang="es-ES" sz="1000" dirty="0" smtClean="0"/>
              <a:t>Marian</a:t>
            </a:r>
            <a:r>
              <a:rPr lang="es-419" sz="1000" dirty="0" smtClean="0"/>
              <a:t>a Costa Checa</a:t>
            </a:r>
            <a:endParaRPr lang="es-ES" sz="1000" dirty="0"/>
          </a:p>
        </p:txBody>
      </p:sp>
      <p:sp>
        <p:nvSpPr>
          <p:cNvPr id="10" name="Flecha abajo 9"/>
          <p:cNvSpPr/>
          <p:nvPr/>
        </p:nvSpPr>
        <p:spPr>
          <a:xfrm>
            <a:off x="3797114" y="1649899"/>
            <a:ext cx="515155" cy="643944"/>
          </a:xfrm>
          <a:prstGeom prst="downArrow">
            <a:avLst>
              <a:gd name="adj1" fmla="val 30000"/>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Marcador de número de diapositiva 2"/>
          <p:cNvSpPr>
            <a:spLocks noGrp="1"/>
          </p:cNvSpPr>
          <p:nvPr>
            <p:ph type="sldNum" sz="quarter" idx="12"/>
          </p:nvPr>
        </p:nvSpPr>
        <p:spPr/>
        <p:txBody>
          <a:bodyPr/>
          <a:lstStyle/>
          <a:p>
            <a:fld id="{D57F1E4F-1CFF-5643-939E-02111984F565}" type="slidenum">
              <a:rPr lang="en-US" smtClean="0"/>
              <a:t>14</a:t>
            </a:fld>
            <a:endParaRPr lang="en-US" dirty="0"/>
          </a:p>
        </p:txBody>
      </p:sp>
      <p:cxnSp>
        <p:nvCxnSpPr>
          <p:cNvPr id="11" name="Conector recto de flecha 10"/>
          <p:cNvCxnSpPr/>
          <p:nvPr/>
        </p:nvCxnSpPr>
        <p:spPr>
          <a:xfrm>
            <a:off x="1881809" y="6586330"/>
            <a:ext cx="3166710" cy="132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V="1">
            <a:off x="1881809" y="4837048"/>
            <a:ext cx="26504" cy="176253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CuadroTexto 14"/>
          <p:cNvSpPr txBox="1"/>
          <p:nvPr/>
        </p:nvSpPr>
        <p:spPr>
          <a:xfrm>
            <a:off x="5260929" y="6387547"/>
            <a:ext cx="1139492" cy="369332"/>
          </a:xfrm>
          <a:prstGeom prst="rect">
            <a:avLst/>
          </a:prstGeom>
          <a:noFill/>
        </p:spPr>
        <p:txBody>
          <a:bodyPr wrap="square" rtlCol="0">
            <a:spAutoFit/>
          </a:bodyPr>
          <a:lstStyle/>
          <a:p>
            <a:r>
              <a:rPr lang="es-ES" sz="1200" b="1" dirty="0" smtClean="0"/>
              <a:t>Tiempo</a:t>
            </a:r>
            <a:r>
              <a:rPr lang="es-419" dirty="0" smtClean="0"/>
              <a:t>  </a:t>
            </a:r>
            <a:endParaRPr lang="es-ES" dirty="0"/>
          </a:p>
        </p:txBody>
      </p:sp>
      <p:sp>
        <p:nvSpPr>
          <p:cNvPr id="16" name="CuadroTexto 15"/>
          <p:cNvSpPr txBox="1"/>
          <p:nvPr/>
        </p:nvSpPr>
        <p:spPr>
          <a:xfrm>
            <a:off x="410817" y="4683991"/>
            <a:ext cx="1364974" cy="276999"/>
          </a:xfrm>
          <a:prstGeom prst="rect">
            <a:avLst/>
          </a:prstGeom>
          <a:noFill/>
        </p:spPr>
        <p:txBody>
          <a:bodyPr wrap="square" rtlCol="0">
            <a:spAutoFit/>
          </a:bodyPr>
          <a:lstStyle/>
          <a:p>
            <a:pPr algn="r"/>
            <a:r>
              <a:rPr lang="es-419" sz="1200" b="1" dirty="0" smtClean="0"/>
              <a:t>Evolución </a:t>
            </a:r>
            <a:endParaRPr lang="es-ES" sz="1200" b="1" dirty="0"/>
          </a:p>
        </p:txBody>
      </p:sp>
      <p:cxnSp>
        <p:nvCxnSpPr>
          <p:cNvPr id="18" name="Conector recto 17"/>
          <p:cNvCxnSpPr/>
          <p:nvPr/>
        </p:nvCxnSpPr>
        <p:spPr>
          <a:xfrm flipV="1">
            <a:off x="2093843" y="6096000"/>
            <a:ext cx="2769705" cy="1457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Conector recto de flecha 20"/>
          <p:cNvCxnSpPr/>
          <p:nvPr/>
        </p:nvCxnSpPr>
        <p:spPr>
          <a:xfrm>
            <a:off x="7480855" y="6592958"/>
            <a:ext cx="3166710" cy="132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p:nvPr/>
        </p:nvCxnSpPr>
        <p:spPr>
          <a:xfrm flipV="1">
            <a:off x="7480855" y="4843676"/>
            <a:ext cx="26504" cy="176253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CuadroTexto 22"/>
          <p:cNvSpPr txBox="1"/>
          <p:nvPr/>
        </p:nvSpPr>
        <p:spPr>
          <a:xfrm>
            <a:off x="10859975" y="6394175"/>
            <a:ext cx="1139492" cy="369332"/>
          </a:xfrm>
          <a:prstGeom prst="rect">
            <a:avLst/>
          </a:prstGeom>
          <a:noFill/>
        </p:spPr>
        <p:txBody>
          <a:bodyPr wrap="square" rtlCol="0">
            <a:spAutoFit/>
          </a:bodyPr>
          <a:lstStyle/>
          <a:p>
            <a:r>
              <a:rPr lang="es-ES" sz="1200" b="1" dirty="0" smtClean="0"/>
              <a:t>Tiempo</a:t>
            </a:r>
            <a:r>
              <a:rPr lang="es-419" dirty="0" smtClean="0"/>
              <a:t>  </a:t>
            </a:r>
            <a:endParaRPr lang="es-ES" dirty="0"/>
          </a:p>
        </p:txBody>
      </p:sp>
      <p:sp>
        <p:nvSpPr>
          <p:cNvPr id="24" name="CuadroTexto 23"/>
          <p:cNvSpPr txBox="1"/>
          <p:nvPr/>
        </p:nvSpPr>
        <p:spPr>
          <a:xfrm>
            <a:off x="6009863" y="4690619"/>
            <a:ext cx="1364974" cy="276999"/>
          </a:xfrm>
          <a:prstGeom prst="rect">
            <a:avLst/>
          </a:prstGeom>
          <a:noFill/>
        </p:spPr>
        <p:txBody>
          <a:bodyPr wrap="square" rtlCol="0">
            <a:spAutoFit/>
          </a:bodyPr>
          <a:lstStyle/>
          <a:p>
            <a:pPr algn="r"/>
            <a:r>
              <a:rPr lang="es-419" sz="1200" b="1" dirty="0" smtClean="0"/>
              <a:t>Evolución </a:t>
            </a:r>
            <a:endParaRPr lang="es-ES" sz="1200" b="1" dirty="0"/>
          </a:p>
        </p:txBody>
      </p:sp>
      <p:cxnSp>
        <p:nvCxnSpPr>
          <p:cNvPr id="25" name="Conector recto 24"/>
          <p:cNvCxnSpPr/>
          <p:nvPr/>
        </p:nvCxnSpPr>
        <p:spPr>
          <a:xfrm flipV="1">
            <a:off x="7692889" y="4837048"/>
            <a:ext cx="2431772" cy="14113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V="1">
            <a:off x="7692897" y="6102628"/>
            <a:ext cx="2769705" cy="14577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CuadroTexto 30"/>
          <p:cNvSpPr txBox="1"/>
          <p:nvPr/>
        </p:nvSpPr>
        <p:spPr>
          <a:xfrm>
            <a:off x="2570922" y="5724940"/>
            <a:ext cx="2292626" cy="369332"/>
          </a:xfrm>
          <a:prstGeom prst="rect">
            <a:avLst/>
          </a:prstGeom>
          <a:noFill/>
        </p:spPr>
        <p:txBody>
          <a:bodyPr wrap="square" rtlCol="0">
            <a:spAutoFit/>
          </a:bodyPr>
          <a:lstStyle/>
          <a:p>
            <a:r>
              <a:rPr lang="es-419" dirty="0" smtClean="0"/>
              <a:t>Evolución del Emp</a:t>
            </a:r>
            <a:endParaRPr lang="es-ES" dirty="0"/>
          </a:p>
        </p:txBody>
      </p:sp>
      <p:sp>
        <p:nvSpPr>
          <p:cNvPr id="33" name="CuadroTexto 32"/>
          <p:cNvSpPr txBox="1"/>
          <p:nvPr/>
        </p:nvSpPr>
        <p:spPr>
          <a:xfrm rot="19748814">
            <a:off x="8342244" y="5281000"/>
            <a:ext cx="2292626" cy="369332"/>
          </a:xfrm>
          <a:prstGeom prst="rect">
            <a:avLst/>
          </a:prstGeom>
          <a:noFill/>
        </p:spPr>
        <p:txBody>
          <a:bodyPr wrap="square" rtlCol="0">
            <a:spAutoFit/>
          </a:bodyPr>
          <a:lstStyle/>
          <a:p>
            <a:r>
              <a:rPr lang="es-419" dirty="0" smtClean="0"/>
              <a:t>Evolución del Emp</a:t>
            </a:r>
            <a:endParaRPr lang="es-ES" dirty="0"/>
          </a:p>
        </p:txBody>
      </p:sp>
    </p:spTree>
    <p:extLst>
      <p:ext uri="{BB962C8B-B14F-4D97-AF65-F5344CB8AC3E}">
        <p14:creationId xmlns:p14="http://schemas.microsoft.com/office/powerpoint/2010/main" val="18386973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169994" y="888642"/>
            <a:ext cx="7012637" cy="461665"/>
          </a:xfrm>
          <a:prstGeom prst="rect">
            <a:avLst/>
          </a:prstGeom>
          <a:noFill/>
        </p:spPr>
        <p:txBody>
          <a:bodyPr wrap="square" rtlCol="0">
            <a:spAutoFit/>
          </a:bodyPr>
          <a:lstStyle/>
          <a:p>
            <a:pPr algn="ctr"/>
            <a:r>
              <a:rPr lang="es-419" sz="2400" b="1" dirty="0">
                <a:solidFill>
                  <a:srgbClr val="FFFF00"/>
                </a:solidFill>
                <a:effectLst>
                  <a:outerShdw blurRad="38100" dist="38100" dir="2700000" algn="tl">
                    <a:srgbClr val="000000">
                      <a:alpha val="43137"/>
                    </a:srgbClr>
                  </a:outerShdw>
                </a:effectLst>
              </a:rPr>
              <a:t>4</a:t>
            </a:r>
            <a:r>
              <a:rPr lang="es-419" sz="2400" b="1" dirty="0" smtClean="0">
                <a:solidFill>
                  <a:srgbClr val="FFFF00"/>
                </a:solidFill>
                <a:effectLst>
                  <a:outerShdw blurRad="38100" dist="38100" dir="2700000" algn="tl">
                    <a:srgbClr val="000000">
                      <a:alpha val="43137"/>
                    </a:srgbClr>
                  </a:outerShdw>
                </a:effectLst>
              </a:rPr>
              <a:t>.1 EMPRENDIMIENTOS POR OPORTUNIDAD</a:t>
            </a:r>
            <a:endParaRPr lang="es-ES" sz="2400" b="1" dirty="0">
              <a:solidFill>
                <a:srgbClr val="FFFF00"/>
              </a:solidFill>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D57F1E4F-1CFF-5643-939E-02111984F565}" type="slidenum">
              <a:rPr lang="en-US" smtClean="0"/>
              <a:t>15</a:t>
            </a:fld>
            <a:endParaRPr lang="en-US" dirty="0"/>
          </a:p>
        </p:txBody>
      </p:sp>
      <p:pic>
        <p:nvPicPr>
          <p:cNvPr id="4100" name="Picture 4" descr="106 emprendimientos innovadores serán beneficiarios de la 5ta. generación  de Start Up Perú - Peruinfor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5163" y="2617307"/>
            <a:ext cx="4762500" cy="28575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a 5"/>
          <p:cNvGraphicFramePr/>
          <p:nvPr>
            <p:extLst>
              <p:ext uri="{D42A27DB-BD31-4B8C-83A1-F6EECF244321}">
                <p14:modId xmlns:p14="http://schemas.microsoft.com/office/powerpoint/2010/main" val="2140700887"/>
              </p:ext>
            </p:extLst>
          </p:nvPr>
        </p:nvGraphicFramePr>
        <p:xfrm>
          <a:off x="918814" y="1535836"/>
          <a:ext cx="5375967" cy="4788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3736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647666" y="724866"/>
            <a:ext cx="6045574" cy="461665"/>
          </a:xfrm>
          <a:prstGeom prst="rect">
            <a:avLst/>
          </a:prstGeom>
          <a:noFill/>
        </p:spPr>
        <p:txBody>
          <a:bodyPr wrap="square" rtlCol="0">
            <a:spAutoFit/>
          </a:bodyPr>
          <a:lstStyle/>
          <a:p>
            <a:pPr algn="ctr"/>
            <a:r>
              <a:rPr lang="es-419" sz="2400" b="1" dirty="0">
                <a:solidFill>
                  <a:srgbClr val="FFFF00"/>
                </a:solidFill>
                <a:effectLst>
                  <a:outerShdw blurRad="38100" dist="38100" dir="2700000" algn="tl">
                    <a:srgbClr val="000000">
                      <a:alpha val="43137"/>
                    </a:srgbClr>
                  </a:outerShdw>
                </a:effectLst>
              </a:rPr>
              <a:t>4</a:t>
            </a:r>
            <a:r>
              <a:rPr lang="es-419" sz="2400" b="1" dirty="0" smtClean="0">
                <a:solidFill>
                  <a:srgbClr val="FFFF00"/>
                </a:solidFill>
                <a:effectLst>
                  <a:outerShdw blurRad="38100" dist="38100" dir="2700000" algn="tl">
                    <a:srgbClr val="000000">
                      <a:alpha val="43137"/>
                    </a:srgbClr>
                  </a:outerShdw>
                </a:effectLst>
              </a:rPr>
              <a:t>.2 EMPRENDIMIENTOS POR NECESIDAD</a:t>
            </a:r>
            <a:endParaRPr lang="es-ES" sz="2400" b="1" dirty="0">
              <a:solidFill>
                <a:srgbClr val="FFFF00"/>
              </a:solidFill>
              <a:effectLst>
                <a:outerShdw blurRad="38100" dist="38100" dir="2700000" algn="tl">
                  <a:srgbClr val="000000">
                    <a:alpha val="43137"/>
                  </a:srgbClr>
                </a:outerShdw>
              </a:effectLst>
            </a:endParaRPr>
          </a:p>
        </p:txBody>
      </p:sp>
      <p:sp>
        <p:nvSpPr>
          <p:cNvPr id="3" name="Marcador de número de diapositiva 2"/>
          <p:cNvSpPr>
            <a:spLocks noGrp="1"/>
          </p:cNvSpPr>
          <p:nvPr>
            <p:ph type="sldNum" sz="quarter" idx="12"/>
          </p:nvPr>
        </p:nvSpPr>
        <p:spPr/>
        <p:txBody>
          <a:bodyPr/>
          <a:lstStyle/>
          <a:p>
            <a:fld id="{D57F1E4F-1CFF-5643-939E-02111984F565}" type="slidenum">
              <a:rPr lang="en-US" smtClean="0"/>
              <a:t>16</a:t>
            </a:fld>
            <a:endParaRPr lang="en-US" dirty="0"/>
          </a:p>
        </p:txBody>
      </p:sp>
      <p:pic>
        <p:nvPicPr>
          <p:cNvPr id="3074" name="Picture 2" descr="https://upload.wikimedia.org/wikipedia/commons/thumb/8/80/Comida_callejera_en_Iquitos.JPG/275px-Comida_callejera_en_Iqui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1287" y="2146853"/>
            <a:ext cx="4869451" cy="332629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p:cNvGraphicFramePr/>
          <p:nvPr>
            <p:extLst>
              <p:ext uri="{D42A27DB-BD31-4B8C-83A1-F6EECF244321}">
                <p14:modId xmlns:p14="http://schemas.microsoft.com/office/powerpoint/2010/main" val="4073545300"/>
              </p:ext>
            </p:extLst>
          </p:nvPr>
        </p:nvGraphicFramePr>
        <p:xfrm>
          <a:off x="1157357" y="1435282"/>
          <a:ext cx="4647094"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65451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17</a:t>
            </a:fld>
            <a:endParaRPr lang="en-US" dirty="0"/>
          </a:p>
        </p:txBody>
      </p:sp>
      <p:sp>
        <p:nvSpPr>
          <p:cNvPr id="3" name="CuadroTexto 2"/>
          <p:cNvSpPr txBox="1"/>
          <p:nvPr/>
        </p:nvSpPr>
        <p:spPr>
          <a:xfrm>
            <a:off x="2928730" y="2637181"/>
            <a:ext cx="6506818" cy="646331"/>
          </a:xfrm>
          <a:prstGeom prst="rect">
            <a:avLst/>
          </a:prstGeom>
          <a:noFill/>
        </p:spPr>
        <p:txBody>
          <a:bodyPr wrap="square" rtlCol="0">
            <a:spAutoFit/>
          </a:bodyPr>
          <a:lstStyle/>
          <a:p>
            <a:r>
              <a:rPr lang="es-419" dirty="0" smtClean="0"/>
              <a:t>“Si M</a:t>
            </a:r>
            <a:r>
              <a:rPr lang="es-ES" dirty="0" smtClean="0"/>
              <a:t>a</a:t>
            </a:r>
            <a:r>
              <a:rPr lang="es-419" dirty="0" smtClean="0"/>
              <a:t>rk Suckerberg hubiera nacido en el Perú, habría llegado a desarrollar su plataforma de Facebook ??? ”</a:t>
            </a:r>
            <a:endParaRPr lang="es-ES" dirty="0"/>
          </a:p>
        </p:txBody>
      </p:sp>
      <p:sp>
        <p:nvSpPr>
          <p:cNvPr id="4" name="CuadroTexto 3"/>
          <p:cNvSpPr txBox="1"/>
          <p:nvPr/>
        </p:nvSpPr>
        <p:spPr>
          <a:xfrm>
            <a:off x="2928730" y="1351722"/>
            <a:ext cx="3207027" cy="400110"/>
          </a:xfrm>
          <a:prstGeom prst="rect">
            <a:avLst/>
          </a:prstGeom>
          <a:noFill/>
        </p:spPr>
        <p:txBody>
          <a:bodyPr wrap="square" rtlCol="0">
            <a:spAutoFit/>
          </a:bodyPr>
          <a:lstStyle/>
          <a:p>
            <a:r>
              <a:rPr lang="es-419" sz="2000" b="1" dirty="0" smtClean="0">
                <a:solidFill>
                  <a:srgbClr val="FFFF00"/>
                </a:solidFill>
              </a:rPr>
              <a:t>Pregunta :</a:t>
            </a:r>
            <a:endParaRPr lang="es-ES" sz="2000" b="1" dirty="0">
              <a:solidFill>
                <a:srgbClr val="FFFF00"/>
              </a:solidFill>
            </a:endParaRPr>
          </a:p>
        </p:txBody>
      </p:sp>
    </p:spTree>
    <p:extLst>
      <p:ext uri="{BB962C8B-B14F-4D97-AF65-F5344CB8AC3E}">
        <p14:creationId xmlns:p14="http://schemas.microsoft.com/office/powerpoint/2010/main" val="26957009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18</a:t>
            </a:fld>
            <a:endParaRPr lang="en-US" dirty="0"/>
          </a:p>
        </p:txBody>
      </p:sp>
      <p:sp>
        <p:nvSpPr>
          <p:cNvPr id="3" name="CuadroTexto 2"/>
          <p:cNvSpPr txBox="1"/>
          <p:nvPr/>
        </p:nvSpPr>
        <p:spPr>
          <a:xfrm>
            <a:off x="2730321" y="875763"/>
            <a:ext cx="6349285" cy="400110"/>
          </a:xfrm>
          <a:prstGeom prst="rect">
            <a:avLst/>
          </a:prstGeom>
          <a:noFill/>
        </p:spPr>
        <p:txBody>
          <a:bodyPr wrap="square" rtlCol="0">
            <a:spAutoFit/>
          </a:bodyPr>
          <a:lstStyle/>
          <a:p>
            <a:pPr algn="ctr"/>
            <a:r>
              <a:rPr lang="es-419" sz="2000" b="1" dirty="0" smtClean="0">
                <a:solidFill>
                  <a:srgbClr val="FFFF00"/>
                </a:solidFill>
              </a:rPr>
              <a:t>TIPOLOGÍA DE EMPRENDIMIENTOS - CIFRAS</a:t>
            </a:r>
            <a:endParaRPr lang="es-ES" sz="2000" b="1" dirty="0">
              <a:solidFill>
                <a:srgbClr val="FFFF00"/>
              </a:solidFill>
            </a:endParaRPr>
          </a:p>
        </p:txBody>
      </p:sp>
      <p:pic>
        <p:nvPicPr>
          <p:cNvPr id="1026" name="Picture 2" descr="Informe del Global Entrepreneurship Monitor (GEM) y ES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610" y="1828801"/>
            <a:ext cx="6940688" cy="4041912"/>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4" name="Rectángulo 3"/>
          <p:cNvSpPr/>
          <p:nvPr/>
        </p:nvSpPr>
        <p:spPr>
          <a:xfrm>
            <a:off x="649358" y="5880273"/>
            <a:ext cx="6480312" cy="233975"/>
          </a:xfrm>
          <a:prstGeom prst="rect">
            <a:avLst/>
          </a:prstGeom>
        </p:spPr>
        <p:txBody>
          <a:bodyPr wrap="square">
            <a:spAutoFit/>
          </a:bodyPr>
          <a:lstStyle/>
          <a:p>
            <a:pPr>
              <a:lnSpc>
                <a:spcPct val="107000"/>
              </a:lnSpc>
              <a:spcAft>
                <a:spcPts val="800"/>
              </a:spcAft>
            </a:pPr>
            <a:r>
              <a:rPr lang="es-ES" sz="900" u="sng" dirty="0" smtClean="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a:t>
            </a:r>
            <a:r>
              <a:rPr lang="es-ES" sz="9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://gestion.pe/economia/peru-pais-mayor-espiritu-emprendedor-america-latina-quinto-mundo-237414-noticia/?ref=gesr</a:t>
            </a:r>
            <a:endParaRPr lang="es-ES" sz="900" u="sng"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Elipse 5"/>
          <p:cNvSpPr/>
          <p:nvPr/>
        </p:nvSpPr>
        <p:spPr>
          <a:xfrm>
            <a:off x="8933826" y="1815548"/>
            <a:ext cx="2111133" cy="189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N° 1 </a:t>
            </a:r>
          </a:p>
          <a:p>
            <a:pPr algn="ctr"/>
            <a:r>
              <a:rPr lang="es-419" dirty="0" smtClean="0"/>
              <a:t>INTENCION EMPRENDIMIENTO</a:t>
            </a:r>
          </a:p>
          <a:p>
            <a:pPr algn="ctr"/>
            <a:r>
              <a:rPr lang="es-419" dirty="0" smtClean="0"/>
              <a:t>AL</a:t>
            </a:r>
          </a:p>
        </p:txBody>
      </p:sp>
      <p:sp>
        <p:nvSpPr>
          <p:cNvPr id="8" name="Elipse 7"/>
          <p:cNvSpPr/>
          <p:nvPr/>
        </p:nvSpPr>
        <p:spPr>
          <a:xfrm>
            <a:off x="8927209" y="3876264"/>
            <a:ext cx="2111133" cy="18950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N° 5</a:t>
            </a:r>
          </a:p>
          <a:p>
            <a:pPr algn="ctr"/>
            <a:r>
              <a:rPr lang="es-419" dirty="0" smtClean="0"/>
              <a:t>INTENCION EMPRENDIMIENTO</a:t>
            </a:r>
          </a:p>
          <a:p>
            <a:pPr algn="ctr"/>
            <a:r>
              <a:rPr lang="es-419" dirty="0" smtClean="0"/>
              <a:t>MUNDO</a:t>
            </a:r>
          </a:p>
        </p:txBody>
      </p:sp>
    </p:spTree>
    <p:extLst>
      <p:ext uri="{BB962C8B-B14F-4D97-AF65-F5344CB8AC3E}">
        <p14:creationId xmlns:p14="http://schemas.microsoft.com/office/powerpoint/2010/main" val="313361411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19</a:t>
            </a:fld>
            <a:endParaRPr lang="en-US" dirty="0"/>
          </a:p>
        </p:txBody>
      </p:sp>
      <p:sp>
        <p:nvSpPr>
          <p:cNvPr id="4" name="CuadroTexto 3"/>
          <p:cNvSpPr txBox="1"/>
          <p:nvPr/>
        </p:nvSpPr>
        <p:spPr>
          <a:xfrm>
            <a:off x="2730321" y="650479"/>
            <a:ext cx="6349285" cy="400110"/>
          </a:xfrm>
          <a:prstGeom prst="rect">
            <a:avLst/>
          </a:prstGeom>
          <a:noFill/>
        </p:spPr>
        <p:txBody>
          <a:bodyPr wrap="square" rtlCol="0">
            <a:spAutoFit/>
          </a:bodyPr>
          <a:lstStyle/>
          <a:p>
            <a:pPr algn="ctr"/>
            <a:r>
              <a:rPr lang="es-419" sz="2000" b="1" dirty="0" smtClean="0">
                <a:solidFill>
                  <a:srgbClr val="FFFF00"/>
                </a:solidFill>
              </a:rPr>
              <a:t>DESARROLLO DE LOS EMPRENDIMIENTOS </a:t>
            </a:r>
            <a:endParaRPr lang="es-ES" sz="2000" b="1" dirty="0">
              <a:solidFill>
                <a:srgbClr val="FFFF00"/>
              </a:solidFill>
            </a:endParaRPr>
          </a:p>
        </p:txBody>
      </p:sp>
      <p:cxnSp>
        <p:nvCxnSpPr>
          <p:cNvPr id="5" name="Conector recto 4"/>
          <p:cNvCxnSpPr/>
          <p:nvPr/>
        </p:nvCxnSpPr>
        <p:spPr>
          <a:xfrm>
            <a:off x="2266121" y="4121409"/>
            <a:ext cx="1736035" cy="0"/>
          </a:xfrm>
          <a:prstGeom prst="line">
            <a:avLst/>
          </a:prstGeom>
          <a:ln w="38100">
            <a:solidFill>
              <a:srgbClr val="92D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Conector recto 6"/>
          <p:cNvCxnSpPr/>
          <p:nvPr/>
        </p:nvCxnSpPr>
        <p:spPr>
          <a:xfrm>
            <a:off x="4194311" y="4114785"/>
            <a:ext cx="173603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6149014" y="4121412"/>
            <a:ext cx="1736035"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8037451" y="4114782"/>
            <a:ext cx="1736035" cy="0"/>
          </a:xfrm>
          <a:prstGeom prst="line">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2292626" y="4598490"/>
            <a:ext cx="1709530" cy="523220"/>
          </a:xfrm>
          <a:prstGeom prst="rect">
            <a:avLst/>
          </a:prstGeom>
          <a:solidFill>
            <a:schemeClr val="accent4">
              <a:lumMod val="60000"/>
              <a:lumOff val="40000"/>
            </a:schemeClr>
          </a:solidFill>
        </p:spPr>
        <p:txBody>
          <a:bodyPr wrap="square" rtlCol="0">
            <a:spAutoFit/>
          </a:bodyPr>
          <a:lstStyle/>
          <a:p>
            <a:pPr algn="ctr"/>
            <a:r>
              <a:rPr lang="es-419" sz="1400" b="1" dirty="0" smtClean="0">
                <a:solidFill>
                  <a:srgbClr val="C00000"/>
                </a:solidFill>
              </a:rPr>
              <a:t>Nacen </a:t>
            </a:r>
          </a:p>
          <a:p>
            <a:pPr algn="ctr"/>
            <a:r>
              <a:rPr lang="es-419" sz="1400" b="1" dirty="0" smtClean="0">
                <a:solidFill>
                  <a:srgbClr val="C00000"/>
                </a:solidFill>
              </a:rPr>
              <a:t>Emprendimientos</a:t>
            </a:r>
            <a:endParaRPr lang="es-ES" sz="1400" b="1" dirty="0">
              <a:solidFill>
                <a:srgbClr val="C00000"/>
              </a:solidFill>
            </a:endParaRPr>
          </a:p>
        </p:txBody>
      </p:sp>
      <p:sp>
        <p:nvSpPr>
          <p:cNvPr id="11" name="CuadroTexto 10"/>
          <p:cNvSpPr txBox="1"/>
          <p:nvPr/>
        </p:nvSpPr>
        <p:spPr>
          <a:xfrm>
            <a:off x="4194312" y="5029188"/>
            <a:ext cx="1709530" cy="523220"/>
          </a:xfrm>
          <a:prstGeom prst="rect">
            <a:avLst/>
          </a:prstGeom>
          <a:solidFill>
            <a:schemeClr val="accent4">
              <a:lumMod val="60000"/>
              <a:lumOff val="40000"/>
            </a:schemeClr>
          </a:solidFill>
        </p:spPr>
        <p:txBody>
          <a:bodyPr wrap="square" rtlCol="0">
            <a:spAutoFit/>
          </a:bodyPr>
          <a:lstStyle/>
          <a:p>
            <a:pPr algn="ctr"/>
            <a:r>
              <a:rPr lang="es-419" sz="1400" b="1" dirty="0" smtClean="0">
                <a:solidFill>
                  <a:srgbClr val="C00000"/>
                </a:solidFill>
              </a:rPr>
              <a:t>Crecen </a:t>
            </a:r>
          </a:p>
          <a:p>
            <a:pPr algn="ctr"/>
            <a:r>
              <a:rPr lang="es-419" sz="1400" b="1" dirty="0" smtClean="0">
                <a:solidFill>
                  <a:srgbClr val="C00000"/>
                </a:solidFill>
              </a:rPr>
              <a:t>Emprendimientos</a:t>
            </a:r>
            <a:endParaRPr lang="es-ES" sz="1400" b="1" dirty="0">
              <a:solidFill>
                <a:srgbClr val="C00000"/>
              </a:solidFill>
            </a:endParaRPr>
          </a:p>
        </p:txBody>
      </p:sp>
      <p:sp>
        <p:nvSpPr>
          <p:cNvPr id="12" name="CuadroTexto 11"/>
          <p:cNvSpPr txBox="1"/>
          <p:nvPr/>
        </p:nvSpPr>
        <p:spPr>
          <a:xfrm>
            <a:off x="6188770" y="5605419"/>
            <a:ext cx="1736035" cy="523220"/>
          </a:xfrm>
          <a:prstGeom prst="rect">
            <a:avLst/>
          </a:prstGeom>
          <a:solidFill>
            <a:schemeClr val="accent4">
              <a:lumMod val="60000"/>
              <a:lumOff val="40000"/>
            </a:schemeClr>
          </a:solidFill>
        </p:spPr>
        <p:txBody>
          <a:bodyPr wrap="square" rtlCol="0">
            <a:spAutoFit/>
          </a:bodyPr>
          <a:lstStyle/>
          <a:p>
            <a:pPr algn="ctr"/>
            <a:r>
              <a:rPr lang="es-419" sz="1400" b="1" dirty="0" smtClean="0">
                <a:solidFill>
                  <a:srgbClr val="C00000"/>
                </a:solidFill>
              </a:rPr>
              <a:t>Se Desarrollan</a:t>
            </a:r>
          </a:p>
          <a:p>
            <a:pPr algn="ctr"/>
            <a:r>
              <a:rPr lang="es-419" sz="1400" b="1" dirty="0" smtClean="0">
                <a:solidFill>
                  <a:srgbClr val="C00000"/>
                </a:solidFill>
              </a:rPr>
              <a:t>Emprendimientos</a:t>
            </a:r>
            <a:endParaRPr lang="es-ES" sz="1400" b="1" dirty="0">
              <a:solidFill>
                <a:srgbClr val="C00000"/>
              </a:solidFill>
            </a:endParaRPr>
          </a:p>
        </p:txBody>
      </p:sp>
      <p:sp>
        <p:nvSpPr>
          <p:cNvPr id="14" name="CuadroTexto 13"/>
          <p:cNvSpPr txBox="1"/>
          <p:nvPr/>
        </p:nvSpPr>
        <p:spPr>
          <a:xfrm>
            <a:off x="8024198" y="6128881"/>
            <a:ext cx="1736035" cy="523220"/>
          </a:xfrm>
          <a:prstGeom prst="rect">
            <a:avLst/>
          </a:prstGeom>
          <a:solidFill>
            <a:schemeClr val="accent4">
              <a:lumMod val="60000"/>
              <a:lumOff val="40000"/>
            </a:schemeClr>
          </a:solidFill>
        </p:spPr>
        <p:txBody>
          <a:bodyPr wrap="square" rtlCol="0">
            <a:spAutoFit/>
          </a:bodyPr>
          <a:lstStyle/>
          <a:p>
            <a:pPr algn="ctr"/>
            <a:r>
              <a:rPr lang="es-419" sz="1400" b="1" dirty="0" smtClean="0">
                <a:solidFill>
                  <a:srgbClr val="C00000"/>
                </a:solidFill>
              </a:rPr>
              <a:t>Se Consolidan</a:t>
            </a:r>
          </a:p>
          <a:p>
            <a:pPr algn="ctr"/>
            <a:r>
              <a:rPr lang="es-419" sz="1400" b="1" dirty="0" smtClean="0">
                <a:solidFill>
                  <a:srgbClr val="C00000"/>
                </a:solidFill>
              </a:rPr>
              <a:t>Emprendimientos</a:t>
            </a:r>
            <a:endParaRPr lang="es-ES" sz="1400" b="1" dirty="0">
              <a:solidFill>
                <a:srgbClr val="C00000"/>
              </a:solidFill>
            </a:endParaRPr>
          </a:p>
        </p:txBody>
      </p:sp>
      <p:sp>
        <p:nvSpPr>
          <p:cNvPr id="13" name="Elipse 12"/>
          <p:cNvSpPr/>
          <p:nvPr/>
        </p:nvSpPr>
        <p:spPr>
          <a:xfrm>
            <a:off x="1934818" y="2491399"/>
            <a:ext cx="2272746" cy="3220278"/>
          </a:xfrm>
          <a:prstGeom prst="ellipse">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CuadroTexto 15"/>
          <p:cNvSpPr txBox="1"/>
          <p:nvPr/>
        </p:nvSpPr>
        <p:spPr>
          <a:xfrm>
            <a:off x="2451656" y="5791196"/>
            <a:ext cx="1351721" cy="369332"/>
          </a:xfrm>
          <a:prstGeom prst="rect">
            <a:avLst/>
          </a:prstGeom>
          <a:noFill/>
        </p:spPr>
        <p:txBody>
          <a:bodyPr wrap="square" rtlCol="0">
            <a:spAutoFit/>
          </a:bodyPr>
          <a:lstStyle/>
          <a:p>
            <a:pPr algn="ctr"/>
            <a:r>
              <a:rPr lang="es-419" b="1" dirty="0" smtClean="0">
                <a:solidFill>
                  <a:srgbClr val="FFC000"/>
                </a:solidFill>
              </a:rPr>
              <a:t>PERÚ</a:t>
            </a:r>
            <a:endParaRPr lang="es-ES" b="1" dirty="0">
              <a:solidFill>
                <a:srgbClr val="FFC000"/>
              </a:solidFill>
            </a:endParaRPr>
          </a:p>
        </p:txBody>
      </p:sp>
      <p:cxnSp>
        <p:nvCxnSpPr>
          <p:cNvPr id="10" name="Conector recto de flecha 9"/>
          <p:cNvCxnSpPr/>
          <p:nvPr/>
        </p:nvCxnSpPr>
        <p:spPr>
          <a:xfrm flipV="1">
            <a:off x="2438412" y="1245704"/>
            <a:ext cx="0" cy="288233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2730321" y="1404730"/>
            <a:ext cx="6744983" cy="257092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2" name="Elipse 21"/>
          <p:cNvSpPr/>
          <p:nvPr/>
        </p:nvSpPr>
        <p:spPr>
          <a:xfrm>
            <a:off x="7798913" y="2498027"/>
            <a:ext cx="2272746" cy="3220278"/>
          </a:xfrm>
          <a:prstGeom prst="ellipse">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3" name="Conector recto de flecha 22"/>
          <p:cNvCxnSpPr/>
          <p:nvPr/>
        </p:nvCxnSpPr>
        <p:spPr>
          <a:xfrm flipV="1">
            <a:off x="9614469" y="1239080"/>
            <a:ext cx="0" cy="2882330"/>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flipV="1">
            <a:off x="2610678" y="1404730"/>
            <a:ext cx="6705600" cy="2464905"/>
          </a:xfrm>
          <a:prstGeom prst="line">
            <a:avLst/>
          </a:prstGeom>
          <a:ln w="28575">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CuadroTexto 25"/>
          <p:cNvSpPr txBox="1"/>
          <p:nvPr/>
        </p:nvSpPr>
        <p:spPr>
          <a:xfrm>
            <a:off x="7779031" y="1828800"/>
            <a:ext cx="2279374" cy="646331"/>
          </a:xfrm>
          <a:prstGeom prst="rect">
            <a:avLst/>
          </a:prstGeom>
          <a:noFill/>
        </p:spPr>
        <p:txBody>
          <a:bodyPr wrap="square" rtlCol="0">
            <a:spAutoFit/>
          </a:bodyPr>
          <a:lstStyle/>
          <a:p>
            <a:pPr algn="ctr"/>
            <a:r>
              <a:rPr lang="es-419" b="1" dirty="0" smtClean="0">
                <a:solidFill>
                  <a:srgbClr val="FFC000"/>
                </a:solidFill>
              </a:rPr>
              <a:t>PAÍSES DESARROLLADOS</a:t>
            </a:r>
            <a:endParaRPr lang="es-ES" b="1" dirty="0">
              <a:solidFill>
                <a:srgbClr val="FFC000"/>
              </a:solidFill>
            </a:endParaRPr>
          </a:p>
        </p:txBody>
      </p:sp>
    </p:spTree>
    <p:extLst>
      <p:ext uri="{BB962C8B-B14F-4D97-AF65-F5344CB8AC3E}">
        <p14:creationId xmlns:p14="http://schemas.microsoft.com/office/powerpoint/2010/main" val="244068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 calcmode="lin" valueType="num">
                                      <p:cBhvr>
                                        <p:cTn id="60" dur="500" fill="hold"/>
                                        <p:tgtEl>
                                          <p:spTgt spid="16"/>
                                        </p:tgtEl>
                                        <p:attrNameLst>
                                          <p:attrName>ppt_w</p:attrName>
                                        </p:attrNameLst>
                                      </p:cBhvr>
                                      <p:tavLst>
                                        <p:tav tm="0">
                                          <p:val>
                                            <p:fltVal val="0"/>
                                          </p:val>
                                        </p:tav>
                                        <p:tav tm="100000">
                                          <p:val>
                                            <p:strVal val="#ppt_w"/>
                                          </p:val>
                                        </p:tav>
                                      </p:tavLst>
                                    </p:anim>
                                    <p:anim calcmode="lin" valueType="num">
                                      <p:cBhvr>
                                        <p:cTn id="61" dur="500" fill="hold"/>
                                        <p:tgtEl>
                                          <p:spTgt spid="16"/>
                                        </p:tgtEl>
                                        <p:attrNameLst>
                                          <p:attrName>ppt_h</p:attrName>
                                        </p:attrNameLst>
                                      </p:cBhvr>
                                      <p:tavLst>
                                        <p:tav tm="0">
                                          <p:val>
                                            <p:fltVal val="0"/>
                                          </p:val>
                                        </p:tav>
                                        <p:tav tm="100000">
                                          <p:val>
                                            <p:strVal val="#ppt_h"/>
                                          </p:val>
                                        </p:tav>
                                      </p:tavLst>
                                    </p:anim>
                                    <p:animEffect transition="in" filter="fade">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animEffect transition="in" filter="fade">
                                      <p:cBhvr>
                                        <p:cTn id="69" dur="500"/>
                                        <p:tgtEl>
                                          <p:spTgt spid="10"/>
                                        </p:tgtEl>
                                      </p:cBhvr>
                                    </p:animEffect>
                                  </p:childTnLst>
                                </p:cTn>
                              </p:par>
                              <p:par>
                                <p:cTn id="70" presetID="53" presetClass="entr" presetSubtype="16"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anim calcmode="lin" valueType="num">
                                      <p:cBhvr>
                                        <p:cTn id="79" dur="500" fill="hold"/>
                                        <p:tgtEl>
                                          <p:spTgt spid="26"/>
                                        </p:tgtEl>
                                        <p:attrNameLst>
                                          <p:attrName>ppt_w</p:attrName>
                                        </p:attrNameLst>
                                      </p:cBhvr>
                                      <p:tavLst>
                                        <p:tav tm="0">
                                          <p:val>
                                            <p:fltVal val="0"/>
                                          </p:val>
                                        </p:tav>
                                        <p:tav tm="100000">
                                          <p:val>
                                            <p:strVal val="#ppt_w"/>
                                          </p:val>
                                        </p:tav>
                                      </p:tavLst>
                                    </p:anim>
                                    <p:anim calcmode="lin" valueType="num">
                                      <p:cBhvr>
                                        <p:cTn id="80" dur="500" fill="hold"/>
                                        <p:tgtEl>
                                          <p:spTgt spid="26"/>
                                        </p:tgtEl>
                                        <p:attrNameLst>
                                          <p:attrName>ppt_h</p:attrName>
                                        </p:attrNameLst>
                                      </p:cBhvr>
                                      <p:tavLst>
                                        <p:tav tm="0">
                                          <p:val>
                                            <p:fltVal val="0"/>
                                          </p:val>
                                        </p:tav>
                                        <p:tav tm="100000">
                                          <p:val>
                                            <p:strVal val="#ppt_h"/>
                                          </p:val>
                                        </p:tav>
                                      </p:tavLst>
                                    </p:anim>
                                    <p:animEffect transition="in" filter="fade">
                                      <p:cBhvr>
                                        <p:cTn id="81" dur="500"/>
                                        <p:tgtEl>
                                          <p:spTgt spid="26"/>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p:cTn id="84" dur="500" fill="hold"/>
                                        <p:tgtEl>
                                          <p:spTgt spid="22"/>
                                        </p:tgtEl>
                                        <p:attrNameLst>
                                          <p:attrName>ppt_w</p:attrName>
                                        </p:attrNameLst>
                                      </p:cBhvr>
                                      <p:tavLst>
                                        <p:tav tm="0">
                                          <p:val>
                                            <p:fltVal val="0"/>
                                          </p:val>
                                        </p:tav>
                                        <p:tav tm="100000">
                                          <p:val>
                                            <p:strVal val="#ppt_w"/>
                                          </p:val>
                                        </p:tav>
                                      </p:tavLst>
                                    </p:anim>
                                    <p:anim calcmode="lin" valueType="num">
                                      <p:cBhvr>
                                        <p:cTn id="85" dur="500" fill="hold"/>
                                        <p:tgtEl>
                                          <p:spTgt spid="22"/>
                                        </p:tgtEl>
                                        <p:attrNameLst>
                                          <p:attrName>ppt_h</p:attrName>
                                        </p:attrNameLst>
                                      </p:cBhvr>
                                      <p:tavLst>
                                        <p:tav tm="0">
                                          <p:val>
                                            <p:fltVal val="0"/>
                                          </p:val>
                                        </p:tav>
                                        <p:tav tm="100000">
                                          <p:val>
                                            <p:strVal val="#ppt_h"/>
                                          </p:val>
                                        </p:tav>
                                      </p:tavLst>
                                    </p:anim>
                                    <p:animEffect transition="in" filter="fade">
                                      <p:cBhvr>
                                        <p:cTn id="86" dur="500"/>
                                        <p:tgtEl>
                                          <p:spTgt spid="22"/>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anim calcmode="lin" valueType="num">
                                      <p:cBhvr>
                                        <p:cTn id="91" dur="500" fill="hold"/>
                                        <p:tgtEl>
                                          <p:spTgt spid="23"/>
                                        </p:tgtEl>
                                        <p:attrNameLst>
                                          <p:attrName>ppt_w</p:attrName>
                                        </p:attrNameLst>
                                      </p:cBhvr>
                                      <p:tavLst>
                                        <p:tav tm="0">
                                          <p:val>
                                            <p:fltVal val="0"/>
                                          </p:val>
                                        </p:tav>
                                        <p:tav tm="100000">
                                          <p:val>
                                            <p:strVal val="#ppt_w"/>
                                          </p:val>
                                        </p:tav>
                                      </p:tavLst>
                                    </p:anim>
                                    <p:anim calcmode="lin" valueType="num">
                                      <p:cBhvr>
                                        <p:cTn id="92" dur="500" fill="hold"/>
                                        <p:tgtEl>
                                          <p:spTgt spid="23"/>
                                        </p:tgtEl>
                                        <p:attrNameLst>
                                          <p:attrName>ppt_h</p:attrName>
                                        </p:attrNameLst>
                                      </p:cBhvr>
                                      <p:tavLst>
                                        <p:tav tm="0">
                                          <p:val>
                                            <p:fltVal val="0"/>
                                          </p:val>
                                        </p:tav>
                                        <p:tav tm="100000">
                                          <p:val>
                                            <p:strVal val="#ppt_h"/>
                                          </p:val>
                                        </p:tav>
                                      </p:tavLst>
                                    </p:anim>
                                    <p:animEffect transition="in" filter="fade">
                                      <p:cBhvr>
                                        <p:cTn id="93" dur="500"/>
                                        <p:tgtEl>
                                          <p:spTgt spid="23"/>
                                        </p:tgtEl>
                                      </p:cBhvr>
                                    </p:animEffect>
                                  </p:childTnLst>
                                </p:cTn>
                              </p:par>
                              <p:par>
                                <p:cTn id="94" presetID="53" presetClass="entr" presetSubtype="16"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fltVal val="0"/>
                                          </p:val>
                                        </p:tav>
                                        <p:tav tm="100000">
                                          <p:val>
                                            <p:strVal val="#ppt_h"/>
                                          </p:val>
                                        </p:tav>
                                      </p:tavLst>
                                    </p:anim>
                                    <p:animEffect transition="in" filter="fade">
                                      <p:cBhvr>
                                        <p:cTn id="9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4" grpId="0" animBg="1"/>
      <p:bldP spid="13" grpId="0" animBg="1"/>
      <p:bldP spid="16" grpId="0"/>
      <p:bldP spid="22"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284113" y="1107583"/>
            <a:ext cx="4597757" cy="523220"/>
          </a:xfrm>
          <a:prstGeom prst="rect">
            <a:avLst/>
          </a:prstGeom>
          <a:noFill/>
        </p:spPr>
        <p:txBody>
          <a:bodyPr wrap="square" rtlCol="0">
            <a:spAutoFit/>
          </a:bodyPr>
          <a:lstStyle/>
          <a:p>
            <a:pPr algn="ctr"/>
            <a:r>
              <a:rPr lang="es-419" sz="2800" b="1" dirty="0" smtClean="0">
                <a:solidFill>
                  <a:srgbClr val="FFFF00"/>
                </a:solidFill>
                <a:effectLst>
                  <a:outerShdw blurRad="38100" dist="38100" dir="2700000" algn="tl">
                    <a:srgbClr val="000000">
                      <a:alpha val="43137"/>
                    </a:srgbClr>
                  </a:outerShdw>
                </a:effectLst>
              </a:rPr>
              <a:t>Contenido</a:t>
            </a:r>
            <a:endParaRPr lang="es-ES" sz="2800" b="1" dirty="0">
              <a:solidFill>
                <a:srgbClr val="FFFF00"/>
              </a:solidFill>
              <a:effectLst>
                <a:outerShdw blurRad="38100" dist="38100" dir="2700000" algn="tl">
                  <a:srgbClr val="000000">
                    <a:alpha val="43137"/>
                  </a:srgbClr>
                </a:outerShdw>
              </a:effectLst>
            </a:endParaRPr>
          </a:p>
        </p:txBody>
      </p:sp>
      <p:sp>
        <p:nvSpPr>
          <p:cNvPr id="3" name="CuadroTexto 2"/>
          <p:cNvSpPr txBox="1"/>
          <p:nvPr/>
        </p:nvSpPr>
        <p:spPr>
          <a:xfrm>
            <a:off x="2426677" y="2268415"/>
            <a:ext cx="7315200" cy="2862322"/>
          </a:xfrm>
          <a:prstGeom prst="rect">
            <a:avLst/>
          </a:prstGeom>
          <a:noFill/>
        </p:spPr>
        <p:txBody>
          <a:bodyPr wrap="square" rtlCol="0">
            <a:spAutoFit/>
          </a:bodyPr>
          <a:lstStyle/>
          <a:p>
            <a:pPr marL="342900" indent="-342900">
              <a:buAutoNum type="arabicPeriod"/>
            </a:pPr>
            <a:r>
              <a:rPr lang="es-419" sz="2000" dirty="0" smtClean="0"/>
              <a:t>Emprendimientos</a:t>
            </a:r>
          </a:p>
          <a:p>
            <a:pPr marL="342900" indent="-342900">
              <a:buAutoNum type="arabicPeriod"/>
            </a:pPr>
            <a:r>
              <a:rPr lang="es-419" sz="2000" dirty="0" smtClean="0"/>
              <a:t>Emprendedor – C</a:t>
            </a:r>
            <a:r>
              <a:rPr lang="es-ES" sz="2000" dirty="0" smtClean="0"/>
              <a:t>a</a:t>
            </a:r>
            <a:r>
              <a:rPr lang="es-419" sz="2000" dirty="0" smtClean="0"/>
              <a:t>racterísticas </a:t>
            </a:r>
          </a:p>
          <a:p>
            <a:pPr marL="342900" indent="-342900">
              <a:buAutoNum type="arabicPeriod"/>
            </a:pPr>
            <a:r>
              <a:rPr lang="es-419" sz="2000" dirty="0" smtClean="0"/>
              <a:t>Cultura Emprendedora</a:t>
            </a:r>
          </a:p>
          <a:p>
            <a:pPr marL="342900" indent="-342900">
              <a:buAutoNum type="arabicPeriod"/>
            </a:pPr>
            <a:r>
              <a:rPr lang="es-419" sz="2000" dirty="0" smtClean="0"/>
              <a:t>Tipología del Emprendimiento</a:t>
            </a:r>
          </a:p>
          <a:p>
            <a:pPr marL="342900" indent="-342900">
              <a:buAutoNum type="arabicPeriod"/>
            </a:pPr>
            <a:r>
              <a:rPr lang="es-419" sz="2000" dirty="0" smtClean="0"/>
              <a:t>Contextos Favorables para el Desarrollo de los Emprendimientos</a:t>
            </a:r>
          </a:p>
          <a:p>
            <a:pPr marL="342900" indent="-342900">
              <a:buAutoNum type="arabicPeriod"/>
            </a:pPr>
            <a:r>
              <a:rPr lang="es-419" sz="2000" dirty="0" smtClean="0"/>
              <a:t>Por qué fracasan los Emprendimientos</a:t>
            </a:r>
            <a:endParaRPr lang="es-419" sz="2000" dirty="0"/>
          </a:p>
          <a:p>
            <a:r>
              <a:rPr lang="es-419" sz="2000" dirty="0" smtClean="0"/>
              <a:t>       6.1 En términos personales</a:t>
            </a:r>
          </a:p>
          <a:p>
            <a:r>
              <a:rPr lang="es-419" sz="2000" dirty="0"/>
              <a:t> </a:t>
            </a:r>
            <a:r>
              <a:rPr lang="es-419" sz="2000" dirty="0" smtClean="0"/>
              <a:t>      .2 En término contextuales</a:t>
            </a:r>
            <a:endParaRPr lang="es-ES" sz="2000" dirty="0" smtClean="0"/>
          </a:p>
        </p:txBody>
      </p:sp>
      <p:sp>
        <p:nvSpPr>
          <p:cNvPr id="4" name="Marcador de número de diapositiva 3"/>
          <p:cNvSpPr>
            <a:spLocks noGrp="1"/>
          </p:cNvSpPr>
          <p:nvPr>
            <p:ph type="sldNum" sz="quarter" idx="12"/>
          </p:nvPr>
        </p:nvSpPr>
        <p:spPr/>
        <p:txBody>
          <a:bodyPr/>
          <a:lstStyle/>
          <a:p>
            <a:fld id="{D57F1E4F-1CFF-5643-939E-02111984F565}" type="slidenum">
              <a:rPr lang="en-US" smtClean="0"/>
              <a:t>2</a:t>
            </a:fld>
            <a:endParaRPr lang="en-US" dirty="0"/>
          </a:p>
        </p:txBody>
      </p:sp>
    </p:spTree>
    <p:extLst>
      <p:ext uri="{BB962C8B-B14F-4D97-AF65-F5344CB8AC3E}">
        <p14:creationId xmlns:p14="http://schemas.microsoft.com/office/powerpoint/2010/main" val="15532629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362207" y="642232"/>
            <a:ext cx="8802211" cy="461665"/>
          </a:xfrm>
          <a:prstGeom prst="rect">
            <a:avLst/>
          </a:prstGeom>
          <a:noFill/>
        </p:spPr>
        <p:txBody>
          <a:bodyPr wrap="square" rtlCol="0">
            <a:spAutoFit/>
          </a:bodyPr>
          <a:lstStyle/>
          <a:p>
            <a:r>
              <a:rPr lang="es-419" sz="2400" b="1" dirty="0">
                <a:solidFill>
                  <a:srgbClr val="FFFF00"/>
                </a:solidFill>
                <a:effectLst>
                  <a:outerShdw blurRad="38100" dist="38100" dir="2700000" algn="tl">
                    <a:srgbClr val="000000">
                      <a:alpha val="43137"/>
                    </a:srgbClr>
                  </a:outerShdw>
                </a:effectLst>
              </a:rPr>
              <a:t>5</a:t>
            </a:r>
            <a:r>
              <a:rPr lang="es-419" sz="2400" b="1" dirty="0" smtClean="0">
                <a:solidFill>
                  <a:srgbClr val="FFFF00"/>
                </a:solidFill>
                <a:effectLst>
                  <a:outerShdw blurRad="38100" dist="38100" dir="2700000" algn="tl">
                    <a:srgbClr val="000000">
                      <a:alpha val="43137"/>
                    </a:srgbClr>
                  </a:outerShdw>
                </a:effectLst>
              </a:rPr>
              <a:t>. CONTEXTOS QUE FAVORECEN LOS EMPRENDIMIENTOS</a:t>
            </a:r>
            <a:endParaRPr lang="es-ES" sz="2400" b="1" dirty="0">
              <a:solidFill>
                <a:srgbClr val="FFFF00"/>
              </a:solidFill>
              <a:effectLst>
                <a:outerShdw blurRad="38100" dist="38100" dir="2700000" algn="tl">
                  <a:srgbClr val="000000">
                    <a:alpha val="43137"/>
                  </a:srgbClr>
                </a:outerShdw>
              </a:effectLst>
            </a:endParaRPr>
          </a:p>
        </p:txBody>
      </p:sp>
      <p:sp>
        <p:nvSpPr>
          <p:cNvPr id="4" name="Marcador de número de diapositiva 3"/>
          <p:cNvSpPr>
            <a:spLocks noGrp="1"/>
          </p:cNvSpPr>
          <p:nvPr>
            <p:ph type="sldNum" sz="quarter" idx="12"/>
          </p:nvPr>
        </p:nvSpPr>
        <p:spPr/>
        <p:txBody>
          <a:bodyPr/>
          <a:lstStyle/>
          <a:p>
            <a:fld id="{D57F1E4F-1CFF-5643-939E-02111984F565}" type="slidenum">
              <a:rPr lang="en-US" smtClean="0"/>
              <a:t>20</a:t>
            </a:fld>
            <a:endParaRPr lang="en-US" dirty="0"/>
          </a:p>
        </p:txBody>
      </p:sp>
      <p:grpSp>
        <p:nvGrpSpPr>
          <p:cNvPr id="7" name="Grupo 6"/>
          <p:cNvGrpSpPr/>
          <p:nvPr/>
        </p:nvGrpSpPr>
        <p:grpSpPr>
          <a:xfrm>
            <a:off x="5052206" y="1510560"/>
            <a:ext cx="1424984" cy="1424984"/>
            <a:chOff x="3718151" y="46967"/>
            <a:chExt cx="1424984" cy="1424984"/>
          </a:xfrm>
          <a:solidFill>
            <a:schemeClr val="bg2">
              <a:lumMod val="75000"/>
            </a:schemeClr>
          </a:solidFill>
          <a:scene3d>
            <a:camera prst="orthographicFront">
              <a:rot lat="0" lon="0" rev="0"/>
            </a:camera>
            <a:lightRig rig="balanced" dir="t">
              <a:rot lat="0" lon="0" rev="8700000"/>
            </a:lightRig>
          </a:scene3d>
        </p:grpSpPr>
        <p:sp>
          <p:nvSpPr>
            <p:cNvPr id="8" name="Elipse 7"/>
            <p:cNvSpPr/>
            <p:nvPr/>
          </p:nvSpPr>
          <p:spPr>
            <a:xfrm>
              <a:off x="3718151" y="46967"/>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9" name="Elipse 4"/>
            <p:cNvSpPr/>
            <p:nvPr/>
          </p:nvSpPr>
          <p:spPr>
            <a:xfrm>
              <a:off x="3926835" y="255651"/>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Sistema Educativo Eficiente</a:t>
              </a:r>
              <a:endParaRPr lang="es-ES" sz="1000" b="1" kern="1200" dirty="0"/>
            </a:p>
          </p:txBody>
        </p:sp>
      </p:grpSp>
      <p:grpSp>
        <p:nvGrpSpPr>
          <p:cNvPr id="10" name="Grupo 9"/>
          <p:cNvGrpSpPr/>
          <p:nvPr/>
        </p:nvGrpSpPr>
        <p:grpSpPr>
          <a:xfrm>
            <a:off x="6894258" y="1921377"/>
            <a:ext cx="1424984" cy="1424984"/>
            <a:chOff x="5321103" y="746187"/>
            <a:chExt cx="1424984" cy="1424984"/>
          </a:xfrm>
          <a:solidFill>
            <a:srgbClr val="008000"/>
          </a:solidFill>
          <a:scene3d>
            <a:camera prst="orthographicFront">
              <a:rot lat="0" lon="0" rev="0"/>
            </a:camera>
            <a:lightRig rig="balanced" dir="t">
              <a:rot lat="0" lon="0" rev="8700000"/>
            </a:lightRig>
          </a:scene3d>
        </p:grpSpPr>
        <p:sp>
          <p:nvSpPr>
            <p:cNvPr id="11" name="Elipse 10"/>
            <p:cNvSpPr/>
            <p:nvPr/>
          </p:nvSpPr>
          <p:spPr>
            <a:xfrm>
              <a:off x="5321103" y="746187"/>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12" name="Elipse 4"/>
            <p:cNvSpPr/>
            <p:nvPr/>
          </p:nvSpPr>
          <p:spPr>
            <a:xfrm>
              <a:off x="5529787" y="954871"/>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Infraestructura Adecuada</a:t>
              </a:r>
              <a:endParaRPr lang="es-ES" sz="1000" b="1" kern="1200" dirty="0"/>
            </a:p>
          </p:txBody>
        </p:sp>
      </p:grpSp>
      <p:grpSp>
        <p:nvGrpSpPr>
          <p:cNvPr id="13" name="Grupo 12"/>
          <p:cNvGrpSpPr/>
          <p:nvPr/>
        </p:nvGrpSpPr>
        <p:grpSpPr>
          <a:xfrm>
            <a:off x="7729144" y="3524885"/>
            <a:ext cx="1424984" cy="1424984"/>
            <a:chOff x="5740143" y="2362566"/>
            <a:chExt cx="1424984" cy="1424984"/>
          </a:xfrm>
          <a:solidFill>
            <a:schemeClr val="accent5">
              <a:lumMod val="75000"/>
            </a:schemeClr>
          </a:solidFill>
          <a:scene3d>
            <a:camera prst="orthographicFront">
              <a:rot lat="0" lon="0" rev="0"/>
            </a:camera>
            <a:lightRig rig="balanced" dir="t">
              <a:rot lat="0" lon="0" rev="8700000"/>
            </a:lightRig>
          </a:scene3d>
        </p:grpSpPr>
        <p:sp>
          <p:nvSpPr>
            <p:cNvPr id="14" name="Elipse 13"/>
            <p:cNvSpPr/>
            <p:nvPr/>
          </p:nvSpPr>
          <p:spPr>
            <a:xfrm>
              <a:off x="5740143" y="2362566"/>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sp>
        <p:sp>
          <p:nvSpPr>
            <p:cNvPr id="15" name="Elipse 4"/>
            <p:cNvSpPr/>
            <p:nvPr/>
          </p:nvSpPr>
          <p:spPr>
            <a:xfrm>
              <a:off x="5948827" y="2571250"/>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Incremento Competencia</a:t>
              </a:r>
              <a:endParaRPr lang="es-ES" sz="1000" b="1" kern="1200" dirty="0"/>
            </a:p>
          </p:txBody>
        </p:sp>
      </p:grpSp>
      <p:grpSp>
        <p:nvGrpSpPr>
          <p:cNvPr id="16" name="Grupo 15"/>
          <p:cNvGrpSpPr/>
          <p:nvPr/>
        </p:nvGrpSpPr>
        <p:grpSpPr>
          <a:xfrm>
            <a:off x="6324408" y="4823601"/>
            <a:ext cx="1424984" cy="1424984"/>
            <a:chOff x="4523895" y="3624094"/>
            <a:chExt cx="1424984" cy="1424984"/>
          </a:xfrm>
          <a:solidFill>
            <a:schemeClr val="accent6">
              <a:lumMod val="75000"/>
            </a:schemeClr>
          </a:solidFill>
          <a:scene3d>
            <a:camera prst="orthographicFront">
              <a:rot lat="0" lon="0" rev="0"/>
            </a:camera>
            <a:lightRig rig="balanced" dir="t">
              <a:rot lat="0" lon="0" rev="8700000"/>
            </a:lightRig>
          </a:scene3d>
        </p:grpSpPr>
        <p:sp>
          <p:nvSpPr>
            <p:cNvPr id="17" name="Elipse 16"/>
            <p:cNvSpPr/>
            <p:nvPr/>
          </p:nvSpPr>
          <p:spPr>
            <a:xfrm>
              <a:off x="4523895" y="3624094"/>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6">
                <a:alpha val="50000"/>
                <a:hueOff val="0"/>
                <a:satOff val="0"/>
                <a:lumOff val="0"/>
                <a:alphaOff val="0"/>
              </a:schemeClr>
            </a:fillRef>
            <a:effectRef idx="0">
              <a:schemeClr val="accent6">
                <a:alpha val="50000"/>
                <a:hueOff val="0"/>
                <a:satOff val="0"/>
                <a:lumOff val="0"/>
                <a:alphaOff val="0"/>
              </a:schemeClr>
            </a:effectRef>
            <a:fontRef idx="minor">
              <a:schemeClr val="tx1"/>
            </a:fontRef>
          </p:style>
        </p:sp>
        <p:sp>
          <p:nvSpPr>
            <p:cNvPr id="18" name="Elipse 4"/>
            <p:cNvSpPr/>
            <p:nvPr/>
          </p:nvSpPr>
          <p:spPr>
            <a:xfrm>
              <a:off x="4732579" y="3832778"/>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Mejora de Instituciones</a:t>
              </a:r>
              <a:endParaRPr lang="es-ES" sz="1000" b="1" kern="1200" dirty="0"/>
            </a:p>
          </p:txBody>
        </p:sp>
      </p:grpSp>
      <p:grpSp>
        <p:nvGrpSpPr>
          <p:cNvPr id="19" name="Grupo 18"/>
          <p:cNvGrpSpPr/>
          <p:nvPr/>
        </p:nvGrpSpPr>
        <p:grpSpPr>
          <a:xfrm>
            <a:off x="4482360" y="4929620"/>
            <a:ext cx="1424984" cy="1424984"/>
            <a:chOff x="2846145" y="3590408"/>
            <a:chExt cx="1424984" cy="1424984"/>
          </a:xfrm>
          <a:solidFill>
            <a:schemeClr val="accent2">
              <a:lumMod val="75000"/>
            </a:schemeClr>
          </a:solidFill>
          <a:scene3d>
            <a:camera prst="orthographicFront">
              <a:rot lat="0" lon="0" rev="0"/>
            </a:camera>
            <a:lightRig rig="balanced" dir="t">
              <a:rot lat="0" lon="0" rev="8700000"/>
            </a:lightRig>
          </a:scene3d>
        </p:grpSpPr>
        <p:sp>
          <p:nvSpPr>
            <p:cNvPr id="20" name="Elipse 19"/>
            <p:cNvSpPr/>
            <p:nvPr/>
          </p:nvSpPr>
          <p:spPr>
            <a:xfrm>
              <a:off x="2846145" y="3590408"/>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1" name="Elipse 4"/>
            <p:cNvSpPr/>
            <p:nvPr/>
          </p:nvSpPr>
          <p:spPr>
            <a:xfrm>
              <a:off x="3054829" y="3799092"/>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Mercados Eficientes</a:t>
              </a:r>
              <a:endParaRPr lang="es-ES" sz="1000" b="1" kern="1200" dirty="0"/>
            </a:p>
          </p:txBody>
        </p:sp>
      </p:grpSp>
      <p:grpSp>
        <p:nvGrpSpPr>
          <p:cNvPr id="22" name="Grupo 21"/>
          <p:cNvGrpSpPr/>
          <p:nvPr/>
        </p:nvGrpSpPr>
        <p:grpSpPr>
          <a:xfrm>
            <a:off x="2984858" y="3882704"/>
            <a:ext cx="1424984" cy="1424984"/>
            <a:chOff x="1722134" y="2317186"/>
            <a:chExt cx="1424984" cy="1424984"/>
          </a:xfrm>
          <a:solidFill>
            <a:srgbClr val="FF9900"/>
          </a:solidFill>
          <a:scene3d>
            <a:camera prst="orthographicFront">
              <a:rot lat="0" lon="0" rev="0"/>
            </a:camera>
            <a:lightRig rig="balanced" dir="t">
              <a:rot lat="0" lon="0" rev="8700000"/>
            </a:lightRig>
          </a:scene3d>
        </p:grpSpPr>
        <p:sp>
          <p:nvSpPr>
            <p:cNvPr id="23" name="Elipse 22"/>
            <p:cNvSpPr/>
            <p:nvPr/>
          </p:nvSpPr>
          <p:spPr>
            <a:xfrm>
              <a:off x="1722134" y="2317186"/>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Elipse 4"/>
            <p:cNvSpPr/>
            <p:nvPr/>
          </p:nvSpPr>
          <p:spPr>
            <a:xfrm>
              <a:off x="1930818" y="2525870"/>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dirty="0" smtClean="0"/>
                <a:t>Servicios</a:t>
              </a:r>
              <a:r>
                <a:rPr lang="es-419" sz="1000" b="1" kern="1200" dirty="0" smtClean="0"/>
                <a:t> </a:t>
              </a:r>
              <a:r>
                <a:rPr lang="es-419" sz="1000" b="1" dirty="0"/>
                <a:t>P</a:t>
              </a:r>
              <a:r>
                <a:rPr lang="es-419" sz="1000" b="1" kern="1200" dirty="0" smtClean="0"/>
                <a:t>úblicos Eficientes</a:t>
              </a:r>
              <a:endParaRPr lang="es-ES" sz="1000" b="1" kern="1200" dirty="0"/>
            </a:p>
          </p:txBody>
        </p:sp>
      </p:grpSp>
      <p:grpSp>
        <p:nvGrpSpPr>
          <p:cNvPr id="25" name="Grupo 24"/>
          <p:cNvGrpSpPr/>
          <p:nvPr/>
        </p:nvGrpSpPr>
        <p:grpSpPr>
          <a:xfrm>
            <a:off x="3395680" y="2120161"/>
            <a:ext cx="1424984" cy="1424984"/>
            <a:chOff x="212" y="0"/>
            <a:chExt cx="1424984" cy="1424984"/>
          </a:xfrm>
          <a:solidFill>
            <a:schemeClr val="accent5">
              <a:lumMod val="50000"/>
            </a:schemeClr>
          </a:solidFill>
          <a:scene3d>
            <a:camera prst="orthographicFront">
              <a:rot lat="0" lon="0" rev="0"/>
            </a:camera>
            <a:lightRig rig="balanced" dir="t">
              <a:rot lat="0" lon="0" rev="8700000"/>
            </a:lightRig>
          </a:scene3d>
        </p:grpSpPr>
        <p:sp>
          <p:nvSpPr>
            <p:cNvPr id="26" name="Elipse 25"/>
            <p:cNvSpPr/>
            <p:nvPr/>
          </p:nvSpPr>
          <p:spPr>
            <a:xfrm>
              <a:off x="212" y="0"/>
              <a:ext cx="1424984" cy="1424984"/>
            </a:xfrm>
            <a:prstGeom prst="ellipse">
              <a:avLst/>
            </a:prstGeom>
            <a:grpFill/>
            <a:ln>
              <a:noFill/>
            </a:ln>
            <a:effectLst>
              <a:outerShdw blurRad="44450" dist="27940" dir="5400000" algn="ctr">
                <a:srgbClr val="000000">
                  <a:alpha val="32000"/>
                </a:srgbClr>
              </a:outerShdw>
            </a:effectLst>
            <a:sp3d>
              <a:bevelT w="190500" h="38100"/>
            </a:sp3d>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sp>
        <p:sp>
          <p:nvSpPr>
            <p:cNvPr id="27" name="Elipse 4"/>
            <p:cNvSpPr/>
            <p:nvPr/>
          </p:nvSpPr>
          <p:spPr>
            <a:xfrm>
              <a:off x="208896" y="208684"/>
              <a:ext cx="1007616" cy="100761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tx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419" sz="1000" b="1" kern="1200" dirty="0" smtClean="0"/>
                <a:t>Cultura Emprendedora </a:t>
              </a:r>
              <a:endParaRPr lang="es-ES" sz="1000" b="1" kern="1200" dirty="0"/>
            </a:p>
          </p:txBody>
        </p:sp>
      </p:grpSp>
      <p:sp>
        <p:nvSpPr>
          <p:cNvPr id="28" name="Elipse 27"/>
          <p:cNvSpPr/>
          <p:nvPr/>
        </p:nvSpPr>
        <p:spPr>
          <a:xfrm>
            <a:off x="3896139" y="2650434"/>
            <a:ext cx="4161183" cy="26340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b="1" dirty="0" smtClean="0">
                <a:solidFill>
                  <a:srgbClr val="C00000"/>
                </a:solidFill>
              </a:rPr>
              <a:t>EMPRENDIMIENTOS</a:t>
            </a:r>
            <a:r>
              <a:rPr lang="es-419" dirty="0" smtClean="0"/>
              <a:t> </a:t>
            </a:r>
            <a:endParaRPr lang="es-ES" dirty="0"/>
          </a:p>
        </p:txBody>
      </p:sp>
    </p:spTree>
    <p:extLst>
      <p:ext uri="{BB962C8B-B14F-4D97-AF65-F5344CB8AC3E}">
        <p14:creationId xmlns:p14="http://schemas.microsoft.com/office/powerpoint/2010/main" val="103687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500" fill="hold"/>
                                        <p:tgtEl>
                                          <p:spTgt spid="22"/>
                                        </p:tgtEl>
                                        <p:attrNameLst>
                                          <p:attrName>ppt_w</p:attrName>
                                        </p:attrNameLst>
                                      </p:cBhvr>
                                      <p:tavLst>
                                        <p:tav tm="0">
                                          <p:val>
                                            <p:fltVal val="0"/>
                                          </p:val>
                                        </p:tav>
                                        <p:tav tm="100000">
                                          <p:val>
                                            <p:strVal val="#ppt_w"/>
                                          </p:val>
                                        </p:tav>
                                      </p:tavLst>
                                    </p:anim>
                                    <p:anim calcmode="lin" valueType="num">
                                      <p:cBhvr>
                                        <p:cTn id="43" dur="500" fill="hold"/>
                                        <p:tgtEl>
                                          <p:spTgt spid="22"/>
                                        </p:tgtEl>
                                        <p:attrNameLst>
                                          <p:attrName>ppt_h</p:attrName>
                                        </p:attrNameLst>
                                      </p:cBhvr>
                                      <p:tavLst>
                                        <p:tav tm="0">
                                          <p:val>
                                            <p:fltVal val="0"/>
                                          </p:val>
                                        </p:tav>
                                        <p:tav tm="100000">
                                          <p:val>
                                            <p:strVal val="#ppt_h"/>
                                          </p:val>
                                        </p:tav>
                                      </p:tavLst>
                                    </p:anim>
                                    <p:animEffect transition="in" filter="fade">
                                      <p:cBhvr>
                                        <p:cTn id="44" dur="5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500" fill="hold"/>
                                        <p:tgtEl>
                                          <p:spTgt spid="25"/>
                                        </p:tgtEl>
                                        <p:attrNameLst>
                                          <p:attrName>ppt_w</p:attrName>
                                        </p:attrNameLst>
                                      </p:cBhvr>
                                      <p:tavLst>
                                        <p:tav tm="0">
                                          <p:val>
                                            <p:fltVal val="0"/>
                                          </p:val>
                                        </p:tav>
                                        <p:tav tm="100000">
                                          <p:val>
                                            <p:strVal val="#ppt_w"/>
                                          </p:val>
                                        </p:tav>
                                      </p:tavLst>
                                    </p:anim>
                                    <p:anim calcmode="lin" valueType="num">
                                      <p:cBhvr>
                                        <p:cTn id="50" dur="500" fill="hold"/>
                                        <p:tgtEl>
                                          <p:spTgt spid="25"/>
                                        </p:tgtEl>
                                        <p:attrNameLst>
                                          <p:attrName>ppt_h</p:attrName>
                                        </p:attrNameLst>
                                      </p:cBhvr>
                                      <p:tavLst>
                                        <p:tav tm="0">
                                          <p:val>
                                            <p:fltVal val="0"/>
                                          </p:val>
                                        </p:tav>
                                        <p:tav tm="100000">
                                          <p:val>
                                            <p:strVal val="#ppt_h"/>
                                          </p:val>
                                        </p:tav>
                                      </p:tavLst>
                                    </p:anim>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21</a:t>
            </a:fld>
            <a:endParaRPr lang="en-US" dirty="0"/>
          </a:p>
        </p:txBody>
      </p:sp>
      <p:sp>
        <p:nvSpPr>
          <p:cNvPr id="3" name="CuadroTexto 2"/>
          <p:cNvSpPr txBox="1"/>
          <p:nvPr/>
        </p:nvSpPr>
        <p:spPr>
          <a:xfrm>
            <a:off x="2476501" y="868136"/>
            <a:ext cx="7437664" cy="461665"/>
          </a:xfrm>
          <a:prstGeom prst="rect">
            <a:avLst/>
          </a:prstGeom>
          <a:noFill/>
        </p:spPr>
        <p:txBody>
          <a:bodyPr wrap="square" rtlCol="0">
            <a:spAutoFit/>
          </a:bodyPr>
          <a:lstStyle/>
          <a:p>
            <a:r>
              <a:rPr lang="es-419" sz="2400" b="1" dirty="0">
                <a:solidFill>
                  <a:srgbClr val="FFFF00"/>
                </a:solidFill>
                <a:effectLst>
                  <a:outerShdw blurRad="38100" dist="38100" dir="2700000" algn="tl">
                    <a:srgbClr val="000000">
                      <a:alpha val="43137"/>
                    </a:srgbClr>
                  </a:outerShdw>
                </a:effectLst>
              </a:rPr>
              <a:t>6</a:t>
            </a:r>
            <a:r>
              <a:rPr lang="es-419" sz="2400" b="1" dirty="0" smtClean="0">
                <a:solidFill>
                  <a:srgbClr val="FFFF00"/>
                </a:solidFill>
                <a:effectLst>
                  <a:outerShdw blurRad="38100" dist="38100" dir="2700000" algn="tl">
                    <a:srgbClr val="000000">
                      <a:alpha val="43137"/>
                    </a:srgbClr>
                  </a:outerShdw>
                </a:effectLst>
              </a:rPr>
              <a:t>. POR QUÉ FRACASAN LOS EMPRENDIMIENTOS</a:t>
            </a:r>
            <a:endParaRPr lang="es-ES" sz="2400" b="1" dirty="0">
              <a:solidFill>
                <a:srgbClr val="FFFF00"/>
              </a:solidFill>
              <a:effectLst>
                <a:outerShdw blurRad="38100" dist="38100" dir="2700000" algn="tl">
                  <a:srgbClr val="000000">
                    <a:alpha val="43137"/>
                  </a:srgbClr>
                </a:outerShdw>
              </a:effectLst>
            </a:endParaRPr>
          </a:p>
        </p:txBody>
      </p:sp>
      <p:sp>
        <p:nvSpPr>
          <p:cNvPr id="4" name="Elipse 3"/>
          <p:cNvSpPr/>
          <p:nvPr/>
        </p:nvSpPr>
        <p:spPr>
          <a:xfrm>
            <a:off x="3012076" y="2952210"/>
            <a:ext cx="2050869" cy="1345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EMPRENDEDORES </a:t>
            </a:r>
            <a:endParaRPr lang="es-ES" dirty="0"/>
          </a:p>
        </p:txBody>
      </p:sp>
      <p:sp>
        <p:nvSpPr>
          <p:cNvPr id="5" name="Elipse 4"/>
          <p:cNvSpPr/>
          <p:nvPr/>
        </p:nvSpPr>
        <p:spPr>
          <a:xfrm>
            <a:off x="7018026" y="2947854"/>
            <a:ext cx="2198908" cy="1345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dirty="0" smtClean="0"/>
              <a:t>CONTEXTO, ENTORNO </a:t>
            </a:r>
            <a:endParaRPr lang="es-ES" dirty="0"/>
          </a:p>
        </p:txBody>
      </p:sp>
      <p:sp>
        <p:nvSpPr>
          <p:cNvPr id="8" name="CuadroTexto 7"/>
          <p:cNvSpPr txBox="1"/>
          <p:nvPr/>
        </p:nvSpPr>
        <p:spPr>
          <a:xfrm>
            <a:off x="3127516" y="1695450"/>
            <a:ext cx="5864134" cy="369332"/>
          </a:xfrm>
          <a:prstGeom prst="rect">
            <a:avLst/>
          </a:prstGeom>
          <a:noFill/>
        </p:spPr>
        <p:txBody>
          <a:bodyPr wrap="square" rtlCol="0">
            <a:spAutoFit/>
          </a:bodyPr>
          <a:lstStyle/>
          <a:p>
            <a:r>
              <a:rPr lang="es-419" dirty="0" smtClean="0"/>
              <a:t>FALLA EL SISTEMA POLÍTICO Y ECONOMICAS</a:t>
            </a:r>
            <a:endParaRPr lang="es-ES" dirty="0"/>
          </a:p>
        </p:txBody>
      </p:sp>
      <p:sp>
        <p:nvSpPr>
          <p:cNvPr id="9" name="Flecha abajo 8"/>
          <p:cNvSpPr/>
          <p:nvPr/>
        </p:nvSpPr>
        <p:spPr>
          <a:xfrm>
            <a:off x="3695700" y="4419600"/>
            <a:ext cx="571500" cy="1219200"/>
          </a:xfrm>
          <a:prstGeom prst="downArrow">
            <a:avLst>
              <a:gd name="adj1" fmla="val 1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p:cNvSpPr txBox="1"/>
          <p:nvPr/>
        </p:nvSpPr>
        <p:spPr>
          <a:xfrm>
            <a:off x="2318300" y="5865744"/>
            <a:ext cx="3352800" cy="646331"/>
          </a:xfrm>
          <a:prstGeom prst="rect">
            <a:avLst/>
          </a:prstGeom>
          <a:noFill/>
        </p:spPr>
        <p:txBody>
          <a:bodyPr wrap="square" rtlCol="0">
            <a:spAutoFit/>
          </a:bodyPr>
          <a:lstStyle/>
          <a:p>
            <a:pPr algn="ctr"/>
            <a:r>
              <a:rPr lang="es-419" dirty="0" smtClean="0"/>
              <a:t>R</a:t>
            </a:r>
            <a:r>
              <a:rPr lang="es-ES" dirty="0" smtClean="0"/>
              <a:t>e</a:t>
            </a:r>
            <a:r>
              <a:rPr lang="es-419" dirty="0" smtClean="0"/>
              <a:t>alizan emprendimientos ajenos a la realidad</a:t>
            </a:r>
            <a:endParaRPr lang="es-ES" dirty="0"/>
          </a:p>
        </p:txBody>
      </p:sp>
      <p:sp>
        <p:nvSpPr>
          <p:cNvPr id="11" name="Flecha abajo 10"/>
          <p:cNvSpPr/>
          <p:nvPr/>
        </p:nvSpPr>
        <p:spPr>
          <a:xfrm>
            <a:off x="7867650" y="4419600"/>
            <a:ext cx="571500" cy="1219200"/>
          </a:xfrm>
          <a:prstGeom prst="downArrow">
            <a:avLst>
              <a:gd name="adj1" fmla="val 1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p:cNvSpPr txBox="1"/>
          <p:nvPr/>
        </p:nvSpPr>
        <p:spPr>
          <a:xfrm>
            <a:off x="6153150" y="5848350"/>
            <a:ext cx="4008890" cy="646331"/>
          </a:xfrm>
          <a:prstGeom prst="rect">
            <a:avLst/>
          </a:prstGeom>
          <a:noFill/>
        </p:spPr>
        <p:txBody>
          <a:bodyPr wrap="square" rtlCol="0">
            <a:spAutoFit/>
          </a:bodyPr>
          <a:lstStyle/>
          <a:p>
            <a:pPr algn="ctr"/>
            <a:r>
              <a:rPr lang="es-419" dirty="0" smtClean="0"/>
              <a:t>No responde a las exigencias de los emprendimientos </a:t>
            </a:r>
            <a:endParaRPr lang="es-ES" dirty="0"/>
          </a:p>
        </p:txBody>
      </p:sp>
      <p:sp>
        <p:nvSpPr>
          <p:cNvPr id="13" name="Elipse 12"/>
          <p:cNvSpPr/>
          <p:nvPr/>
        </p:nvSpPr>
        <p:spPr>
          <a:xfrm>
            <a:off x="1590260" y="2292627"/>
            <a:ext cx="8706678" cy="2780985"/>
          </a:xfrm>
          <a:prstGeom prst="ellipse">
            <a:avLst/>
          </a:prstGeom>
          <a:noFill/>
          <a:ln w="38100">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6339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p:bldP spid="11" grpId="0" animBg="1"/>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22</a:t>
            </a:fld>
            <a:endParaRPr lang="en-US" dirty="0"/>
          </a:p>
        </p:txBody>
      </p:sp>
      <p:sp>
        <p:nvSpPr>
          <p:cNvPr id="3" name="CuadroTexto 2"/>
          <p:cNvSpPr txBox="1"/>
          <p:nvPr/>
        </p:nvSpPr>
        <p:spPr>
          <a:xfrm>
            <a:off x="2358887" y="970652"/>
            <a:ext cx="7460974" cy="400110"/>
          </a:xfrm>
          <a:prstGeom prst="rect">
            <a:avLst/>
          </a:prstGeom>
          <a:noFill/>
        </p:spPr>
        <p:txBody>
          <a:bodyPr wrap="square" rtlCol="0">
            <a:spAutoFit/>
          </a:bodyPr>
          <a:lstStyle/>
          <a:p>
            <a:pPr algn="ctr"/>
            <a:r>
              <a:rPr lang="es-419" sz="2000" b="1" dirty="0" smtClean="0">
                <a:solidFill>
                  <a:srgbClr val="FFFF00"/>
                </a:solidFill>
              </a:rPr>
              <a:t>PRECISIONES SOBRE EL FRACASO DE LOS EMPRENDIMIENTOS</a:t>
            </a:r>
            <a:endParaRPr lang="es-ES" sz="2000" b="1" dirty="0">
              <a:solidFill>
                <a:srgbClr val="FFFF00"/>
              </a:solidFill>
            </a:endParaRPr>
          </a:p>
        </p:txBody>
      </p:sp>
      <p:sp>
        <p:nvSpPr>
          <p:cNvPr id="4" name="Elipse 3"/>
          <p:cNvSpPr/>
          <p:nvPr/>
        </p:nvSpPr>
        <p:spPr>
          <a:xfrm>
            <a:off x="4229100" y="2457450"/>
            <a:ext cx="4114800" cy="35052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1900" b="1" dirty="0" smtClean="0">
                <a:solidFill>
                  <a:schemeClr val="accent3">
                    <a:lumMod val="40000"/>
                    <a:lumOff val="60000"/>
                  </a:schemeClr>
                </a:solidFill>
              </a:rPr>
              <a:t>EMPRENDIMIENTOS</a:t>
            </a:r>
            <a:endParaRPr lang="es-ES" sz="1900" b="1" dirty="0">
              <a:solidFill>
                <a:schemeClr val="accent3">
                  <a:lumMod val="40000"/>
                  <a:lumOff val="60000"/>
                </a:schemeClr>
              </a:solidFill>
            </a:endParaRPr>
          </a:p>
        </p:txBody>
      </p:sp>
      <p:sp>
        <p:nvSpPr>
          <p:cNvPr id="7" name="CuadroTexto 6"/>
          <p:cNvSpPr txBox="1"/>
          <p:nvPr/>
        </p:nvSpPr>
        <p:spPr>
          <a:xfrm>
            <a:off x="6838950" y="2457450"/>
            <a:ext cx="2980911" cy="677108"/>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IDEA INVIABE</a:t>
            </a:r>
          </a:p>
          <a:p>
            <a:endParaRPr lang="es-ES" sz="1000" dirty="0"/>
          </a:p>
        </p:txBody>
      </p:sp>
      <p:sp>
        <p:nvSpPr>
          <p:cNvPr id="8" name="CuadroTexto 7"/>
          <p:cNvSpPr txBox="1"/>
          <p:nvPr/>
        </p:nvSpPr>
        <p:spPr>
          <a:xfrm>
            <a:off x="7696200" y="3371850"/>
            <a:ext cx="2980911" cy="677108"/>
          </a:xfrm>
          <a:prstGeom prst="rect">
            <a:avLst/>
          </a:prstGeom>
          <a:solidFill>
            <a:schemeClr val="accent6">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DESCONOC MERCADO</a:t>
            </a:r>
          </a:p>
          <a:p>
            <a:endParaRPr lang="es-ES" sz="1000" dirty="0"/>
          </a:p>
        </p:txBody>
      </p:sp>
      <p:sp>
        <p:nvSpPr>
          <p:cNvPr id="9" name="CuadroTexto 8"/>
          <p:cNvSpPr txBox="1"/>
          <p:nvPr/>
        </p:nvSpPr>
        <p:spPr>
          <a:xfrm>
            <a:off x="7696200" y="4381500"/>
            <a:ext cx="2980911" cy="677108"/>
          </a:xfrm>
          <a:prstGeom prst="rect">
            <a:avLst/>
          </a:prstGeom>
          <a:solidFill>
            <a:srgbClr val="0099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DESCONOC BS / SS</a:t>
            </a:r>
          </a:p>
          <a:p>
            <a:endParaRPr lang="es-ES" sz="1000" dirty="0"/>
          </a:p>
        </p:txBody>
      </p:sp>
      <p:sp>
        <p:nvSpPr>
          <p:cNvPr id="10" name="CuadroTexto 9"/>
          <p:cNvSpPr txBox="1"/>
          <p:nvPr/>
        </p:nvSpPr>
        <p:spPr>
          <a:xfrm>
            <a:off x="6800850" y="5353050"/>
            <a:ext cx="2980911" cy="677108"/>
          </a:xfrm>
          <a:prstGeom prst="rect">
            <a:avLst/>
          </a:prstGeom>
          <a:solidFill>
            <a:schemeClr val="accent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CONOC. POR VOLUNTAR</a:t>
            </a:r>
          </a:p>
          <a:p>
            <a:endParaRPr lang="es-ES" sz="1000" dirty="0"/>
          </a:p>
        </p:txBody>
      </p:sp>
      <p:sp>
        <p:nvSpPr>
          <p:cNvPr id="11" name="CuadroTexto 10"/>
          <p:cNvSpPr txBox="1"/>
          <p:nvPr/>
        </p:nvSpPr>
        <p:spPr>
          <a:xfrm>
            <a:off x="2571750" y="2457450"/>
            <a:ext cx="2980911" cy="677108"/>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EMPREND  DIF  EMPRESAS</a:t>
            </a:r>
          </a:p>
          <a:p>
            <a:endParaRPr lang="es-ES" sz="1000" dirty="0"/>
          </a:p>
        </p:txBody>
      </p:sp>
      <p:sp>
        <p:nvSpPr>
          <p:cNvPr id="12" name="CuadroTexto 11"/>
          <p:cNvSpPr txBox="1"/>
          <p:nvPr/>
        </p:nvSpPr>
        <p:spPr>
          <a:xfrm>
            <a:off x="1885950" y="3390900"/>
            <a:ext cx="2980911" cy="677108"/>
          </a:xfrm>
          <a:prstGeom prst="rect">
            <a:avLst/>
          </a:prstGeom>
          <a:solidFill>
            <a:schemeClr val="bg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EMPRENDIM IRREALES </a:t>
            </a:r>
          </a:p>
          <a:p>
            <a:endParaRPr lang="es-ES" sz="1000" dirty="0"/>
          </a:p>
        </p:txBody>
      </p:sp>
      <p:sp>
        <p:nvSpPr>
          <p:cNvPr id="13" name="CuadroTexto 12"/>
          <p:cNvSpPr txBox="1"/>
          <p:nvPr/>
        </p:nvSpPr>
        <p:spPr>
          <a:xfrm>
            <a:off x="1847850" y="4400550"/>
            <a:ext cx="2980911" cy="677108"/>
          </a:xfrm>
          <a:prstGeom prst="rect">
            <a:avLst/>
          </a:prstGeom>
          <a:solidFill>
            <a:srgbClr val="99663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LIMITADA CAPAC GEST</a:t>
            </a:r>
          </a:p>
          <a:p>
            <a:endParaRPr lang="es-ES" sz="1000" dirty="0"/>
          </a:p>
        </p:txBody>
      </p:sp>
      <p:sp>
        <p:nvSpPr>
          <p:cNvPr id="14" name="CuadroTexto 13"/>
          <p:cNvSpPr txBox="1"/>
          <p:nvPr/>
        </p:nvSpPr>
        <p:spPr>
          <a:xfrm>
            <a:off x="2514600" y="5372100"/>
            <a:ext cx="2980911" cy="677108"/>
          </a:xfrm>
          <a:prstGeom prst="rect">
            <a:avLst/>
          </a:prstGeom>
          <a:solidFill>
            <a:srgbClr val="33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endParaRPr lang="es-419" sz="1000" dirty="0" smtClean="0"/>
          </a:p>
          <a:p>
            <a:pPr algn="ctr"/>
            <a:r>
              <a:rPr lang="es-419" dirty="0" smtClean="0"/>
              <a:t>DES. FINANCIERO LIMIT</a:t>
            </a:r>
          </a:p>
          <a:p>
            <a:endParaRPr lang="es-ES" sz="1000" dirty="0"/>
          </a:p>
        </p:txBody>
      </p:sp>
    </p:spTree>
    <p:extLst>
      <p:ext uri="{BB962C8B-B14F-4D97-AF65-F5344CB8AC3E}">
        <p14:creationId xmlns:p14="http://schemas.microsoft.com/office/powerpoint/2010/main" val="37687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Effect transition="in" filter="fade">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23</a:t>
            </a:fld>
            <a:endParaRPr lang="en-US" dirty="0"/>
          </a:p>
        </p:txBody>
      </p:sp>
      <p:sp>
        <p:nvSpPr>
          <p:cNvPr id="3" name="CuadroTexto 2"/>
          <p:cNvSpPr txBox="1"/>
          <p:nvPr/>
        </p:nvSpPr>
        <p:spPr>
          <a:xfrm>
            <a:off x="1933303" y="1162594"/>
            <a:ext cx="6492240" cy="400110"/>
          </a:xfrm>
          <a:prstGeom prst="rect">
            <a:avLst/>
          </a:prstGeom>
          <a:noFill/>
        </p:spPr>
        <p:txBody>
          <a:bodyPr wrap="square" rtlCol="0">
            <a:spAutoFit/>
          </a:bodyPr>
          <a:lstStyle/>
          <a:p>
            <a:r>
              <a:rPr lang="es-419" sz="2000" b="1" dirty="0">
                <a:solidFill>
                  <a:srgbClr val="FFFF00"/>
                </a:solidFill>
              </a:rPr>
              <a:t>6</a:t>
            </a:r>
            <a:r>
              <a:rPr lang="es-419" sz="2000" b="1" dirty="0" smtClean="0">
                <a:solidFill>
                  <a:srgbClr val="FFFF00"/>
                </a:solidFill>
              </a:rPr>
              <a:t>.1 Fracasan los Emprendedores</a:t>
            </a:r>
            <a:endParaRPr lang="es-ES" sz="2000" b="1" dirty="0">
              <a:solidFill>
                <a:srgbClr val="FFFF00"/>
              </a:solidFill>
            </a:endParaRPr>
          </a:p>
        </p:txBody>
      </p:sp>
      <p:sp>
        <p:nvSpPr>
          <p:cNvPr id="4" name="CuadroTexto 3"/>
          <p:cNvSpPr txBox="1"/>
          <p:nvPr/>
        </p:nvSpPr>
        <p:spPr>
          <a:xfrm>
            <a:off x="1998617" y="2076993"/>
            <a:ext cx="7223760" cy="3693319"/>
          </a:xfrm>
          <a:prstGeom prst="rect">
            <a:avLst/>
          </a:prstGeom>
          <a:noFill/>
        </p:spPr>
        <p:txBody>
          <a:bodyPr wrap="square" rtlCol="0">
            <a:spAutoFit/>
          </a:bodyPr>
          <a:lstStyle/>
          <a:p>
            <a:pPr marL="285750" indent="-285750">
              <a:buFontTx/>
              <a:buChar char="-"/>
            </a:pPr>
            <a:r>
              <a:rPr lang="es-419" dirty="0" smtClean="0"/>
              <a:t>NO están convencidos del Emprendimiento </a:t>
            </a:r>
          </a:p>
          <a:p>
            <a:pPr marL="285750" indent="-285750">
              <a:buFontTx/>
              <a:buChar char="-"/>
            </a:pPr>
            <a:r>
              <a:rPr lang="es-419" dirty="0" smtClean="0"/>
              <a:t>NO están dispuesto al Riesgo</a:t>
            </a:r>
          </a:p>
          <a:p>
            <a:pPr marL="285750" indent="-285750">
              <a:buFontTx/>
              <a:buChar char="-"/>
            </a:pPr>
            <a:r>
              <a:rPr lang="es-419" dirty="0" smtClean="0"/>
              <a:t>NO son perserverantes</a:t>
            </a:r>
          </a:p>
          <a:p>
            <a:pPr marL="285750" indent="-285750">
              <a:buFontTx/>
              <a:buChar char="-"/>
            </a:pPr>
            <a:r>
              <a:rPr lang="es-419" dirty="0" smtClean="0"/>
              <a:t>Pensar que la Idea depende del Éxito</a:t>
            </a:r>
          </a:p>
          <a:p>
            <a:pPr marL="285750" indent="-285750">
              <a:buFontTx/>
              <a:buChar char="-"/>
            </a:pPr>
            <a:r>
              <a:rPr lang="es-419" dirty="0" smtClean="0"/>
              <a:t>Desconocimiento absoluto del mercado </a:t>
            </a:r>
          </a:p>
          <a:p>
            <a:pPr marL="285750" indent="-285750">
              <a:buFontTx/>
              <a:buChar char="-"/>
            </a:pPr>
            <a:r>
              <a:rPr lang="es-419" dirty="0" smtClean="0"/>
              <a:t>Emprender sin asumir que habrá un impacto en el equilibrio de la  vida de la persona</a:t>
            </a:r>
          </a:p>
          <a:p>
            <a:pPr marL="285750" indent="-285750">
              <a:buFontTx/>
              <a:buChar char="-"/>
            </a:pPr>
            <a:r>
              <a:rPr lang="es-419" dirty="0" smtClean="0"/>
              <a:t>Crear modelos de negocios que están fuera de las capacidades del emprendedor</a:t>
            </a:r>
          </a:p>
          <a:p>
            <a:pPr marL="285750" indent="-285750">
              <a:buFontTx/>
              <a:buChar char="-"/>
            </a:pPr>
            <a:r>
              <a:rPr lang="es-419" dirty="0" smtClean="0"/>
              <a:t>Quedarse estancado en el desarrol</a:t>
            </a:r>
            <a:r>
              <a:rPr lang="es-ES" dirty="0" smtClean="0"/>
              <a:t>l</a:t>
            </a:r>
            <a:r>
              <a:rPr lang="es-419" dirty="0" smtClean="0"/>
              <a:t>o de habilidades  </a:t>
            </a:r>
          </a:p>
          <a:p>
            <a:endParaRPr lang="es-419" dirty="0" smtClean="0"/>
          </a:p>
          <a:p>
            <a:pPr marL="285750" indent="-285750">
              <a:buFontTx/>
              <a:buChar char="-"/>
            </a:pPr>
            <a:endParaRPr lang="es-419" dirty="0"/>
          </a:p>
          <a:p>
            <a:endParaRPr lang="es-ES" dirty="0"/>
          </a:p>
        </p:txBody>
      </p:sp>
    </p:spTree>
    <p:extLst>
      <p:ext uri="{BB962C8B-B14F-4D97-AF65-F5344CB8AC3E}">
        <p14:creationId xmlns:p14="http://schemas.microsoft.com/office/powerpoint/2010/main" val="22506515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24</a:t>
            </a:fld>
            <a:endParaRPr lang="en-US" dirty="0"/>
          </a:p>
        </p:txBody>
      </p:sp>
      <p:sp>
        <p:nvSpPr>
          <p:cNvPr id="3" name="CuadroTexto 2"/>
          <p:cNvSpPr txBox="1"/>
          <p:nvPr/>
        </p:nvSpPr>
        <p:spPr>
          <a:xfrm>
            <a:off x="1976841" y="1219200"/>
            <a:ext cx="5812972" cy="400110"/>
          </a:xfrm>
          <a:prstGeom prst="rect">
            <a:avLst/>
          </a:prstGeom>
          <a:noFill/>
        </p:spPr>
        <p:txBody>
          <a:bodyPr wrap="square" rtlCol="0">
            <a:spAutoFit/>
          </a:bodyPr>
          <a:lstStyle/>
          <a:p>
            <a:r>
              <a:rPr lang="es-419" sz="2000" b="1" dirty="0">
                <a:solidFill>
                  <a:srgbClr val="FFFF00"/>
                </a:solidFill>
              </a:rPr>
              <a:t>6</a:t>
            </a:r>
            <a:r>
              <a:rPr lang="es-419" sz="2000" b="1" dirty="0" smtClean="0">
                <a:solidFill>
                  <a:srgbClr val="FFFF00"/>
                </a:solidFill>
              </a:rPr>
              <a:t>.2 En Términos de Contexto, de Entorno</a:t>
            </a:r>
          </a:p>
        </p:txBody>
      </p:sp>
      <p:sp>
        <p:nvSpPr>
          <p:cNvPr id="4" name="CuadroTexto 3"/>
          <p:cNvSpPr txBox="1"/>
          <p:nvPr/>
        </p:nvSpPr>
        <p:spPr>
          <a:xfrm>
            <a:off x="2090060" y="2132655"/>
            <a:ext cx="6074229" cy="2585323"/>
          </a:xfrm>
          <a:prstGeom prst="rect">
            <a:avLst/>
          </a:prstGeom>
          <a:noFill/>
        </p:spPr>
        <p:txBody>
          <a:bodyPr wrap="square" rtlCol="0">
            <a:spAutoFit/>
          </a:bodyPr>
          <a:lstStyle/>
          <a:p>
            <a:pPr marL="285750" indent="-285750">
              <a:buFontTx/>
              <a:buChar char="-"/>
            </a:pPr>
            <a:r>
              <a:rPr lang="es-419" dirty="0" smtClean="0"/>
              <a:t>Escaso desarrollo financiero </a:t>
            </a:r>
          </a:p>
          <a:p>
            <a:endParaRPr lang="es-419" dirty="0" smtClean="0"/>
          </a:p>
          <a:p>
            <a:pPr marL="285750" indent="-285750">
              <a:buFontTx/>
              <a:buChar char="-"/>
            </a:pPr>
            <a:r>
              <a:rPr lang="es-419" dirty="0" smtClean="0"/>
              <a:t>Déficit de Infraestuctura</a:t>
            </a:r>
          </a:p>
          <a:p>
            <a:endParaRPr lang="es-419" dirty="0" smtClean="0"/>
          </a:p>
          <a:p>
            <a:pPr marL="285750" indent="-285750">
              <a:buFontTx/>
              <a:buChar char="-"/>
            </a:pPr>
            <a:r>
              <a:rPr lang="es-419" dirty="0" smtClean="0"/>
              <a:t>Falta o escaso desarrollo institucional</a:t>
            </a:r>
          </a:p>
          <a:p>
            <a:endParaRPr lang="es-419" dirty="0" smtClean="0"/>
          </a:p>
          <a:p>
            <a:pPr marL="285750" indent="-285750">
              <a:buFontTx/>
              <a:buChar char="-"/>
            </a:pPr>
            <a:r>
              <a:rPr lang="es-419" dirty="0" smtClean="0"/>
              <a:t>Altos niveles de incertidumbre</a:t>
            </a:r>
          </a:p>
          <a:p>
            <a:endParaRPr lang="es-419" dirty="0" smtClean="0"/>
          </a:p>
          <a:p>
            <a:pPr marL="285750" indent="-285750">
              <a:buFontTx/>
              <a:buChar char="-"/>
            </a:pPr>
            <a:r>
              <a:rPr lang="es-419" dirty="0" smtClean="0"/>
              <a:t>Cultura Emprendedora escasamente promotora</a:t>
            </a:r>
            <a:endParaRPr lang="es-ES" dirty="0"/>
          </a:p>
        </p:txBody>
      </p:sp>
    </p:spTree>
    <p:extLst>
      <p:ext uri="{BB962C8B-B14F-4D97-AF65-F5344CB8AC3E}">
        <p14:creationId xmlns:p14="http://schemas.microsoft.com/office/powerpoint/2010/main" val="344212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25</a:t>
            </a:fld>
            <a:endParaRPr lang="en-US" dirty="0"/>
          </a:p>
        </p:txBody>
      </p:sp>
      <p:sp>
        <p:nvSpPr>
          <p:cNvPr id="3" name="CuadroTexto 2"/>
          <p:cNvSpPr txBox="1"/>
          <p:nvPr/>
        </p:nvSpPr>
        <p:spPr>
          <a:xfrm>
            <a:off x="927654" y="715616"/>
            <a:ext cx="10628243" cy="5786199"/>
          </a:xfrm>
          <a:prstGeom prst="rect">
            <a:avLst/>
          </a:prstGeom>
          <a:noFill/>
        </p:spPr>
        <p:txBody>
          <a:bodyPr wrap="square" rtlCol="0">
            <a:spAutoFit/>
          </a:bodyPr>
          <a:lstStyle/>
          <a:p>
            <a:pPr algn="ctr"/>
            <a:r>
              <a:rPr lang="es-419" sz="2000" b="1" dirty="0" smtClean="0">
                <a:solidFill>
                  <a:srgbClr val="FFFF00"/>
                </a:solidFill>
                <a:effectLst>
                  <a:outerShdw blurRad="38100" dist="38100" dir="2700000" algn="tl">
                    <a:srgbClr val="000000">
                      <a:alpha val="43137"/>
                    </a:srgbClr>
                  </a:outerShdw>
                </a:effectLst>
              </a:rPr>
              <a:t>LA HISTORIA </a:t>
            </a:r>
            <a:r>
              <a:rPr lang="es-419" sz="2000" b="1" dirty="0">
                <a:solidFill>
                  <a:srgbClr val="FFFF00"/>
                </a:solidFill>
                <a:effectLst>
                  <a:outerShdw blurRad="38100" dist="38100" dir="2700000" algn="tl">
                    <a:srgbClr val="000000">
                      <a:alpha val="43137"/>
                    </a:srgbClr>
                  </a:outerShdw>
                </a:effectLst>
              </a:rPr>
              <a:t>DE LA FLORISTERÍA</a:t>
            </a:r>
            <a:endParaRPr lang="es-ES" sz="2000" b="1" dirty="0">
              <a:solidFill>
                <a:srgbClr val="FFFF00"/>
              </a:solidFill>
              <a:effectLst>
                <a:outerShdw blurRad="38100" dist="38100" dir="2700000" algn="tl">
                  <a:srgbClr val="000000">
                    <a:alpha val="43137"/>
                  </a:srgbClr>
                </a:outerShdw>
              </a:effectLst>
            </a:endParaRPr>
          </a:p>
          <a:p>
            <a:pPr algn="just"/>
            <a:r>
              <a:rPr lang="es-419" sz="2000" b="1" i="1" dirty="0">
                <a:solidFill>
                  <a:srgbClr val="FFFF00"/>
                </a:solidFill>
                <a:effectLst>
                  <a:outerShdw blurRad="38100" dist="38100" dir="2700000" algn="tl">
                    <a:srgbClr val="000000">
                      <a:alpha val="43137"/>
                    </a:srgbClr>
                  </a:outerShdw>
                </a:effectLst>
              </a:rPr>
              <a:t> </a:t>
            </a:r>
            <a:endParaRPr lang="es-ES" sz="2000" b="1" dirty="0">
              <a:solidFill>
                <a:srgbClr val="FFFF00"/>
              </a:solidFill>
              <a:effectLst>
                <a:outerShdw blurRad="38100" dist="38100" dir="2700000" algn="tl">
                  <a:srgbClr val="000000">
                    <a:alpha val="43137"/>
                  </a:srgbClr>
                </a:outerShdw>
              </a:effectLst>
            </a:endParaRPr>
          </a:p>
          <a:p>
            <a:pPr algn="r"/>
            <a:r>
              <a:rPr lang="es-419" b="1" i="1" dirty="0"/>
              <a:t>Por Juan Morón A.</a:t>
            </a:r>
            <a:endParaRPr lang="es-ES" dirty="0"/>
          </a:p>
          <a:p>
            <a:pPr algn="just"/>
            <a:r>
              <a:rPr lang="es-419" dirty="0"/>
              <a:t> </a:t>
            </a:r>
            <a:endParaRPr lang="es-ES" dirty="0"/>
          </a:p>
          <a:p>
            <a:pPr algn="just"/>
            <a:r>
              <a:rPr lang="es-419" sz="1400" dirty="0"/>
              <a:t>Corrían los meses de invierno del 2020 en Lima, Perú. . .</a:t>
            </a:r>
            <a:endParaRPr lang="es-ES" sz="1400" dirty="0"/>
          </a:p>
          <a:p>
            <a:pPr algn="just"/>
            <a:r>
              <a:rPr lang="es-419" sz="1400" dirty="0"/>
              <a:t>Un buen día o, mal día, ya lo calificarán al terminar de nalizar la historia, Juan le contó a su amigo Roberto que tenía la idea de poner un negocio de venta de flores. </a:t>
            </a:r>
            <a:endParaRPr lang="es-ES" sz="1400" dirty="0"/>
          </a:p>
          <a:p>
            <a:pPr algn="just"/>
            <a:r>
              <a:rPr lang="es-419" sz="1400" dirty="0"/>
              <a:t>Juan estaba tan entusiasmado que, incluso, le dijo a Roberto que ya se había hecho de un préstamos por el valor de US $ 10,000. Le había pedido prestado a varios de sus familiares y amigos más cercanos. Algunos le habían cobrado un interés, aunque mínimo. Pero mucho más bajo que los intereses que cobraba el banco, normalmente. Pero a Juan eso no le importaba en su afán por abrir su negocio.</a:t>
            </a:r>
            <a:endParaRPr lang="es-ES" sz="1400" dirty="0"/>
          </a:p>
          <a:p>
            <a:pPr algn="just"/>
            <a:r>
              <a:rPr lang="es-419" sz="1400" dirty="0"/>
              <a:t>Roberto, ante tante energía, llamó a su amigo a  su casa para hacerle algunas preguntas que todo buen amigo haría: </a:t>
            </a:r>
            <a:endParaRPr lang="es-ES" sz="1400" dirty="0"/>
          </a:p>
          <a:p>
            <a:pPr lvl="0" algn="just"/>
            <a:r>
              <a:rPr lang="es-419" sz="1400" dirty="0" smtClean="0"/>
              <a:t>    - Juan</a:t>
            </a:r>
            <a:r>
              <a:rPr lang="es-419" sz="1400" dirty="0"/>
              <a:t>,  lo has pensado bien?</a:t>
            </a:r>
            <a:endParaRPr lang="es-ES" sz="1400" dirty="0"/>
          </a:p>
          <a:p>
            <a:pPr lvl="0" algn="just"/>
            <a:r>
              <a:rPr lang="es-419" sz="1400" dirty="0" smtClean="0"/>
              <a:t>    - Por </a:t>
            </a:r>
            <a:r>
              <a:rPr lang="es-419" sz="1400" dirty="0"/>
              <a:t>qué una Floristería, precisamente?</a:t>
            </a:r>
            <a:endParaRPr lang="es-ES" sz="1400" dirty="0"/>
          </a:p>
          <a:p>
            <a:pPr lvl="0" algn="just"/>
            <a:r>
              <a:rPr lang="es-419" sz="1400" dirty="0" smtClean="0"/>
              <a:t>    - Te </a:t>
            </a:r>
            <a:r>
              <a:rPr lang="es-419" sz="1400" dirty="0"/>
              <a:t>has endeudado con US$ 10,000, no crees que es mucho dinero para ese negocio?</a:t>
            </a:r>
            <a:endParaRPr lang="es-ES" sz="1400" dirty="0"/>
          </a:p>
          <a:p>
            <a:pPr algn="just"/>
            <a:r>
              <a:rPr lang="es-419" sz="1400" dirty="0"/>
              <a:t>Juan, miró a los ojos a su amigo y le dijo: Roberto, te agradezco la preocupación pero yo sé en lo que me estoy metiendo. </a:t>
            </a:r>
            <a:endParaRPr lang="es-ES" sz="1400" dirty="0"/>
          </a:p>
          <a:p>
            <a:pPr algn="just"/>
            <a:r>
              <a:rPr lang="es-419" sz="1400" dirty="0"/>
              <a:t>Roberto volvió al ataque: Pero si tu nunca has trabajo vendiendo flores. Cómo es que conoces de ese negocio?</a:t>
            </a:r>
            <a:endParaRPr lang="es-ES" sz="1400" dirty="0"/>
          </a:p>
          <a:p>
            <a:pPr algn="just"/>
            <a:r>
              <a:rPr lang="es-419" sz="1400" dirty="0"/>
              <a:t>Juan, volvió a mirarlo y le dijo: sí, efectivamente, nunca he trabajo vendiendo flores. Pero es un sueño que tengo desde que era niño. Recuerda que viví en la chacra de mi abuelita. Por otro lado, yo no voy a estar en al tienda de ventas. Lo hará una persona que estoy contratando.</a:t>
            </a:r>
            <a:endParaRPr lang="es-ES" sz="1400" dirty="0"/>
          </a:p>
          <a:p>
            <a:pPr algn="just"/>
            <a:r>
              <a:rPr lang="es-419" sz="1400" dirty="0"/>
              <a:t>Juan le dijo  a  Roberto: Te acuerdas de Carlos, nuestro cmpañero de cole? Bueno, está sin chamba, así que él va a estar en las ventas. </a:t>
            </a:r>
            <a:endParaRPr lang="es-ES" sz="1400" dirty="0"/>
          </a:p>
          <a:p>
            <a:pPr algn="just"/>
            <a:r>
              <a:rPr lang="es-419" sz="1400" dirty="0"/>
              <a:t>Roberto, en su intento por hacer que su amigo reaccione, hizo su último esfuerzo: . . . y de dónde vas a proveerte de flores? </a:t>
            </a:r>
            <a:endParaRPr lang="es-ES" sz="1400" dirty="0"/>
          </a:p>
        </p:txBody>
      </p:sp>
    </p:spTree>
    <p:extLst>
      <p:ext uri="{BB962C8B-B14F-4D97-AF65-F5344CB8AC3E}">
        <p14:creationId xmlns:p14="http://schemas.microsoft.com/office/powerpoint/2010/main" val="12665949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26</a:t>
            </a:fld>
            <a:endParaRPr lang="en-US" dirty="0"/>
          </a:p>
        </p:txBody>
      </p:sp>
      <p:sp>
        <p:nvSpPr>
          <p:cNvPr id="3" name="CuadroTexto 2"/>
          <p:cNvSpPr txBox="1"/>
          <p:nvPr/>
        </p:nvSpPr>
        <p:spPr>
          <a:xfrm>
            <a:off x="1311966" y="1338470"/>
            <a:ext cx="9653487" cy="2739211"/>
          </a:xfrm>
          <a:prstGeom prst="rect">
            <a:avLst/>
          </a:prstGeom>
          <a:noFill/>
        </p:spPr>
        <p:txBody>
          <a:bodyPr wrap="square" rtlCol="0">
            <a:spAutoFit/>
          </a:bodyPr>
          <a:lstStyle/>
          <a:p>
            <a:pPr algn="just"/>
            <a:r>
              <a:rPr lang="es-419" sz="1400" dirty="0"/>
              <a:t>Juan, mirándolo como quien dice: Crees que soy un irresponsable que no sabe lo que estoy haciendo?,  respondió diciendo: . . . de dónde va a ser, sino del mercado mayorista de flores.</a:t>
            </a:r>
            <a:endParaRPr lang="es-ES" sz="1400" dirty="0"/>
          </a:p>
          <a:p>
            <a:pPr algn="just"/>
            <a:r>
              <a:rPr lang="es-419" sz="1400" dirty="0"/>
              <a:t>Roberto, como sintiendo que ya no podía hacer nada más por su pata, le dijo: . . . bueno, si ya lo tienes todo pensado no me queda más que desearte suerte. </a:t>
            </a:r>
            <a:endParaRPr lang="es-ES" sz="1400" dirty="0"/>
          </a:p>
          <a:p>
            <a:pPr algn="just"/>
            <a:r>
              <a:rPr lang="es-419" sz="1400" dirty="0"/>
              <a:t>Se había disipado la tensión, y Juan, sonriendo, no tuvo más remedio que agradecerle a Roberto por sus buenos deseos. Por último, eran patas desde el colegio y nunca se habían enemistado por alguna razón, por complicadas que hubieran sido las circunstancias.</a:t>
            </a:r>
            <a:endParaRPr lang="es-ES" sz="1400" dirty="0"/>
          </a:p>
          <a:p>
            <a:pPr algn="just"/>
            <a:r>
              <a:rPr lang="es-419" sz="1400" dirty="0"/>
              <a:t>Por esas cosas del destino, Roberto tuvo que salir del país por </a:t>
            </a:r>
            <a:r>
              <a:rPr lang="es-419" sz="1400" dirty="0" smtClean="0"/>
              <a:t>chamba. </a:t>
            </a:r>
            <a:r>
              <a:rPr lang="es-419" sz="1400" dirty="0"/>
              <a:t>Después de 3 años regresó al Perú y lo primero que hizo fue visitar a su amigo Juan. Quería saber cómo le iba en su negocio. </a:t>
            </a:r>
            <a:endParaRPr lang="es-ES" sz="1400" dirty="0"/>
          </a:p>
          <a:p>
            <a:pPr algn="just"/>
            <a:r>
              <a:rPr lang="es-419" sz="1400" dirty="0"/>
              <a:t>Varios días después de estar en Lima, se encontró con su amigo Juan. Era otro, ya no había en él la chispa que tenía cuando Roberto salió de país. La pregunta y la respuesta eran tan obvias que ninguno preguntó ni ninguno respondió. Sólo se dieron un abrazo como hermanos que siempre habían sido</a:t>
            </a:r>
            <a:r>
              <a:rPr lang="es-419" dirty="0"/>
              <a:t>.</a:t>
            </a:r>
            <a:endParaRPr lang="es-ES" dirty="0"/>
          </a:p>
        </p:txBody>
      </p:sp>
      <p:sp>
        <p:nvSpPr>
          <p:cNvPr id="4" name="CuadroTexto 3"/>
          <p:cNvSpPr txBox="1"/>
          <p:nvPr/>
        </p:nvSpPr>
        <p:spPr>
          <a:xfrm>
            <a:off x="1311966" y="4591050"/>
            <a:ext cx="9040574" cy="1477328"/>
          </a:xfrm>
          <a:prstGeom prst="rect">
            <a:avLst/>
          </a:prstGeom>
          <a:solidFill>
            <a:srgbClr val="92D050"/>
          </a:solidFill>
        </p:spPr>
        <p:txBody>
          <a:bodyPr wrap="square" rtlCol="0">
            <a:spAutoFit/>
          </a:bodyPr>
          <a:lstStyle/>
          <a:p>
            <a:r>
              <a:rPr lang="es-419" b="1" dirty="0" smtClean="0">
                <a:solidFill>
                  <a:srgbClr val="C00000"/>
                </a:solidFill>
              </a:rPr>
              <a:t>ACTIVIDAD:</a:t>
            </a:r>
          </a:p>
          <a:p>
            <a:endParaRPr lang="es-419" b="1" dirty="0">
              <a:solidFill>
                <a:srgbClr val="C00000"/>
              </a:solidFill>
            </a:endParaRPr>
          </a:p>
          <a:p>
            <a:pPr marL="285750" indent="-285750">
              <a:buFontTx/>
              <a:buChar char="-"/>
            </a:pPr>
            <a:r>
              <a:rPr lang="es-ES" b="1" dirty="0" smtClean="0">
                <a:solidFill>
                  <a:srgbClr val="C00000"/>
                </a:solidFill>
              </a:rPr>
              <a:t>Lea</a:t>
            </a:r>
            <a:r>
              <a:rPr lang="es-419" b="1" dirty="0" smtClean="0">
                <a:solidFill>
                  <a:srgbClr val="C00000"/>
                </a:solidFill>
              </a:rPr>
              <a:t> detenidamente el texto y determine las razones del fracaso</a:t>
            </a:r>
          </a:p>
          <a:p>
            <a:pPr marL="285750" indent="-285750">
              <a:buFontTx/>
              <a:buChar char="-"/>
            </a:pPr>
            <a:r>
              <a:rPr lang="es-419" b="1" dirty="0" smtClean="0">
                <a:solidFill>
                  <a:srgbClr val="C00000"/>
                </a:solidFill>
              </a:rPr>
              <a:t>Precisar qué es lo que ha fallaso en este emprendimiento</a:t>
            </a:r>
          </a:p>
          <a:p>
            <a:pPr marL="285750" indent="-285750">
              <a:buFontTx/>
              <a:buChar char="-"/>
            </a:pPr>
            <a:r>
              <a:rPr lang="es-419" b="1" dirty="0" smtClean="0">
                <a:solidFill>
                  <a:srgbClr val="C00000"/>
                </a:solidFill>
              </a:rPr>
              <a:t>Redacte la historia de forma que sea la hitoria de un emprendimiento exitoso</a:t>
            </a:r>
            <a:endParaRPr lang="es-ES" b="1" dirty="0">
              <a:solidFill>
                <a:srgbClr val="C00000"/>
              </a:solidFill>
            </a:endParaRPr>
          </a:p>
        </p:txBody>
      </p:sp>
    </p:spTree>
    <p:extLst>
      <p:ext uri="{BB962C8B-B14F-4D97-AF65-F5344CB8AC3E}">
        <p14:creationId xmlns:p14="http://schemas.microsoft.com/office/powerpoint/2010/main" val="19194162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fld id="{D57F1E4F-1CFF-5643-939E-02111984F565}" type="slidenum">
              <a:rPr lang="en-US" smtClean="0"/>
              <a:t>3</a:t>
            </a:fld>
            <a:endParaRPr lang="en-US" dirty="0"/>
          </a:p>
        </p:txBody>
      </p:sp>
      <p:sp>
        <p:nvSpPr>
          <p:cNvPr id="4" name="Rectángulo 3"/>
          <p:cNvSpPr/>
          <p:nvPr/>
        </p:nvSpPr>
        <p:spPr>
          <a:xfrm>
            <a:off x="3181921" y="3174153"/>
            <a:ext cx="6231193" cy="646331"/>
          </a:xfrm>
          <a:prstGeom prst="rect">
            <a:avLst/>
          </a:prstGeom>
        </p:spPr>
        <p:txBody>
          <a:bodyPr wrap="none">
            <a:spAutoFit/>
          </a:bodyPr>
          <a:lstStyle/>
          <a:p>
            <a:r>
              <a:rPr lang="es-ES" dirty="0" smtClean="0">
                <a:hlinkClick r:id="rId2"/>
              </a:rPr>
              <a:t>https://www.youtube.com/watch?v=CbRy6bQwIBA</a:t>
            </a:r>
            <a:endParaRPr lang="es-ES" dirty="0" smtClean="0"/>
          </a:p>
          <a:p>
            <a:endParaRPr lang="es-ES" dirty="0" smtClean="0"/>
          </a:p>
        </p:txBody>
      </p:sp>
      <p:sp>
        <p:nvSpPr>
          <p:cNvPr id="2" name="CuadroTexto 1"/>
          <p:cNvSpPr txBox="1"/>
          <p:nvPr/>
        </p:nvSpPr>
        <p:spPr>
          <a:xfrm>
            <a:off x="3432315" y="1063416"/>
            <a:ext cx="5314122" cy="400110"/>
          </a:xfrm>
          <a:prstGeom prst="rect">
            <a:avLst/>
          </a:prstGeom>
          <a:noFill/>
        </p:spPr>
        <p:txBody>
          <a:bodyPr wrap="square" rtlCol="0">
            <a:spAutoFit/>
          </a:bodyPr>
          <a:lstStyle/>
          <a:p>
            <a:pPr algn="ctr"/>
            <a:r>
              <a:rPr lang="es-419" sz="2000" b="1" dirty="0" smtClean="0">
                <a:solidFill>
                  <a:srgbClr val="FFFF00"/>
                </a:solidFill>
              </a:rPr>
              <a:t>EMPRENDIMIENTOS</a:t>
            </a:r>
            <a:endParaRPr lang="es-ES" sz="2000" b="1" dirty="0">
              <a:solidFill>
                <a:srgbClr val="FFFF00"/>
              </a:solidFill>
            </a:endParaRPr>
          </a:p>
        </p:txBody>
      </p:sp>
    </p:spTree>
    <p:extLst>
      <p:ext uri="{BB962C8B-B14F-4D97-AF65-F5344CB8AC3E}">
        <p14:creationId xmlns:p14="http://schemas.microsoft.com/office/powerpoint/2010/main" val="25296442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336229" y="883416"/>
            <a:ext cx="3284113" cy="400110"/>
          </a:xfrm>
          <a:prstGeom prst="rect">
            <a:avLst/>
          </a:prstGeom>
          <a:noFill/>
        </p:spPr>
        <p:txBody>
          <a:bodyPr wrap="square" rtlCol="0">
            <a:spAutoFit/>
          </a:bodyPr>
          <a:lstStyle/>
          <a:p>
            <a:r>
              <a:rPr lang="es-419" sz="2000" b="1" dirty="0" smtClean="0">
                <a:solidFill>
                  <a:srgbClr val="FFFF00"/>
                </a:solidFill>
              </a:rPr>
              <a:t>EMPRENDIMIENTO</a:t>
            </a:r>
            <a:endParaRPr lang="es-ES" sz="2000" b="1" dirty="0">
              <a:solidFill>
                <a:srgbClr val="FFFF00"/>
              </a:solidFill>
            </a:endParaRPr>
          </a:p>
        </p:txBody>
      </p:sp>
      <p:sp>
        <p:nvSpPr>
          <p:cNvPr id="4" name="CuadroTexto 3"/>
          <p:cNvSpPr txBox="1"/>
          <p:nvPr/>
        </p:nvSpPr>
        <p:spPr>
          <a:xfrm>
            <a:off x="9169759" y="2389873"/>
            <a:ext cx="2189408" cy="2554545"/>
          </a:xfrm>
          <a:prstGeom prst="rect">
            <a:avLst/>
          </a:prstGeom>
          <a:noFill/>
        </p:spPr>
        <p:txBody>
          <a:bodyPr wrap="square" rtlCol="0">
            <a:spAutoFit/>
          </a:bodyPr>
          <a:lstStyle/>
          <a:p>
            <a:pPr algn="r"/>
            <a:r>
              <a:rPr lang="es-419" sz="2000" b="1" i="1" dirty="0" smtClean="0">
                <a:solidFill>
                  <a:srgbClr val="92D050"/>
                </a:solidFill>
              </a:rPr>
              <a:t>Es la actitud </a:t>
            </a:r>
          </a:p>
          <a:p>
            <a:pPr algn="r"/>
            <a:r>
              <a:rPr lang="es-419" sz="2000" b="1" i="1" dirty="0" smtClean="0">
                <a:solidFill>
                  <a:srgbClr val="92D050"/>
                </a:solidFill>
              </a:rPr>
              <a:t>y la aptitud </a:t>
            </a:r>
          </a:p>
          <a:p>
            <a:pPr algn="r"/>
            <a:r>
              <a:rPr lang="es-419" sz="2000" b="1" i="1" dirty="0" smtClean="0">
                <a:solidFill>
                  <a:srgbClr val="92D050"/>
                </a:solidFill>
              </a:rPr>
              <a:t>de una persona para iniciar una actividad (Proyecto)</a:t>
            </a:r>
          </a:p>
          <a:p>
            <a:pPr algn="r"/>
            <a:r>
              <a:rPr lang="es-419" sz="2000" b="1" i="1" dirty="0" smtClean="0">
                <a:solidFill>
                  <a:srgbClr val="92D050"/>
                </a:solidFill>
              </a:rPr>
              <a:t> o mejorar una ya exitente</a:t>
            </a:r>
            <a:r>
              <a:rPr lang="es-419" dirty="0" smtClean="0"/>
              <a:t>.</a:t>
            </a:r>
            <a:endParaRPr lang="es-ES" dirty="0"/>
          </a:p>
        </p:txBody>
      </p:sp>
      <p:sp>
        <p:nvSpPr>
          <p:cNvPr id="7" name="Marcador de número de diapositiva 6"/>
          <p:cNvSpPr>
            <a:spLocks noGrp="1"/>
          </p:cNvSpPr>
          <p:nvPr>
            <p:ph type="sldNum" sz="quarter" idx="12"/>
          </p:nvPr>
        </p:nvSpPr>
        <p:spPr/>
        <p:txBody>
          <a:bodyPr/>
          <a:lstStyle/>
          <a:p>
            <a:fld id="{D57F1E4F-1CFF-5643-939E-02111984F565}" type="slidenum">
              <a:rPr lang="en-US" smtClean="0"/>
              <a:t>4</a:t>
            </a:fld>
            <a:endParaRPr lang="en-US" dirty="0"/>
          </a:p>
        </p:txBody>
      </p:sp>
      <p:pic>
        <p:nvPicPr>
          <p:cNvPr id="9" name="20171106_022158000_iOS">
            <a:hlinkClick r:id="" action="ppaction://media"/>
            <a:extLst>
              <a:ext uri="{FF2B5EF4-FFF2-40B4-BE49-F238E27FC236}">
                <a16:creationId xmlns="" xmlns:a16="http://schemas.microsoft.com/office/drawing/2014/main" id="{715BA15F-0ACA-4DCF-B5F1-A7CF2D596B7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51874" y="1702449"/>
            <a:ext cx="5532023" cy="43140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Flecha derecha 9"/>
          <p:cNvSpPr/>
          <p:nvPr/>
        </p:nvSpPr>
        <p:spPr>
          <a:xfrm>
            <a:off x="7832035" y="2464903"/>
            <a:ext cx="596346" cy="21601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02184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28"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9"/>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9"/>
                                        </p:tgtEl>
                                      </p:cBhvr>
                                    </p:cmd>
                                  </p:childTnLst>
                                </p:cTn>
                              </p:par>
                            </p:childTnLst>
                          </p:cTn>
                        </p:par>
                      </p:childTnLst>
                    </p:cTn>
                  </p:par>
                </p:childTnLst>
              </p:cTn>
              <p:nextCondLst>
                <p:cond evt="onClick" delay="0">
                  <p:tgtEl>
                    <p:spTgt spid="9"/>
                  </p:tgtEl>
                </p:cond>
              </p:nextCondLst>
            </p:seq>
            <p:video fullScrn="1">
              <p:cMediaNode vol="80000">
                <p:cTn id="19" fill="hold" display="0">
                  <p:stCondLst>
                    <p:cond delay="indefinite"/>
                  </p:stCondLst>
                </p:cTn>
                <p:tgtEl>
                  <p:spTgt spid="9"/>
                </p:tgtEl>
              </p:cMediaNode>
            </p:vide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1281466" y="1065831"/>
            <a:ext cx="3116688" cy="400110"/>
          </a:xfrm>
          <a:prstGeom prst="rect">
            <a:avLst/>
          </a:prstGeom>
          <a:noFill/>
        </p:spPr>
        <p:txBody>
          <a:bodyPr wrap="square" rtlCol="0">
            <a:spAutoFit/>
          </a:bodyPr>
          <a:lstStyle/>
          <a:p>
            <a:r>
              <a:rPr lang="es-419" sz="2000" b="1" dirty="0" smtClean="0">
                <a:solidFill>
                  <a:srgbClr val="FFFF00"/>
                </a:solidFill>
                <a:effectLst>
                  <a:outerShdw blurRad="38100" dist="38100" dir="2700000" algn="tl">
                    <a:srgbClr val="000000">
                      <a:alpha val="43137"/>
                    </a:srgbClr>
                  </a:outerShdw>
                </a:effectLst>
              </a:rPr>
              <a:t>EMPRENDEDOR</a:t>
            </a:r>
            <a:endParaRPr lang="es-ES" sz="2000" b="1" dirty="0">
              <a:solidFill>
                <a:srgbClr val="FFFF00"/>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a:stretch>
            <a:fillRect/>
          </a:stretch>
        </p:blipFill>
        <p:spPr>
          <a:xfrm>
            <a:off x="1349818" y="2054612"/>
            <a:ext cx="4491592" cy="3212870"/>
          </a:xfrm>
          <a:prstGeom prst="rect">
            <a:avLst/>
          </a:prstGeom>
        </p:spPr>
      </p:pic>
      <p:sp>
        <p:nvSpPr>
          <p:cNvPr id="5" name="CuadroTexto 4"/>
          <p:cNvSpPr txBox="1"/>
          <p:nvPr/>
        </p:nvSpPr>
        <p:spPr>
          <a:xfrm>
            <a:off x="6697014" y="2007801"/>
            <a:ext cx="1970468" cy="3170099"/>
          </a:xfrm>
          <a:prstGeom prst="rect">
            <a:avLst/>
          </a:prstGeom>
          <a:noFill/>
        </p:spPr>
        <p:txBody>
          <a:bodyPr wrap="square" rtlCol="0">
            <a:spAutoFit/>
          </a:bodyPr>
          <a:lstStyle/>
          <a:p>
            <a:pPr algn="r"/>
            <a:r>
              <a:rPr lang="es-419" sz="2000" b="1" i="1" dirty="0" smtClean="0">
                <a:solidFill>
                  <a:srgbClr val="FFFF00"/>
                </a:solidFill>
              </a:rPr>
              <a:t>Persona con capacidad para desarrollar actividades (Económicas) que se traducirán en determinado bienestar</a:t>
            </a:r>
            <a:r>
              <a:rPr lang="es-419" dirty="0" smtClean="0"/>
              <a:t>.</a:t>
            </a:r>
            <a:endParaRPr lang="es-ES" dirty="0"/>
          </a:p>
        </p:txBody>
      </p:sp>
      <p:sp>
        <p:nvSpPr>
          <p:cNvPr id="7" name="CuadroTexto 6"/>
          <p:cNvSpPr txBox="1"/>
          <p:nvPr/>
        </p:nvSpPr>
        <p:spPr>
          <a:xfrm>
            <a:off x="9711790" y="2354037"/>
            <a:ext cx="1764405" cy="369332"/>
          </a:xfrm>
          <a:prstGeom prst="rect">
            <a:avLst/>
          </a:prstGeom>
          <a:solidFill>
            <a:schemeClr val="bg2">
              <a:lumMod val="60000"/>
              <a:lumOff val="40000"/>
            </a:schemeClr>
          </a:solidFill>
          <a:ln w="28575">
            <a:solidFill>
              <a:srgbClr val="008000"/>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419" b="1" dirty="0" smtClean="0">
                <a:solidFill>
                  <a:schemeClr val="bg1"/>
                </a:solidFill>
              </a:rPr>
              <a:t>INICIATIVA</a:t>
            </a:r>
            <a:r>
              <a:rPr lang="es-419" dirty="0" smtClean="0"/>
              <a:t> </a:t>
            </a:r>
            <a:endParaRPr lang="es-ES" dirty="0"/>
          </a:p>
        </p:txBody>
      </p:sp>
      <p:sp>
        <p:nvSpPr>
          <p:cNvPr id="8" name="CuadroTexto 7"/>
          <p:cNvSpPr txBox="1"/>
          <p:nvPr/>
        </p:nvSpPr>
        <p:spPr>
          <a:xfrm>
            <a:off x="9709642" y="3163265"/>
            <a:ext cx="1764405" cy="369332"/>
          </a:xfrm>
          <a:prstGeom prst="rect">
            <a:avLst/>
          </a:prstGeom>
          <a:solidFill>
            <a:schemeClr val="bg2">
              <a:lumMod val="60000"/>
              <a:lumOff val="40000"/>
            </a:schemeClr>
          </a:solidFill>
          <a:ln w="28575">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419" b="1" dirty="0" smtClean="0">
                <a:solidFill>
                  <a:schemeClr val="bg1"/>
                </a:solidFill>
              </a:rPr>
              <a:t>ACCIÓN </a:t>
            </a:r>
            <a:r>
              <a:rPr lang="es-419" dirty="0" smtClean="0"/>
              <a:t> </a:t>
            </a:r>
            <a:endParaRPr lang="es-ES" dirty="0"/>
          </a:p>
        </p:txBody>
      </p:sp>
      <p:sp>
        <p:nvSpPr>
          <p:cNvPr id="9" name="Más 8"/>
          <p:cNvSpPr/>
          <p:nvPr/>
        </p:nvSpPr>
        <p:spPr>
          <a:xfrm>
            <a:off x="10278461" y="2791917"/>
            <a:ext cx="476518" cy="268316"/>
          </a:xfrm>
          <a:prstGeom prst="mathPlus">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harsh" dir="t"/>
            </a:scene3d>
            <a:sp3d extrusionH="57150" prstMaterial="matte">
              <a:bevelT w="63500" h="12700" prst="angle"/>
              <a:contourClr>
                <a:schemeClr val="bg1">
                  <a:lumMod val="65000"/>
                </a:schemeClr>
              </a:contourClr>
            </a:sp3d>
          </a:bodyPr>
          <a:lstStyle/>
          <a:p>
            <a:pPr algn="ctr"/>
            <a:endParaRPr lang="es-ES" b="1" dirty="0">
              <a:ln/>
              <a:solidFill>
                <a:schemeClr val="accent3"/>
              </a:solidFill>
            </a:endParaRPr>
          </a:p>
        </p:txBody>
      </p:sp>
      <p:sp>
        <p:nvSpPr>
          <p:cNvPr id="10" name="Igual que 9"/>
          <p:cNvSpPr/>
          <p:nvPr/>
        </p:nvSpPr>
        <p:spPr>
          <a:xfrm>
            <a:off x="10355733" y="3796470"/>
            <a:ext cx="437882" cy="347730"/>
          </a:xfrm>
          <a:prstGeom prst="mathEqual">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p:nvSpPr>
          <p:cNvPr id="11" name="CuadroTexto 10"/>
          <p:cNvSpPr txBox="1"/>
          <p:nvPr/>
        </p:nvSpPr>
        <p:spPr>
          <a:xfrm>
            <a:off x="9608759" y="4427535"/>
            <a:ext cx="1996225" cy="369332"/>
          </a:xfrm>
          <a:prstGeom prst="rect">
            <a:avLst/>
          </a:prstGeom>
          <a:solidFill>
            <a:schemeClr val="bg2">
              <a:lumMod val="60000"/>
              <a:lumOff val="40000"/>
            </a:schemeClr>
          </a:solidFill>
          <a:ln w="38100">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es-419" b="1" dirty="0" smtClean="0">
                <a:solidFill>
                  <a:schemeClr val="bg1"/>
                </a:solidFill>
              </a:rPr>
              <a:t>EMPRENDEDOR</a:t>
            </a:r>
            <a:endParaRPr lang="es-ES" b="1" dirty="0">
              <a:solidFill>
                <a:schemeClr val="bg1"/>
              </a:solidFill>
            </a:endParaRPr>
          </a:p>
        </p:txBody>
      </p:sp>
      <p:sp>
        <p:nvSpPr>
          <p:cNvPr id="6" name="Marcador de número de diapositiva 5"/>
          <p:cNvSpPr>
            <a:spLocks noGrp="1"/>
          </p:cNvSpPr>
          <p:nvPr>
            <p:ph type="sldNum" sz="quarter" idx="12"/>
          </p:nvPr>
        </p:nvSpPr>
        <p:spPr/>
        <p:txBody>
          <a:bodyPr/>
          <a:lstStyle/>
          <a:p>
            <a:fld id="{D57F1E4F-1CFF-5643-939E-02111984F565}" type="slidenum">
              <a:rPr lang="en-US" smtClean="0"/>
              <a:t>5</a:t>
            </a:fld>
            <a:endParaRPr lang="en-US" dirty="0"/>
          </a:p>
        </p:txBody>
      </p:sp>
    </p:spTree>
    <p:extLst>
      <p:ext uri="{BB962C8B-B14F-4D97-AF65-F5344CB8AC3E}">
        <p14:creationId xmlns:p14="http://schemas.microsoft.com/office/powerpoint/2010/main" val="301942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453746" y="1158595"/>
            <a:ext cx="3116688" cy="400110"/>
          </a:xfrm>
          <a:prstGeom prst="rect">
            <a:avLst/>
          </a:prstGeom>
          <a:noFill/>
        </p:spPr>
        <p:txBody>
          <a:bodyPr wrap="square" rtlCol="0">
            <a:spAutoFit/>
          </a:bodyPr>
          <a:lstStyle/>
          <a:p>
            <a:r>
              <a:rPr lang="es-419" sz="2000" b="1" dirty="0" smtClean="0">
                <a:solidFill>
                  <a:srgbClr val="FFFF00"/>
                </a:solidFill>
                <a:effectLst>
                  <a:outerShdw blurRad="38100" dist="38100" dir="2700000" algn="tl">
                    <a:srgbClr val="000000">
                      <a:alpha val="43137"/>
                    </a:srgbClr>
                  </a:outerShdw>
                </a:effectLst>
              </a:rPr>
              <a:t>EMPRENDEDOR</a:t>
            </a:r>
            <a:endParaRPr lang="es-ES" sz="2000" b="1" dirty="0">
              <a:solidFill>
                <a:srgbClr val="FFFF00"/>
              </a:solidFill>
              <a:effectLst>
                <a:outerShdw blurRad="38100" dist="38100" dir="2700000" algn="tl">
                  <a:srgbClr val="000000">
                    <a:alpha val="43137"/>
                  </a:srgbClr>
                </a:outerShdw>
              </a:effectLst>
            </a:endParaRPr>
          </a:p>
        </p:txBody>
      </p:sp>
      <p:sp>
        <p:nvSpPr>
          <p:cNvPr id="5" name="Rectángulo 4"/>
          <p:cNvSpPr/>
          <p:nvPr/>
        </p:nvSpPr>
        <p:spPr>
          <a:xfrm>
            <a:off x="836380" y="6278478"/>
            <a:ext cx="5864106" cy="369332"/>
          </a:xfrm>
          <a:prstGeom prst="rect">
            <a:avLst/>
          </a:prstGeom>
        </p:spPr>
        <p:txBody>
          <a:bodyPr wrap="none">
            <a:spAutoFit/>
          </a:bodyPr>
          <a:lstStyle/>
          <a:p>
            <a:r>
              <a:rPr lang="es-ES" dirty="0">
                <a:hlinkClick r:id="rId2"/>
              </a:rPr>
              <a:t>https://www.youtube.com/watch?v=Jk5GPw47kIA</a:t>
            </a:r>
            <a:endParaRPr lang="es-ES" dirty="0"/>
          </a:p>
        </p:txBody>
      </p:sp>
      <p:pic>
        <p:nvPicPr>
          <p:cNvPr id="1026" name="Picture 2" descr="Actitud positi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19" y="2692599"/>
            <a:ext cx="2875148" cy="2410694"/>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pic>
        <p:nvPicPr>
          <p:cNvPr id="1028" name="Picture 4" descr="Aptitud - Qué es, concepto, tipos, diferencias con actitu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1578" y="2692600"/>
            <a:ext cx="2854369" cy="2410694"/>
          </a:xfrm>
          <a:prstGeom prst="rect">
            <a:avLst/>
          </a:prstGeom>
          <a:noFill/>
          <a:ln w="28575">
            <a:solidFill>
              <a:srgbClr val="C00000"/>
            </a:solidFill>
          </a:ln>
          <a:extLst>
            <a:ext uri="{909E8E84-426E-40DD-AFC4-6F175D3DCCD1}">
              <a14:hiddenFill xmlns:a14="http://schemas.microsoft.com/office/drawing/2010/main">
                <a:solidFill>
                  <a:srgbClr val="FFFFFF"/>
                </a:solidFill>
              </a14:hiddenFill>
            </a:ext>
          </a:extLst>
        </p:spPr>
      </p:pic>
      <p:sp>
        <p:nvSpPr>
          <p:cNvPr id="6" name="Marcador de número de diapositiva 5"/>
          <p:cNvSpPr>
            <a:spLocks noGrp="1"/>
          </p:cNvSpPr>
          <p:nvPr>
            <p:ph type="sldNum" sz="quarter" idx="12"/>
          </p:nvPr>
        </p:nvSpPr>
        <p:spPr/>
        <p:txBody>
          <a:bodyPr/>
          <a:lstStyle/>
          <a:p>
            <a:fld id="{D57F1E4F-1CFF-5643-939E-02111984F565}" type="slidenum">
              <a:rPr lang="en-US" smtClean="0"/>
              <a:t>6</a:t>
            </a:fld>
            <a:endParaRPr lang="en-US" dirty="0"/>
          </a:p>
        </p:txBody>
      </p:sp>
      <p:sp>
        <p:nvSpPr>
          <p:cNvPr id="4" name="CuadroTexto 3"/>
          <p:cNvSpPr txBox="1"/>
          <p:nvPr/>
        </p:nvSpPr>
        <p:spPr>
          <a:xfrm>
            <a:off x="1921565" y="5459896"/>
            <a:ext cx="2266122" cy="369332"/>
          </a:xfrm>
          <a:prstGeom prst="rect">
            <a:avLst/>
          </a:prstGeom>
          <a:noFill/>
        </p:spPr>
        <p:txBody>
          <a:bodyPr wrap="square" rtlCol="0">
            <a:spAutoFit/>
          </a:bodyPr>
          <a:lstStyle/>
          <a:p>
            <a:pPr algn="ctr"/>
            <a:r>
              <a:rPr lang="es-419" b="1" dirty="0" smtClean="0">
                <a:solidFill>
                  <a:srgbClr val="00B050"/>
                </a:solidFill>
              </a:rPr>
              <a:t>ACTITUD</a:t>
            </a:r>
            <a:endParaRPr lang="es-ES" b="1" dirty="0">
              <a:solidFill>
                <a:srgbClr val="00B050"/>
              </a:solidFill>
            </a:endParaRPr>
          </a:p>
        </p:txBody>
      </p:sp>
      <p:sp>
        <p:nvSpPr>
          <p:cNvPr id="7" name="CuadroTexto 6"/>
          <p:cNvSpPr txBox="1"/>
          <p:nvPr/>
        </p:nvSpPr>
        <p:spPr>
          <a:xfrm>
            <a:off x="7460974" y="5459894"/>
            <a:ext cx="2305878" cy="369332"/>
          </a:xfrm>
          <a:prstGeom prst="rect">
            <a:avLst/>
          </a:prstGeom>
          <a:noFill/>
        </p:spPr>
        <p:txBody>
          <a:bodyPr wrap="square" rtlCol="0">
            <a:spAutoFit/>
          </a:bodyPr>
          <a:lstStyle/>
          <a:p>
            <a:pPr algn="ctr"/>
            <a:r>
              <a:rPr lang="es-419" b="1" dirty="0" smtClean="0">
                <a:solidFill>
                  <a:srgbClr val="00B050"/>
                </a:solidFill>
              </a:rPr>
              <a:t>APTITUD</a:t>
            </a:r>
            <a:endParaRPr lang="es-ES" b="1" dirty="0">
              <a:solidFill>
                <a:srgbClr val="00B050"/>
              </a:solidFill>
            </a:endParaRPr>
          </a:p>
        </p:txBody>
      </p:sp>
      <p:sp>
        <p:nvSpPr>
          <p:cNvPr id="8" name="CuadroTexto 7"/>
          <p:cNvSpPr txBox="1"/>
          <p:nvPr/>
        </p:nvSpPr>
        <p:spPr>
          <a:xfrm>
            <a:off x="5380383" y="3193774"/>
            <a:ext cx="993913" cy="1107996"/>
          </a:xfrm>
          <a:prstGeom prst="rect">
            <a:avLst/>
          </a:prstGeom>
          <a:noFill/>
        </p:spPr>
        <p:txBody>
          <a:bodyPr wrap="square" rtlCol="0">
            <a:spAutoFit/>
          </a:bodyPr>
          <a:lstStyle/>
          <a:p>
            <a:r>
              <a:rPr lang="es-ES" sz="6600" dirty="0" smtClean="0">
                <a:solidFill>
                  <a:srgbClr val="C00000"/>
                </a:solidFill>
              </a:rPr>
              <a:t>&gt;</a:t>
            </a:r>
            <a:endParaRPr lang="es-ES" sz="6600" dirty="0">
              <a:solidFill>
                <a:srgbClr val="C00000"/>
              </a:solidFill>
            </a:endParaRPr>
          </a:p>
        </p:txBody>
      </p:sp>
    </p:spTree>
    <p:extLst>
      <p:ext uri="{BB962C8B-B14F-4D97-AF65-F5344CB8AC3E}">
        <p14:creationId xmlns:p14="http://schemas.microsoft.com/office/powerpoint/2010/main" val="413565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7</a:t>
            </a:fld>
            <a:endParaRPr lang="en-US" dirty="0"/>
          </a:p>
        </p:txBody>
      </p:sp>
      <p:sp>
        <p:nvSpPr>
          <p:cNvPr id="3" name="CuadroTexto 2"/>
          <p:cNvSpPr txBox="1"/>
          <p:nvPr/>
        </p:nvSpPr>
        <p:spPr>
          <a:xfrm>
            <a:off x="2103120" y="1528354"/>
            <a:ext cx="3226526" cy="369332"/>
          </a:xfrm>
          <a:prstGeom prst="rect">
            <a:avLst/>
          </a:prstGeom>
          <a:noFill/>
        </p:spPr>
        <p:txBody>
          <a:bodyPr wrap="square" rtlCol="0">
            <a:spAutoFit/>
          </a:bodyPr>
          <a:lstStyle/>
          <a:p>
            <a:r>
              <a:rPr lang="es-ES" dirty="0" smtClean="0">
                <a:solidFill>
                  <a:srgbClr val="FFFF00"/>
                </a:solidFill>
              </a:rPr>
              <a:t>Sobre</a:t>
            </a:r>
            <a:r>
              <a:rPr lang="es-419" dirty="0" smtClean="0">
                <a:solidFill>
                  <a:srgbClr val="FFFF00"/>
                </a:solidFill>
              </a:rPr>
              <a:t> la ACTITUD </a:t>
            </a:r>
            <a:r>
              <a:rPr lang="es-419" dirty="0" smtClean="0"/>
              <a:t>:</a:t>
            </a:r>
            <a:endParaRPr lang="es-ES" dirty="0"/>
          </a:p>
        </p:txBody>
      </p:sp>
      <p:sp>
        <p:nvSpPr>
          <p:cNvPr id="4" name="CuadroTexto 3"/>
          <p:cNvSpPr txBox="1"/>
          <p:nvPr/>
        </p:nvSpPr>
        <p:spPr>
          <a:xfrm>
            <a:off x="3584519" y="2795454"/>
            <a:ext cx="5068388" cy="707886"/>
          </a:xfrm>
          <a:prstGeom prst="rect">
            <a:avLst/>
          </a:prstGeom>
          <a:noFill/>
        </p:spPr>
        <p:txBody>
          <a:bodyPr wrap="square" rtlCol="0">
            <a:spAutoFit/>
          </a:bodyPr>
          <a:lstStyle/>
          <a:p>
            <a:pPr algn="ctr"/>
            <a:r>
              <a:rPr lang="es-ES" sz="2000" b="1" dirty="0" smtClean="0">
                <a:solidFill>
                  <a:schemeClr val="tx1">
                    <a:lumMod val="95000"/>
                  </a:schemeClr>
                </a:solidFill>
              </a:rPr>
              <a:t>“Es</a:t>
            </a:r>
            <a:r>
              <a:rPr lang="es-419" sz="2000" b="1" dirty="0" smtClean="0">
                <a:solidFill>
                  <a:schemeClr val="tx1">
                    <a:lumMod val="95000"/>
                  </a:schemeClr>
                </a:solidFill>
              </a:rPr>
              <a:t> esa pequeña cosa que hace una gran DIFERENCIA”</a:t>
            </a:r>
            <a:endParaRPr lang="es-ES" sz="2000" b="1" dirty="0">
              <a:solidFill>
                <a:schemeClr val="tx1">
                  <a:lumMod val="95000"/>
                </a:schemeClr>
              </a:solidFill>
            </a:endParaRPr>
          </a:p>
        </p:txBody>
      </p:sp>
      <p:sp>
        <p:nvSpPr>
          <p:cNvPr id="5" name="CuadroTexto 4"/>
          <p:cNvSpPr txBox="1"/>
          <p:nvPr/>
        </p:nvSpPr>
        <p:spPr>
          <a:xfrm>
            <a:off x="6340782" y="4336869"/>
            <a:ext cx="2442754" cy="369332"/>
          </a:xfrm>
          <a:prstGeom prst="rect">
            <a:avLst/>
          </a:prstGeom>
          <a:noFill/>
        </p:spPr>
        <p:txBody>
          <a:bodyPr wrap="square" rtlCol="0">
            <a:spAutoFit/>
          </a:bodyPr>
          <a:lstStyle/>
          <a:p>
            <a:r>
              <a:rPr lang="es-ES" i="1" dirty="0" smtClean="0"/>
              <a:t>Sir</a:t>
            </a:r>
            <a:r>
              <a:rPr lang="es-419" i="1" dirty="0" smtClean="0"/>
              <a:t> Winston Churchill</a:t>
            </a:r>
            <a:endParaRPr lang="es-ES" i="1" dirty="0"/>
          </a:p>
        </p:txBody>
      </p:sp>
    </p:spTree>
    <p:extLst>
      <p:ext uri="{BB962C8B-B14F-4D97-AF65-F5344CB8AC3E}">
        <p14:creationId xmlns:p14="http://schemas.microsoft.com/office/powerpoint/2010/main" val="2056676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D57F1E4F-1CFF-5643-939E-02111984F565}" type="slidenum">
              <a:rPr lang="en-US" smtClean="0"/>
              <a:t>8</a:t>
            </a:fld>
            <a:endParaRPr lang="en-US" dirty="0"/>
          </a:p>
        </p:txBody>
      </p:sp>
      <p:sp>
        <p:nvSpPr>
          <p:cNvPr id="3" name="CuadroTexto 2"/>
          <p:cNvSpPr txBox="1"/>
          <p:nvPr/>
        </p:nvSpPr>
        <p:spPr>
          <a:xfrm>
            <a:off x="2120348" y="940904"/>
            <a:ext cx="6387548" cy="400110"/>
          </a:xfrm>
          <a:prstGeom prst="rect">
            <a:avLst/>
          </a:prstGeom>
          <a:noFill/>
        </p:spPr>
        <p:txBody>
          <a:bodyPr wrap="square" rtlCol="0">
            <a:spAutoFit/>
          </a:bodyPr>
          <a:lstStyle/>
          <a:p>
            <a:r>
              <a:rPr lang="es-419" sz="2000" b="1" dirty="0" smtClean="0">
                <a:solidFill>
                  <a:srgbClr val="FFFF00"/>
                </a:solidFill>
              </a:rPr>
              <a:t>CARACTERISTICAS DEL EMPRENDEDOR</a:t>
            </a:r>
            <a:endParaRPr lang="es-ES" sz="2000" b="1" dirty="0">
              <a:solidFill>
                <a:srgbClr val="FFFF00"/>
              </a:solidFill>
            </a:endParaRPr>
          </a:p>
        </p:txBody>
      </p:sp>
      <p:sp>
        <p:nvSpPr>
          <p:cNvPr id="4" name="CuadroTexto 3"/>
          <p:cNvSpPr txBox="1"/>
          <p:nvPr/>
        </p:nvSpPr>
        <p:spPr>
          <a:xfrm>
            <a:off x="177418" y="2399064"/>
            <a:ext cx="1787860" cy="3693319"/>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Visión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Pasión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Sentido de la Oportunidad</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Organización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Autoestima</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a:t>
            </a:r>
            <a:r>
              <a:rPr lang="es-ES" dirty="0" smtClean="0">
                <a:solidFill>
                  <a:srgbClr val="C00000"/>
                </a:solidFill>
                <a:latin typeface="Calibri" panose="020F0502020204030204" pitchFamily="34" charset="0"/>
                <a:cs typeface="Calibri" panose="020F0502020204030204" pitchFamily="34" charset="0"/>
              </a:rPr>
              <a:t>s</a:t>
            </a:r>
            <a:r>
              <a:rPr lang="es-419" dirty="0" smtClean="0">
                <a:solidFill>
                  <a:srgbClr val="C00000"/>
                </a:solidFill>
                <a:latin typeface="Calibri" panose="020F0502020204030204" pitchFamily="34" charset="0"/>
                <a:cs typeface="Calibri" panose="020F0502020204030204" pitchFamily="34" charset="0"/>
              </a:rPr>
              <a:t>ertividad</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Persistencia</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Determinanción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Trabajo en Equipo</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Aprendizaje</a:t>
            </a:r>
            <a:endParaRPr lang="es-ES" dirty="0">
              <a:solidFill>
                <a:srgbClr val="C00000"/>
              </a:solidFill>
              <a:latin typeface="Calibri" panose="020F0502020204030204" pitchFamily="34" charset="0"/>
              <a:cs typeface="Calibri" panose="020F0502020204030204" pitchFamily="34" charset="0"/>
            </a:endParaRPr>
          </a:p>
        </p:txBody>
      </p:sp>
      <p:sp>
        <p:nvSpPr>
          <p:cNvPr id="5" name="CuadroTexto 4"/>
          <p:cNvSpPr txBox="1"/>
          <p:nvPr/>
        </p:nvSpPr>
        <p:spPr>
          <a:xfrm>
            <a:off x="177420" y="1989632"/>
            <a:ext cx="1787858" cy="369332"/>
          </a:xfrm>
          <a:prstGeom prst="rect">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419" dirty="0" smtClean="0">
                <a:solidFill>
                  <a:srgbClr val="C00000"/>
                </a:solidFill>
                <a:latin typeface="Calibri" panose="020F0502020204030204" pitchFamily="34" charset="0"/>
                <a:cs typeface="Calibri" panose="020F0502020204030204" pitchFamily="34" charset="0"/>
              </a:rPr>
              <a:t>Características 1</a:t>
            </a:r>
            <a:endParaRPr lang="es-ES" dirty="0">
              <a:solidFill>
                <a:srgbClr val="C00000"/>
              </a:solidFill>
              <a:latin typeface="Calibri" panose="020F0502020204030204" pitchFamily="34" charset="0"/>
              <a:cs typeface="Calibri" panose="020F0502020204030204" pitchFamily="34" charset="0"/>
            </a:endParaRPr>
          </a:p>
        </p:txBody>
      </p:sp>
      <p:sp>
        <p:nvSpPr>
          <p:cNvPr id="6" name="CuadroTexto 5"/>
          <p:cNvSpPr txBox="1"/>
          <p:nvPr/>
        </p:nvSpPr>
        <p:spPr>
          <a:xfrm>
            <a:off x="2019861" y="2399064"/>
            <a:ext cx="1801504" cy="2862322"/>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Pasión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Superación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Ambición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Creatividad</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Insistencia</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Liderazgo</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Organización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Visión</a:t>
            </a:r>
          </a:p>
          <a:p>
            <a:pPr marL="342900" indent="-342900">
              <a:buAutoNum type="arabicPeriod"/>
            </a:pPr>
            <a:r>
              <a:rPr lang="es-ES" dirty="0" smtClean="0">
                <a:solidFill>
                  <a:srgbClr val="C00000"/>
                </a:solidFill>
                <a:latin typeface="Calibri" panose="020F0502020204030204" pitchFamily="34" charset="0"/>
                <a:cs typeface="Calibri" panose="020F0502020204030204" pitchFamily="34" charset="0"/>
              </a:rPr>
              <a:t>Asumen</a:t>
            </a:r>
            <a:r>
              <a:rPr lang="es-419" dirty="0" smtClean="0">
                <a:solidFill>
                  <a:srgbClr val="C00000"/>
                </a:solidFill>
                <a:latin typeface="Calibri" panose="020F0502020204030204" pitchFamily="34" charset="0"/>
                <a:cs typeface="Calibri" panose="020F0502020204030204" pitchFamily="34" charset="0"/>
              </a:rPr>
              <a:t> Riesgos </a:t>
            </a:r>
            <a:endParaRPr lang="es-ES" dirty="0">
              <a:solidFill>
                <a:srgbClr val="C00000"/>
              </a:solidFill>
              <a:latin typeface="Calibri" panose="020F0502020204030204" pitchFamily="34" charset="0"/>
              <a:cs typeface="Calibri" panose="020F0502020204030204" pitchFamily="34" charset="0"/>
            </a:endParaRPr>
          </a:p>
        </p:txBody>
      </p:sp>
      <p:sp>
        <p:nvSpPr>
          <p:cNvPr id="7" name="CuadroTexto 6"/>
          <p:cNvSpPr txBox="1"/>
          <p:nvPr/>
        </p:nvSpPr>
        <p:spPr>
          <a:xfrm>
            <a:off x="2022143" y="1991908"/>
            <a:ext cx="1799222" cy="369332"/>
          </a:xfrm>
          <a:prstGeom prst="rect">
            <a:avLst/>
          </a:prstGeom>
          <a:solidFill>
            <a:schemeClr val="accent4">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419" dirty="0" smtClean="0">
                <a:solidFill>
                  <a:srgbClr val="C00000"/>
                </a:solidFill>
                <a:latin typeface="Calibri" panose="020F0502020204030204" pitchFamily="34" charset="0"/>
                <a:cs typeface="Calibri" panose="020F0502020204030204" pitchFamily="34" charset="0"/>
              </a:rPr>
              <a:t>Características 2</a:t>
            </a:r>
            <a:endParaRPr lang="es-ES" dirty="0">
              <a:solidFill>
                <a:srgbClr val="C00000"/>
              </a:solidFill>
              <a:latin typeface="Calibri" panose="020F0502020204030204" pitchFamily="34" charset="0"/>
              <a:cs typeface="Calibri" panose="020F0502020204030204" pitchFamily="34" charset="0"/>
            </a:endParaRPr>
          </a:p>
        </p:txBody>
      </p:sp>
      <p:sp>
        <p:nvSpPr>
          <p:cNvPr id="8" name="CuadroTexto 7"/>
          <p:cNvSpPr txBox="1"/>
          <p:nvPr/>
        </p:nvSpPr>
        <p:spPr>
          <a:xfrm>
            <a:off x="3921461" y="2403898"/>
            <a:ext cx="1799222" cy="2585323"/>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Visión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Flexibilidad</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Tenacidad</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Romper R</a:t>
            </a:r>
            <a:r>
              <a:rPr lang="es-ES" dirty="0" smtClean="0">
                <a:solidFill>
                  <a:srgbClr val="C00000"/>
                </a:solidFill>
                <a:latin typeface="Calibri" panose="020F0502020204030204" pitchFamily="34" charset="0"/>
                <a:cs typeface="Calibri" panose="020F0502020204030204" pitchFamily="34" charset="0"/>
              </a:rPr>
              <a:t>e</a:t>
            </a:r>
            <a:r>
              <a:rPr lang="es-419" dirty="0" smtClean="0">
                <a:solidFill>
                  <a:srgbClr val="C00000"/>
                </a:solidFill>
                <a:latin typeface="Calibri" panose="020F0502020204030204" pitchFamily="34" charset="0"/>
                <a:cs typeface="Calibri" panose="020F0502020204030204" pitchFamily="34" charset="0"/>
              </a:rPr>
              <a:t>glas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Pasión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Tolerancia </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Creer en si mismo </a:t>
            </a:r>
            <a:endParaRPr lang="es-ES" dirty="0">
              <a:solidFill>
                <a:srgbClr val="C00000"/>
              </a:solidFill>
              <a:latin typeface="Calibri" panose="020F0502020204030204" pitchFamily="34" charset="0"/>
              <a:cs typeface="Calibri" panose="020F0502020204030204" pitchFamily="34" charset="0"/>
            </a:endParaRPr>
          </a:p>
        </p:txBody>
      </p:sp>
      <p:sp>
        <p:nvSpPr>
          <p:cNvPr id="9" name="CuadroTexto 8"/>
          <p:cNvSpPr txBox="1"/>
          <p:nvPr/>
        </p:nvSpPr>
        <p:spPr>
          <a:xfrm>
            <a:off x="5800293" y="2399064"/>
            <a:ext cx="1803790" cy="3139321"/>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Pasión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Asumen Riesgos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Asumen con seriedad sus propuestas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Planifican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Creen si mismo</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Aprendizaje</a:t>
            </a:r>
          </a:p>
          <a:p>
            <a:endParaRPr lang="es-ES" dirty="0">
              <a:solidFill>
                <a:srgbClr val="C00000"/>
              </a:solidFill>
            </a:endParaRPr>
          </a:p>
        </p:txBody>
      </p:sp>
      <p:sp>
        <p:nvSpPr>
          <p:cNvPr id="10" name="CuadroTexto 9"/>
          <p:cNvSpPr txBox="1"/>
          <p:nvPr/>
        </p:nvSpPr>
        <p:spPr>
          <a:xfrm>
            <a:off x="3921461" y="1994180"/>
            <a:ext cx="1799222" cy="369332"/>
          </a:xfrm>
          <a:prstGeom prst="rect">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419" dirty="0" smtClean="0">
                <a:solidFill>
                  <a:srgbClr val="C00000"/>
                </a:solidFill>
                <a:latin typeface="Calibri" panose="020F0502020204030204" pitchFamily="34" charset="0"/>
                <a:cs typeface="Calibri" panose="020F0502020204030204" pitchFamily="34" charset="0"/>
              </a:rPr>
              <a:t>Características 3</a:t>
            </a:r>
            <a:endParaRPr lang="es-ES" dirty="0">
              <a:solidFill>
                <a:srgbClr val="C00000"/>
              </a:solidFill>
              <a:latin typeface="Calibri" panose="020F0502020204030204" pitchFamily="34" charset="0"/>
              <a:cs typeface="Calibri" panose="020F0502020204030204" pitchFamily="34" charset="0"/>
            </a:endParaRPr>
          </a:p>
        </p:txBody>
      </p:sp>
      <p:sp>
        <p:nvSpPr>
          <p:cNvPr id="11" name="CuadroTexto 10"/>
          <p:cNvSpPr txBox="1"/>
          <p:nvPr/>
        </p:nvSpPr>
        <p:spPr>
          <a:xfrm>
            <a:off x="5804861" y="1994180"/>
            <a:ext cx="1799222" cy="369332"/>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419" dirty="0" smtClean="0">
                <a:solidFill>
                  <a:srgbClr val="C00000"/>
                </a:solidFill>
                <a:latin typeface="Calibri" panose="020F0502020204030204" pitchFamily="34" charset="0"/>
                <a:cs typeface="Calibri" panose="020F0502020204030204" pitchFamily="34" charset="0"/>
              </a:rPr>
              <a:t>Características 4</a:t>
            </a:r>
            <a:endParaRPr lang="es-ES" dirty="0">
              <a:solidFill>
                <a:srgbClr val="C00000"/>
              </a:solidFill>
              <a:latin typeface="Calibri" panose="020F0502020204030204" pitchFamily="34" charset="0"/>
              <a:cs typeface="Calibri" panose="020F0502020204030204" pitchFamily="34" charset="0"/>
            </a:endParaRPr>
          </a:p>
        </p:txBody>
      </p:sp>
      <p:sp>
        <p:nvSpPr>
          <p:cNvPr id="12" name="CuadroTexto 11"/>
          <p:cNvSpPr txBox="1"/>
          <p:nvPr/>
        </p:nvSpPr>
        <p:spPr>
          <a:xfrm>
            <a:off x="7699613" y="2401336"/>
            <a:ext cx="1803790" cy="3693319"/>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342900" indent="-342900">
              <a:buAutoNum type="arabicPeriod"/>
            </a:pPr>
            <a:r>
              <a:rPr lang="es-ES" dirty="0" smtClean="0">
                <a:solidFill>
                  <a:srgbClr val="C00000"/>
                </a:solidFill>
                <a:latin typeface="Calibri" panose="020F0502020204030204" pitchFamily="34" charset="0"/>
                <a:cs typeface="Calibri" panose="020F0502020204030204" pitchFamily="34" charset="0"/>
              </a:rPr>
              <a:t>M</a:t>
            </a:r>
            <a:r>
              <a:rPr lang="es-419" dirty="0" smtClean="0">
                <a:solidFill>
                  <a:srgbClr val="C00000"/>
                </a:solidFill>
                <a:latin typeface="Calibri" panose="020F0502020204030204" pitchFamily="34" charset="0"/>
                <a:cs typeface="Calibri" panose="020F0502020204030204" pitchFamily="34" charset="0"/>
              </a:rPr>
              <a:t>otivación</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Pragmáticos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O</a:t>
            </a:r>
            <a:r>
              <a:rPr lang="es-ES" dirty="0">
                <a:solidFill>
                  <a:srgbClr val="C00000"/>
                </a:solidFill>
                <a:latin typeface="Calibri" panose="020F0502020204030204" pitchFamily="34" charset="0"/>
                <a:cs typeface="Calibri" panose="020F0502020204030204" pitchFamily="34" charset="0"/>
              </a:rPr>
              <a:t>p</a:t>
            </a:r>
            <a:r>
              <a:rPr lang="es-419" dirty="0" smtClean="0">
                <a:solidFill>
                  <a:srgbClr val="C00000"/>
                </a:solidFill>
                <a:latin typeface="Calibri" panose="020F0502020204030204" pitchFamily="34" charset="0"/>
                <a:cs typeface="Calibri" panose="020F0502020204030204" pitchFamily="34" charset="0"/>
              </a:rPr>
              <a:t>timistas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Visionarios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Persistentes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Enfrentan </a:t>
            </a:r>
            <a:r>
              <a:rPr lang="es-419" dirty="0">
                <a:solidFill>
                  <a:srgbClr val="C00000"/>
                </a:solidFill>
                <a:latin typeface="Calibri" panose="020F0502020204030204" pitchFamily="34" charset="0"/>
                <a:cs typeface="Calibri" panose="020F0502020204030204" pitchFamily="34" charset="0"/>
              </a:rPr>
              <a:t>los </a:t>
            </a:r>
            <a:r>
              <a:rPr lang="es-419" dirty="0" smtClean="0">
                <a:solidFill>
                  <a:srgbClr val="C00000"/>
                </a:solidFill>
                <a:latin typeface="Calibri" panose="020F0502020204030204" pitchFamily="34" charset="0"/>
                <a:cs typeface="Calibri" panose="020F0502020204030204" pitchFamily="34" charset="0"/>
              </a:rPr>
              <a:t>Riesgos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Son creativos</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Poseen Apertura mental</a:t>
            </a:r>
          </a:p>
          <a:p>
            <a:pPr marL="342900" indent="-342900">
              <a:buAutoNum type="arabicPeriod"/>
            </a:pPr>
            <a:r>
              <a:rPr lang="es-419" dirty="0" smtClean="0">
                <a:solidFill>
                  <a:srgbClr val="C00000"/>
                </a:solidFill>
                <a:latin typeface="Calibri" panose="020F0502020204030204" pitchFamily="34" charset="0"/>
                <a:cs typeface="Calibri" panose="020F0502020204030204" pitchFamily="34" charset="0"/>
              </a:rPr>
              <a:t>Son Innovadores</a:t>
            </a:r>
            <a:endParaRPr lang="es-ES" dirty="0">
              <a:solidFill>
                <a:srgbClr val="C00000"/>
              </a:solidFill>
              <a:latin typeface="Calibri" panose="020F0502020204030204" pitchFamily="34" charset="0"/>
              <a:cs typeface="Calibri" panose="020F0502020204030204" pitchFamily="34" charset="0"/>
            </a:endParaRPr>
          </a:p>
        </p:txBody>
      </p:sp>
      <p:sp>
        <p:nvSpPr>
          <p:cNvPr id="13" name="CuadroTexto 12"/>
          <p:cNvSpPr txBox="1"/>
          <p:nvPr/>
        </p:nvSpPr>
        <p:spPr>
          <a:xfrm>
            <a:off x="7703394" y="1982804"/>
            <a:ext cx="1799222" cy="369332"/>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s-419" dirty="0" smtClean="0">
                <a:solidFill>
                  <a:srgbClr val="C00000"/>
                </a:solidFill>
                <a:latin typeface="Calibri" panose="020F0502020204030204" pitchFamily="34" charset="0"/>
                <a:cs typeface="Calibri" panose="020F0502020204030204" pitchFamily="34" charset="0"/>
              </a:rPr>
              <a:t>Características 5</a:t>
            </a:r>
            <a:endParaRPr lang="es-ES" dirty="0">
              <a:solidFill>
                <a:srgbClr val="C00000"/>
              </a:solidFill>
              <a:latin typeface="Calibri" panose="020F0502020204030204" pitchFamily="34" charset="0"/>
              <a:cs typeface="Calibri" panose="020F0502020204030204" pitchFamily="34" charset="0"/>
            </a:endParaRPr>
          </a:p>
        </p:txBody>
      </p:sp>
      <p:pic>
        <p:nvPicPr>
          <p:cNvPr id="14" name="Imagen 13"/>
          <p:cNvPicPr>
            <a:picLocks noChangeAspect="1"/>
          </p:cNvPicPr>
          <p:nvPr/>
        </p:nvPicPr>
        <p:blipFill>
          <a:blip r:embed="rId2"/>
          <a:stretch>
            <a:fillRect/>
          </a:stretch>
        </p:blipFill>
        <p:spPr>
          <a:xfrm>
            <a:off x="9644353" y="2536640"/>
            <a:ext cx="627942" cy="212768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5" name="CuadroTexto 14"/>
          <p:cNvSpPr txBox="1"/>
          <p:nvPr/>
        </p:nvSpPr>
        <p:spPr>
          <a:xfrm>
            <a:off x="10380372" y="2147276"/>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PASIÓN </a:t>
            </a:r>
            <a:endParaRPr lang="es-ES" dirty="0"/>
          </a:p>
        </p:txBody>
      </p:sp>
      <p:sp>
        <p:nvSpPr>
          <p:cNvPr id="16" name="CuadroTexto 15"/>
          <p:cNvSpPr txBox="1"/>
          <p:nvPr/>
        </p:nvSpPr>
        <p:spPr>
          <a:xfrm>
            <a:off x="10378224" y="2686044"/>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VISIÓN </a:t>
            </a:r>
            <a:endParaRPr lang="es-ES" dirty="0"/>
          </a:p>
        </p:txBody>
      </p:sp>
      <p:sp>
        <p:nvSpPr>
          <p:cNvPr id="17" name="CuadroTexto 16"/>
          <p:cNvSpPr txBox="1"/>
          <p:nvPr/>
        </p:nvSpPr>
        <p:spPr>
          <a:xfrm>
            <a:off x="10391103" y="3278473"/>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RIESGOS </a:t>
            </a:r>
            <a:endParaRPr lang="es-ES" dirty="0"/>
          </a:p>
        </p:txBody>
      </p:sp>
      <p:sp>
        <p:nvSpPr>
          <p:cNvPr id="18" name="CuadroTexto 17"/>
          <p:cNvSpPr txBox="1"/>
          <p:nvPr/>
        </p:nvSpPr>
        <p:spPr>
          <a:xfrm>
            <a:off x="10378224" y="3819385"/>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CREER EN SM </a:t>
            </a:r>
            <a:endParaRPr lang="es-ES" dirty="0"/>
          </a:p>
        </p:txBody>
      </p:sp>
      <p:sp>
        <p:nvSpPr>
          <p:cNvPr id="19" name="CuadroTexto 18"/>
          <p:cNvSpPr txBox="1"/>
          <p:nvPr/>
        </p:nvSpPr>
        <p:spPr>
          <a:xfrm>
            <a:off x="10378224" y="4347418"/>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PERSISTENTES </a:t>
            </a:r>
            <a:endParaRPr lang="es-ES" dirty="0"/>
          </a:p>
        </p:txBody>
      </p:sp>
      <p:sp>
        <p:nvSpPr>
          <p:cNvPr id="20" name="CuadroTexto 19"/>
          <p:cNvSpPr txBox="1"/>
          <p:nvPr/>
        </p:nvSpPr>
        <p:spPr>
          <a:xfrm>
            <a:off x="10385150" y="4853111"/>
            <a:ext cx="1687132" cy="369332"/>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s-419" dirty="0" smtClean="0"/>
              <a:t>DETERMINAC </a:t>
            </a:r>
            <a:endParaRPr lang="es-ES" dirty="0"/>
          </a:p>
        </p:txBody>
      </p:sp>
    </p:spTree>
    <p:extLst>
      <p:ext uri="{BB962C8B-B14F-4D97-AF65-F5344CB8AC3E}">
        <p14:creationId xmlns:p14="http://schemas.microsoft.com/office/powerpoint/2010/main" val="28690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p:cTn id="42" dur="500" fill="hold"/>
                                        <p:tgtEl>
                                          <p:spTgt spid="20"/>
                                        </p:tgtEl>
                                        <p:attrNameLst>
                                          <p:attrName>ppt_w</p:attrName>
                                        </p:attrNameLst>
                                      </p:cBhvr>
                                      <p:tavLst>
                                        <p:tav tm="0">
                                          <p:val>
                                            <p:fltVal val="0"/>
                                          </p:val>
                                        </p:tav>
                                        <p:tav tm="100000">
                                          <p:val>
                                            <p:strVal val="#ppt_w"/>
                                          </p:val>
                                        </p:tav>
                                      </p:tavLst>
                                    </p:anim>
                                    <p:anim calcmode="lin" valueType="num">
                                      <p:cBhvr>
                                        <p:cTn id="43" dur="500" fill="hold"/>
                                        <p:tgtEl>
                                          <p:spTgt spid="20"/>
                                        </p:tgtEl>
                                        <p:attrNameLst>
                                          <p:attrName>ppt_h</p:attrName>
                                        </p:attrNameLst>
                                      </p:cBhvr>
                                      <p:tavLst>
                                        <p:tav tm="0">
                                          <p:val>
                                            <p:fltVal val="0"/>
                                          </p:val>
                                        </p:tav>
                                        <p:tav tm="100000">
                                          <p:val>
                                            <p:strVal val="#ppt_h"/>
                                          </p:val>
                                        </p:tav>
                                      </p:tavLst>
                                    </p:anim>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434080" y="591856"/>
            <a:ext cx="4989848" cy="461665"/>
          </a:xfrm>
          <a:prstGeom prst="rect">
            <a:avLst/>
          </a:prstGeom>
          <a:noFill/>
        </p:spPr>
        <p:txBody>
          <a:bodyPr wrap="square" rtlCol="0">
            <a:spAutoFit/>
          </a:bodyPr>
          <a:lstStyle/>
          <a:p>
            <a:pPr algn="ctr"/>
            <a:r>
              <a:rPr lang="es-419" sz="2400" b="1" dirty="0" smtClean="0">
                <a:solidFill>
                  <a:srgbClr val="FFFF00"/>
                </a:solidFill>
                <a:effectLst>
                  <a:outerShdw blurRad="38100" dist="38100" dir="2700000" algn="tl">
                    <a:srgbClr val="000000">
                      <a:alpha val="43137"/>
                    </a:srgbClr>
                  </a:outerShdw>
                </a:effectLst>
              </a:rPr>
              <a:t>3. CULTURA EMPRENDEDORA</a:t>
            </a:r>
            <a:endParaRPr lang="es-ES" sz="2400" b="1" dirty="0">
              <a:solidFill>
                <a:srgbClr val="FFFF00"/>
              </a:solidFill>
              <a:effectLst>
                <a:outerShdw blurRad="38100" dist="38100" dir="2700000" algn="tl">
                  <a:srgbClr val="000000">
                    <a:alpha val="43137"/>
                  </a:srgbClr>
                </a:outerShdw>
              </a:effectLst>
            </a:endParaRPr>
          </a:p>
        </p:txBody>
      </p:sp>
      <p:pic>
        <p:nvPicPr>
          <p:cNvPr id="4" name="Imagen 3"/>
          <p:cNvPicPr>
            <a:picLocks noChangeAspect="1"/>
          </p:cNvPicPr>
          <p:nvPr/>
        </p:nvPicPr>
        <p:blipFill>
          <a:blip r:embed="rId2"/>
          <a:stretch>
            <a:fillRect/>
          </a:stretch>
        </p:blipFill>
        <p:spPr>
          <a:xfrm>
            <a:off x="1422323" y="1473156"/>
            <a:ext cx="2441339" cy="1619250"/>
          </a:xfrm>
          <a:prstGeom prst="rect">
            <a:avLst/>
          </a:prstGeom>
          <a:ln w="38100">
            <a:solidFill>
              <a:srgbClr val="FFFF00"/>
            </a:solidFill>
          </a:ln>
        </p:spPr>
      </p:pic>
      <p:pic>
        <p:nvPicPr>
          <p:cNvPr id="5" name="Picture 2" descr="huaylas | Choloconch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323" y="3187951"/>
            <a:ext cx="2441341" cy="1617347"/>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stretch>
            <a:fillRect/>
          </a:stretch>
        </p:blipFill>
        <p:spPr>
          <a:xfrm>
            <a:off x="1422324" y="4921341"/>
            <a:ext cx="2441340" cy="1600200"/>
          </a:xfrm>
          <a:prstGeom prst="rect">
            <a:avLst/>
          </a:prstGeom>
          <a:ln w="38100">
            <a:solidFill>
              <a:srgbClr val="FFFF00"/>
            </a:solidFill>
          </a:ln>
        </p:spPr>
      </p:pic>
      <p:sp>
        <p:nvSpPr>
          <p:cNvPr id="9" name="Elipse 8"/>
          <p:cNvSpPr/>
          <p:nvPr/>
        </p:nvSpPr>
        <p:spPr>
          <a:xfrm>
            <a:off x="5795497" y="3490175"/>
            <a:ext cx="1854557" cy="991674"/>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419" sz="2000" b="1" dirty="0" smtClean="0">
                <a:solidFill>
                  <a:srgbClr val="FFFF00"/>
                </a:solidFill>
              </a:rPr>
              <a:t>CULTURA</a:t>
            </a:r>
            <a:endParaRPr lang="es-ES" sz="2000" b="1" dirty="0">
              <a:solidFill>
                <a:srgbClr val="FFFF00"/>
              </a:solidFill>
            </a:endParaRPr>
          </a:p>
        </p:txBody>
      </p:sp>
      <p:cxnSp>
        <p:nvCxnSpPr>
          <p:cNvPr id="10" name="Conector recto de flecha 9"/>
          <p:cNvCxnSpPr/>
          <p:nvPr/>
        </p:nvCxnSpPr>
        <p:spPr>
          <a:xfrm>
            <a:off x="3992450" y="2279561"/>
            <a:ext cx="1803047" cy="1352281"/>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flipV="1">
            <a:off x="3992450" y="4005330"/>
            <a:ext cx="1712891" cy="1287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Conector recto de flecha 11"/>
          <p:cNvCxnSpPr/>
          <p:nvPr/>
        </p:nvCxnSpPr>
        <p:spPr>
          <a:xfrm flipV="1">
            <a:off x="3992450" y="4301544"/>
            <a:ext cx="1803047" cy="142955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 name="Flecha derecha 12"/>
          <p:cNvSpPr/>
          <p:nvPr/>
        </p:nvSpPr>
        <p:spPr>
          <a:xfrm>
            <a:off x="8285220" y="3168198"/>
            <a:ext cx="553791" cy="15454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CuadroTexto 13"/>
          <p:cNvSpPr txBox="1"/>
          <p:nvPr/>
        </p:nvSpPr>
        <p:spPr>
          <a:xfrm>
            <a:off x="9291266" y="1970466"/>
            <a:ext cx="1814053" cy="3693319"/>
          </a:xfrm>
          <a:prstGeom prst="rect">
            <a:avLst/>
          </a:prstGeom>
          <a:noFill/>
        </p:spPr>
        <p:txBody>
          <a:bodyPr wrap="square" rtlCol="0">
            <a:spAutoFit/>
          </a:bodyPr>
          <a:lstStyle/>
          <a:p>
            <a:pPr algn="r"/>
            <a:r>
              <a:rPr lang="es-419" b="1" i="1" dirty="0" smtClean="0">
                <a:solidFill>
                  <a:srgbClr val="FFFF00"/>
                </a:solidFill>
              </a:rPr>
              <a:t>Conjunto de características (Culinarias, de religión, de danzas, de ideas, etc.) que identifican a un grupo humano. Y lo hacen diferente de cualquier otro.</a:t>
            </a:r>
            <a:endParaRPr lang="es-ES" b="1" i="1" dirty="0">
              <a:solidFill>
                <a:srgbClr val="FFFF00"/>
              </a:solidFill>
            </a:endParaRPr>
          </a:p>
        </p:txBody>
      </p:sp>
      <p:sp>
        <p:nvSpPr>
          <p:cNvPr id="3" name="Marcador de número de diapositiva 2"/>
          <p:cNvSpPr>
            <a:spLocks noGrp="1"/>
          </p:cNvSpPr>
          <p:nvPr>
            <p:ph type="sldNum" sz="quarter" idx="12"/>
          </p:nvPr>
        </p:nvSpPr>
        <p:spPr/>
        <p:txBody>
          <a:bodyPr/>
          <a:lstStyle/>
          <a:p>
            <a:fld id="{D57F1E4F-1CFF-5643-939E-02111984F565}" type="slidenum">
              <a:rPr lang="en-US" smtClean="0"/>
              <a:t>9</a:t>
            </a:fld>
            <a:endParaRPr lang="en-US" dirty="0"/>
          </a:p>
        </p:txBody>
      </p:sp>
    </p:spTree>
    <p:extLst>
      <p:ext uri="{BB962C8B-B14F-4D97-AF65-F5344CB8AC3E}">
        <p14:creationId xmlns:p14="http://schemas.microsoft.com/office/powerpoint/2010/main" val="146489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1180</TotalTime>
  <Words>1049</Words>
  <Application>Microsoft Office PowerPoint</Application>
  <PresentationFormat>Panorámica</PresentationFormat>
  <Paragraphs>258</Paragraphs>
  <Slides>26</Slides>
  <Notes>1</Notes>
  <HiddenSlides>0</HiddenSlides>
  <MMClips>1</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26</vt:i4>
      </vt:variant>
    </vt:vector>
  </HeadingPairs>
  <TitlesOfParts>
    <vt:vector size="32" baseType="lpstr">
      <vt:lpstr>Arial</vt:lpstr>
      <vt:lpstr>Calibri</vt:lpstr>
      <vt:lpstr>Century Gothic</vt:lpstr>
      <vt:lpstr>Times New Roman</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ASUS</dc:creator>
  <cp:lastModifiedBy>Cecilia</cp:lastModifiedBy>
  <cp:revision>71</cp:revision>
  <dcterms:created xsi:type="dcterms:W3CDTF">2020-08-31T18:40:53Z</dcterms:created>
  <dcterms:modified xsi:type="dcterms:W3CDTF">2020-09-09T03:04:23Z</dcterms:modified>
</cp:coreProperties>
</file>