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9" r:id="rId2"/>
    <p:sldMasterId id="2147483676" r:id="rId3"/>
    <p:sldMasterId id="2147483683" r:id="rId4"/>
    <p:sldMasterId id="2147483690" r:id="rId5"/>
    <p:sldMasterId id="2147483697" r:id="rId6"/>
    <p:sldMasterId id="2147483704" r:id="rId7"/>
  </p:sldMasterIdLst>
  <p:notesMasterIdLst>
    <p:notesMasterId r:id="rId19"/>
  </p:notesMasterIdLst>
  <p:sldIdLst>
    <p:sldId id="264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5" r:id="rId17"/>
    <p:sldId id="274" r:id="rId18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6B46-5463-452F-9B2F-5616CF3C95C2}" type="datetimeFigureOut">
              <a:rPr lang="es-PE" smtClean="0"/>
              <a:t>20/09/2020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1255E-0EF0-4157-98A0-3963A62BC9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575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78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81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05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73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09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4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1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44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2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999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3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08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3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8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3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028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06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52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99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437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49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992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74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523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99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513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69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270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99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0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13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427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48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67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78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97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01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8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2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9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8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1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674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589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306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454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9367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2088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144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.jp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9645BA5E-ECC8-46EA-87A8-83429280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" y="498765"/>
            <a:ext cx="1220733" cy="583783"/>
          </a:xfrm>
          <a:prstGeom prst="rect">
            <a:avLst/>
          </a:prstGeom>
        </p:spPr>
      </p:pic>
      <p:pic>
        <p:nvPicPr>
          <p:cNvPr id="2050" name="Picture 2" descr="CERV Realidad Virtual">
            <a:extLst>
              <a:ext uri="{FF2B5EF4-FFF2-40B4-BE49-F238E27FC236}">
                <a16:creationId xmlns:a16="http://schemas.microsoft.com/office/drawing/2014/main" xmlns="" id="{37E50BA2-32D3-4A15-814F-51A073D81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23437" r="14241" b="21166"/>
          <a:stretch/>
        </p:blipFill>
        <p:spPr bwMode="auto">
          <a:xfrm>
            <a:off x="3491345" y="10685"/>
            <a:ext cx="1821633" cy="13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598094" y="1328965"/>
            <a:ext cx="4999404" cy="7318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16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  <a:t>CAPACITACIÓN EN BIOSEGURIDAD ANTE COVID 19 A</a:t>
            </a:r>
            <a:br>
              <a:rPr lang="es-MX" sz="16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</a:br>
            <a:r>
              <a:rPr lang="es-MX" sz="16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  <a:t>EMPRESAS LOCALES Y COMUNALES DE HUANCUIRE</a:t>
            </a:r>
            <a:endParaRPr lang="en-US" sz="1600" b="1" dirty="0">
              <a:solidFill>
                <a:srgbClr val="002060"/>
              </a:solidFill>
              <a:latin typeface="Bahnschrift SemiBold SemiConden" panose="020B0502040204020203" pitchFamily="34" charset="0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" name="Google Shape;176;p15"/>
          <p:cNvSpPr txBox="1">
            <a:spLocks noGrp="1"/>
          </p:cNvSpPr>
          <p:nvPr>
            <p:ph type="title"/>
          </p:nvPr>
        </p:nvSpPr>
        <p:spPr>
          <a:xfrm>
            <a:off x="862570" y="2632764"/>
            <a:ext cx="3977807" cy="35031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SESIÓN 1: </a:t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¿QUÉ ES EL CORONAVIRUS (COVID-19)) Y CÓMO SE CONTAGIA?</a:t>
            </a:r>
          </a:p>
        </p:txBody>
      </p:sp>
      <p:pic>
        <p:nvPicPr>
          <p:cNvPr id="1026" name="Picture 2" descr="https://www.izquierdadiario.es/IMG/arton1599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884285"/>
            <a:ext cx="4764361" cy="317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0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debemos evitar?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10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1566" y="2441090"/>
            <a:ext cx="18973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Reuniones familiares</a:t>
            </a:r>
            <a:endParaRPr lang="es-PE" dirty="0"/>
          </a:p>
        </p:txBody>
      </p:sp>
      <p:pic>
        <p:nvPicPr>
          <p:cNvPr id="1026" name="Picture 2" descr="Qué dice el protocolo para las reuniones familiares -Next 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2" y="2033616"/>
            <a:ext cx="2684459" cy="167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milia Sandoval Lope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8" y="4043386"/>
            <a:ext cx="2626223" cy="20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464348" y="4451848"/>
            <a:ext cx="191517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Reuniones para celebrar  cumpleaños</a:t>
            </a:r>
            <a:endParaRPr lang="es-PE" dirty="0"/>
          </a:p>
        </p:txBody>
      </p:sp>
      <p:pic>
        <p:nvPicPr>
          <p:cNvPr id="1032" name="Picture 8" descr="Recuerdan que en Entre Ríos están prohibidas las reuniones sociales –  Periódico Informe 3 – Valle María – Informe3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75" y="2034134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útbol callejero - Wikipedia, la enciclopedia lib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1"/>
          <a:stretch/>
        </p:blipFill>
        <p:spPr bwMode="auto">
          <a:xfrm>
            <a:off x="8308214" y="4219505"/>
            <a:ext cx="2565071" cy="21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6131342" y="2441089"/>
            <a:ext cx="175508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Reuniones sociales</a:t>
            </a:r>
            <a:endParaRPr lang="es-PE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131342" y="4451848"/>
            <a:ext cx="183078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Actividades deportivas en grupo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2951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Video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11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3041" y="2647665"/>
            <a:ext cx="944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https://www.youtube.com/watch?time_continue=11&amp;v=4PfrxzanhtA&amp;feature=emb_logo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4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</a:t>
            </a:r>
            <a:r>
              <a:rPr lang="es-MX" dirty="0" smtClean="0"/>
              <a:t>cosas le han afectado más durante esta pandemia?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6" name="AutoShape 4" descr="Cien días de ataúdesy adioses - IDL Reportero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PE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" name="Imagen 8" descr="Fo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73" y="1744266"/>
            <a:ext cx="4533818" cy="250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oronavirus en Perú | &quot;¡No quiero un médico más muerto!&quot;: la súplica a las  autoridades de una médica peruana en la primera línea de batalla contra  covid-19 - BBC News Mund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t="12843"/>
          <a:stretch/>
        </p:blipFill>
        <p:spPr bwMode="auto">
          <a:xfrm>
            <a:off x="5760573" y="4522085"/>
            <a:ext cx="4533818" cy="2335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Una feliz familia peruana comiendo su cena Fotografía de stock - Alamy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36995" r="15598" b="9417"/>
          <a:stretch/>
        </p:blipFill>
        <p:spPr bwMode="auto">
          <a:xfrm>
            <a:off x="613833" y="4443775"/>
            <a:ext cx="4533818" cy="2335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Familias y jóvenes recibirán nuevas ayudas económica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" y="1744266"/>
            <a:ext cx="4533818" cy="250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0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¿A CUANTAS PERSONAS HA AFECTADO EL CORONAVIRUS      (COVID-19)?</a:t>
            </a: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3</a:t>
            </a:fld>
            <a:endParaRPr>
              <a:solidFill>
                <a:srgbClr val="696464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8531" t="46409" r="30037" b="25606"/>
          <a:stretch/>
        </p:blipFill>
        <p:spPr>
          <a:xfrm>
            <a:off x="5727150" y="1978383"/>
            <a:ext cx="2069496" cy="1306621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7984961" y="2439694"/>
            <a:ext cx="808030" cy="596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5608189" y="4720186"/>
            <a:ext cx="1409531" cy="7078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400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10373" r="6941" b="15879"/>
          <a:stretch/>
        </p:blipFill>
        <p:spPr>
          <a:xfrm>
            <a:off x="7796646" y="3309362"/>
            <a:ext cx="3404134" cy="2880423"/>
          </a:xfrm>
          <a:prstGeom prst="rect">
            <a:avLst/>
          </a:prstGeom>
        </p:spPr>
      </p:pic>
      <p:pic>
        <p:nvPicPr>
          <p:cNvPr id="16" name="Picture 2" descr="Bola Del Mundo Imágenes Y Fotos - 123R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1" y="1985578"/>
            <a:ext cx="1912225" cy="191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2211848" y="1910025"/>
            <a:ext cx="339634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3733" b="1" kern="0" dirty="0">
                <a:solidFill>
                  <a:srgbClr val="D34817">
                    <a:lumMod val="75000"/>
                  </a:srgbClr>
                </a:solidFill>
                <a:latin typeface="Bahnschrift SemiBold" panose="020B0502040204020203" pitchFamily="34" charset="0"/>
                <a:cs typeface="Arial"/>
                <a:sym typeface="Arial"/>
              </a:rPr>
              <a:t>30,3 millones</a:t>
            </a:r>
            <a:endParaRPr lang="en-US" sz="3733" b="1" kern="0" dirty="0">
              <a:solidFill>
                <a:srgbClr val="D34817">
                  <a:lumMod val="75000"/>
                </a:srgbClr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376299" y="2577118"/>
            <a:ext cx="339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Personas se han enfermado por COVID-19 en el mundo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pic>
        <p:nvPicPr>
          <p:cNvPr id="19" name="Picture 4" descr="Mapa peru SFT – SFT Lat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" y="3973356"/>
            <a:ext cx="2318652" cy="231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2436637" y="4934547"/>
            <a:ext cx="3093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Personas se han enfermado por COVID-19 en el Perú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*</a:t>
            </a:r>
            <a:r>
              <a:rPr lang="es-MX" sz="12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19/09/2020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482735" y="6084733"/>
            <a:ext cx="46601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Casi Igual al doble de toda la población del Departamento de Apurímac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954043" y="2327880"/>
            <a:ext cx="272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Casi igual a toda la población de Perú.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55197" y="4226354"/>
            <a:ext cx="178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762 865</a:t>
            </a:r>
            <a:r>
              <a:rPr lang="es-MX" sz="2800" b="1" dirty="0"/>
              <a:t>*</a:t>
            </a:r>
            <a:endParaRPr lang="es-PE" sz="2800" b="1" dirty="0"/>
          </a:p>
        </p:txBody>
      </p:sp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0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971" y="632209"/>
            <a:ext cx="9010400" cy="1226000"/>
          </a:xfrm>
        </p:spPr>
        <p:txBody>
          <a:bodyPr/>
          <a:lstStyle/>
          <a:p>
            <a:r>
              <a:rPr lang="es-MX" sz="3733" dirty="0"/>
              <a:t>Y más lamentable aún, muchas familias han perdido a sus seres queridos</a:t>
            </a:r>
            <a:r>
              <a:rPr lang="es-MX" dirty="0"/>
              <a:t/>
            </a:r>
            <a:br>
              <a:rPr lang="es-MX" dirty="0"/>
            </a:b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4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00309" y="2056335"/>
            <a:ext cx="3121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2000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Peruanos que han fallecido por el coronavirus</a:t>
            </a:r>
            <a:endParaRPr lang="en-US" sz="2000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5821531" y="2216559"/>
            <a:ext cx="824179" cy="5675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510526" y="5899581"/>
            <a:ext cx="318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Algunos fallecieron cuidando nuestra salud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650210" y="2256390"/>
            <a:ext cx="1702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Igual a toda la población de la provincia de Aymaraes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pic>
        <p:nvPicPr>
          <p:cNvPr id="14" name="Imagen 13" descr="Provincia de Aymaraes - Wikipedia, la enciclopedia lib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13" y="1839313"/>
            <a:ext cx="2070100" cy="2270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534301" y="2123090"/>
            <a:ext cx="240678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31, 369 *</a:t>
            </a:r>
          </a:p>
          <a:p>
            <a:pPr algn="ctr"/>
            <a:r>
              <a:rPr lang="es-MX" b="1" dirty="0"/>
              <a:t>FALLECIDOS</a:t>
            </a:r>
          </a:p>
          <a:p>
            <a:r>
              <a:rPr lang="es-PE" sz="1600" b="1" dirty="0"/>
              <a:t>136 (Región Apurímac)</a:t>
            </a:r>
          </a:p>
        </p:txBody>
      </p:sp>
      <p:pic>
        <p:nvPicPr>
          <p:cNvPr id="16" name="Picture 6" descr="Resultado de imagen para dibujos de ancianos (con imágene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6"/>
          <a:stretch/>
        </p:blipFill>
        <p:spPr bwMode="auto">
          <a:xfrm>
            <a:off x="60268" y="3811582"/>
            <a:ext cx="2042432" cy="23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37145" y="6576691"/>
            <a:ext cx="555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Fuente: </a:t>
            </a:r>
            <a:r>
              <a:rPr lang="es-MX" sz="1400" dirty="0"/>
              <a:t>Sala Situacional COVID -19 Perú. MINSA </a:t>
            </a:r>
            <a:r>
              <a:rPr lang="es-MX" sz="14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*</a:t>
            </a:r>
            <a:r>
              <a:rPr lang="es-MX" sz="1200" b="1" kern="0" dirty="0">
                <a:solidFill>
                  <a:srgbClr val="000000"/>
                </a:solidFill>
                <a:cs typeface="Arial"/>
                <a:sym typeface="Arial"/>
              </a:rPr>
              <a:t>19/09/2020</a:t>
            </a:r>
            <a:endParaRPr lang="en-US" sz="12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lang="es-PE" sz="14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FCB3BFC-BE8D-4DCA-83B3-2D18CBA60F99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760" t="35139" r="51908" b="45409"/>
          <a:stretch/>
        </p:blipFill>
        <p:spPr bwMode="auto">
          <a:xfrm>
            <a:off x="2102699" y="3601330"/>
            <a:ext cx="5078113" cy="2949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xmlns="" id="{1C791891-97CF-4C7D-B6EB-E8F2D4947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8" b="19808"/>
          <a:stretch/>
        </p:blipFill>
        <p:spPr bwMode="auto">
          <a:xfrm>
            <a:off x="7180814" y="4142738"/>
            <a:ext cx="4950918" cy="175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4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Situación de Salud en la Región Apurímac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5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161405" y="2640777"/>
            <a:ext cx="295158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2800" b="1" kern="0" dirty="0">
                <a:solidFill>
                  <a:srgbClr val="000000"/>
                </a:solidFill>
                <a:cs typeface="Arial"/>
                <a:sym typeface="Arial"/>
              </a:rPr>
              <a:t>9038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kern="0" dirty="0">
                <a:solidFill>
                  <a:srgbClr val="000000"/>
                </a:solidFill>
                <a:cs typeface="Arial"/>
                <a:sym typeface="Arial"/>
              </a:rPr>
              <a:t>Total de casos positivos</a:t>
            </a:r>
            <a:endParaRPr lang="es-PE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5978769" y="2753041"/>
            <a:ext cx="830043" cy="7187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175802" y="4582781"/>
            <a:ext cx="2817089" cy="379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solidFill>
                  <a:srgbClr val="000000"/>
                </a:solidFill>
                <a:cs typeface="Arial"/>
                <a:sym typeface="Arial"/>
              </a:rPr>
              <a:t>Total de defunciones</a:t>
            </a:r>
            <a:endParaRPr lang="es-PE"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Flecha abajo 15"/>
          <p:cNvSpPr/>
          <p:nvPr/>
        </p:nvSpPr>
        <p:spPr>
          <a:xfrm>
            <a:off x="8353179" y="3739539"/>
            <a:ext cx="568037" cy="62521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663905" y="5201105"/>
            <a:ext cx="2299855" cy="379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solidFill>
                  <a:srgbClr val="000000"/>
                </a:solidFill>
                <a:cs typeface="Arial"/>
                <a:sym typeface="Arial"/>
              </a:rPr>
              <a:t>136* </a:t>
            </a:r>
            <a:r>
              <a:rPr lang="es-MX" sz="1867" kern="0" dirty="0">
                <a:solidFill>
                  <a:srgbClr val="000000"/>
                </a:solidFill>
                <a:cs typeface="Arial"/>
                <a:sym typeface="Arial"/>
              </a:rPr>
              <a:t>defunciones</a:t>
            </a:r>
            <a:endParaRPr lang="es-PE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Flecha abajo 18"/>
          <p:cNvSpPr/>
          <p:nvPr/>
        </p:nvSpPr>
        <p:spPr>
          <a:xfrm>
            <a:off x="3768432" y="4669731"/>
            <a:ext cx="568037" cy="91671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867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A81F539-9DDB-42F4-BDC2-DDBDC1127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2" t="14023" r="1184"/>
          <a:stretch/>
        </p:blipFill>
        <p:spPr bwMode="auto">
          <a:xfrm>
            <a:off x="520042" y="1761868"/>
            <a:ext cx="5261779" cy="507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1D243225-A23C-4607-B554-008ECF2742D4}"/>
              </a:ext>
            </a:extLst>
          </p:cNvPr>
          <p:cNvSpPr txBox="1"/>
          <p:nvPr/>
        </p:nvSpPr>
        <p:spPr>
          <a:xfrm>
            <a:off x="5848644" y="6525630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kern="0" dirty="0">
                <a:solidFill>
                  <a:srgbClr val="000000"/>
                </a:solidFill>
                <a:cs typeface="Arial"/>
                <a:sym typeface="Arial"/>
              </a:rPr>
              <a:t>*19/09/2020</a:t>
            </a:r>
            <a:endParaRPr lang="es-PE" sz="1200" dirty="0"/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7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dirty="0"/>
              <a:t>¿Qué es el Coronavirus (COVID-19)?</a:t>
            </a:r>
            <a:endParaRPr dirty="0"/>
          </a:p>
        </p:txBody>
      </p:sp>
      <p:sp>
        <p:nvSpPr>
          <p:cNvPr id="247" name="Google Shape;247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6</a:t>
            </a:fld>
            <a:endParaRPr>
              <a:solidFill>
                <a:srgbClr val="696464"/>
              </a:solidFill>
            </a:endParaRPr>
          </a:p>
        </p:txBody>
      </p:sp>
      <p:pic>
        <p:nvPicPr>
          <p:cNvPr id="3074" name="Picture 2" descr="Coronavirus (COVID-19): lo que necesita saber - YouTube">
            <a:extLst>
              <a:ext uri="{FF2B5EF4-FFF2-40B4-BE49-F238E27FC236}">
                <a16:creationId xmlns:a16="http://schemas.microsoft.com/office/drawing/2014/main" xmlns="" id="{821577E5-CF6A-403E-8ABD-643A90997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t="17426" r="1952"/>
          <a:stretch/>
        </p:blipFill>
        <p:spPr bwMode="auto">
          <a:xfrm>
            <a:off x="599204" y="2071434"/>
            <a:ext cx="10007836" cy="40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2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se contagia el coronavirus?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7</a:t>
            </a:fld>
            <a:endParaRPr lang="es-PE">
              <a:solidFill>
                <a:srgbClr val="696464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19967" y="2019869"/>
            <a:ext cx="10912488" cy="4736016"/>
            <a:chOff x="59869" y="1061359"/>
            <a:chExt cx="12322025" cy="5796641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2"/>
            <a:srcRect l="8479" t="35794" r="42605" b="45684"/>
            <a:stretch/>
          </p:blipFill>
          <p:spPr>
            <a:xfrm>
              <a:off x="179619" y="1061359"/>
              <a:ext cx="11446324" cy="2253342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2"/>
            <a:srcRect l="8479" t="53023" r="39418" b="18858"/>
            <a:stretch/>
          </p:blipFill>
          <p:spPr>
            <a:xfrm>
              <a:off x="59869" y="3314701"/>
              <a:ext cx="12322025" cy="3543299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95949" y="1306660"/>
              <a:ext cx="2008414" cy="1502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1. La persona infectada tose o habla y lanza el virus con pequeñas gotitas de saliva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090062" y="1273629"/>
              <a:ext cx="277586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3984176" y="1240970"/>
              <a:ext cx="2170885" cy="816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2. El virus se deposita en objetos y superficies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xfrm>
            <a:off x="819967" y="465528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¿</a:t>
            </a:r>
            <a:r>
              <a:rPr lang="es-MX" dirty="0"/>
              <a:t>Cuáles son los síntomas de coronavirus</a:t>
            </a:r>
            <a:r>
              <a:rPr lang="en" dirty="0"/>
              <a:t>?</a:t>
            </a:r>
            <a:endParaRPr dirty="0"/>
          </a:p>
        </p:txBody>
      </p:sp>
      <p:sp>
        <p:nvSpPr>
          <p:cNvPr id="247" name="Google Shape;247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8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508000" y="2071434"/>
            <a:ext cx="9177985" cy="4794431"/>
            <a:chOff x="1224642" y="764667"/>
            <a:chExt cx="9812238" cy="6038072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/>
            <a:srcRect t="5738" r="5058" b="62998"/>
            <a:stretch/>
          </p:blipFill>
          <p:spPr>
            <a:xfrm>
              <a:off x="1232980" y="764667"/>
              <a:ext cx="9803900" cy="285749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/>
            <a:srcRect l="13728" t="36480" r="19829" b="33101"/>
            <a:stretch/>
          </p:blipFill>
          <p:spPr>
            <a:xfrm>
              <a:off x="1224642" y="4112632"/>
              <a:ext cx="6558018" cy="2638606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3"/>
            <a:srcRect l="27640" t="65867" r="36571" b="2944"/>
            <a:stretch/>
          </p:blipFill>
          <p:spPr>
            <a:xfrm>
              <a:off x="7552575" y="4134330"/>
              <a:ext cx="3484305" cy="2668409"/>
            </a:xfrm>
            <a:prstGeom prst="rect">
              <a:avLst/>
            </a:prstGeom>
          </p:spPr>
        </p:pic>
      </p:grpSp>
      <p:sp>
        <p:nvSpPr>
          <p:cNvPr id="21" name="CuadroTexto 20"/>
          <p:cNvSpPr txBox="1"/>
          <p:nvPr/>
        </p:nvSpPr>
        <p:spPr>
          <a:xfrm>
            <a:off x="9740321" y="2876496"/>
            <a:ext cx="2440334" cy="354020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También pueden aparecer dolor muscular, abdominal o de tórax congestión nasal, catarro, pérdida del olfato y del gusto.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867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latin typeface="Bahnschrift SemiBold" panose="020B0502040204020203" pitchFamily="34" charset="0"/>
                <a:cs typeface="Arial"/>
                <a:sym typeface="Arial"/>
              </a:rPr>
              <a:t>85% PACIENTES TIENE SINTOMAS LEVES Y OTROS SON ASINTOMATICOS</a:t>
            </a:r>
            <a:endParaRPr lang="en-US" sz="1867" b="1" kern="0" dirty="0"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B2C550C-B6DF-44AD-A2E3-854F4BA8A801}"/>
              </a:ext>
            </a:extLst>
          </p:cNvPr>
          <p:cNvSpPr txBox="1"/>
          <p:nvPr/>
        </p:nvSpPr>
        <p:spPr>
          <a:xfrm>
            <a:off x="515799" y="1716859"/>
            <a:ext cx="613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0" dirty="0">
                <a:latin typeface="Bahnschrift SemiBold" panose="020B0502040204020203" pitchFamily="34" charset="0"/>
                <a:cs typeface="Arial"/>
                <a:sym typeface="Arial"/>
              </a:rPr>
              <a:t>SINTOMAS LEVES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6315856-A5A2-4F10-BBBE-036D57695387}"/>
              </a:ext>
            </a:extLst>
          </p:cNvPr>
          <p:cNvSpPr txBox="1"/>
          <p:nvPr/>
        </p:nvSpPr>
        <p:spPr>
          <a:xfrm>
            <a:off x="560362" y="4314652"/>
            <a:ext cx="613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0" dirty="0">
                <a:latin typeface="Bahnschrift SemiBold" panose="020B0502040204020203" pitchFamily="34" charset="0"/>
                <a:cs typeface="Arial"/>
                <a:sym typeface="Arial"/>
              </a:rPr>
              <a:t>COMPLICACIONES</a:t>
            </a:r>
            <a:endParaRPr lang="es-PE" dirty="0"/>
          </a:p>
        </p:txBody>
      </p:sp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evito contagiarme y contagiar a otros?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9</a:t>
            </a:fld>
            <a:endParaRPr lang="es-PE">
              <a:solidFill>
                <a:srgbClr val="696464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77818" y="2102531"/>
            <a:ext cx="10699734" cy="4522627"/>
            <a:chOff x="718901" y="1622699"/>
            <a:chExt cx="10699734" cy="3868216"/>
          </a:xfrm>
        </p:grpSpPr>
        <p:sp>
          <p:nvSpPr>
            <p:cNvPr id="8" name="CuadroTexto 7"/>
            <p:cNvSpPr txBox="1"/>
            <p:nvPr/>
          </p:nvSpPr>
          <p:spPr>
            <a:xfrm>
              <a:off x="740978" y="1622699"/>
              <a:ext cx="2569216" cy="1460994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Distancia física = Contacto mínimo entre personas </a:t>
              </a: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(</a:t>
              </a:r>
              <a:r>
                <a:rPr lang="es-MX" sz="1600" b="1" dirty="0">
                  <a:latin typeface="Bahnschrift SemiBold" panose="020B0502040204020203" pitchFamily="34" charset="0"/>
                </a:rPr>
                <a:t>EVITAR SALUDO PUÑO Y CODO) </a:t>
              </a:r>
              <a:endParaRPr lang="es-MX" b="1" dirty="0">
                <a:latin typeface="Bahnschrift SemiBold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9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502090" y="1622699"/>
              <a:ext cx="2547914" cy="1421507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Higiene de manos</a:t>
              </a:r>
            </a:p>
            <a:p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308304" y="1622699"/>
              <a:ext cx="2342491" cy="1474156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Uso de Mascarilla</a:t>
              </a: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(Quirúrgica o Comunitaria)}</a:t>
              </a:r>
            </a:p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endParaRPr lang="es-MX" sz="1600" b="1" dirty="0">
                <a:solidFill>
                  <a:srgbClr val="FF000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9037553" y="1676288"/>
              <a:ext cx="2381082" cy="1447832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Evitar tocarse la cara si no se ha lavado las manos</a:t>
              </a:r>
            </a:p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endParaRPr lang="es-MX" sz="14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pic>
          <p:nvPicPr>
            <p:cNvPr id="12" name="Picture 4" descr="Quiénes somos - Noticias - Combate la COVID-19 y homenajea al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0"/>
            <a:stretch/>
          </p:blipFill>
          <p:spPr bwMode="auto">
            <a:xfrm>
              <a:off x="3502090" y="3125024"/>
              <a:ext cx="2537353" cy="235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uadroTexto 12"/>
            <p:cNvSpPr txBox="1"/>
            <p:nvPr/>
          </p:nvSpPr>
          <p:spPr>
            <a:xfrm>
              <a:off x="3985799" y="2333453"/>
              <a:ext cx="1686852" cy="315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20 segundos</a:t>
              </a:r>
              <a:endParaRPr lang="en-US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pic>
          <p:nvPicPr>
            <p:cNvPr id="14" name="Picture 2" descr="Xiaomi patenta una mascarilla inteligente que se comunica con el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2" r="7423"/>
            <a:stretch/>
          </p:blipFill>
          <p:spPr bwMode="auto">
            <a:xfrm>
              <a:off x="6308304" y="3140156"/>
              <a:ext cx="2537353" cy="235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/>
            <a:srcRect r="2206" b="4447"/>
            <a:stretch/>
          </p:blipFill>
          <p:spPr>
            <a:xfrm>
              <a:off x="9015475" y="3140156"/>
              <a:ext cx="2390755" cy="2350759"/>
            </a:xfrm>
            <a:prstGeom prst="rect">
              <a:avLst/>
            </a:prstGeom>
          </p:spPr>
        </p:pic>
        <p:pic>
          <p:nvPicPr>
            <p:cNvPr id="16" name="Picture 2" descr="Distanciamiento social, cuarentena y aislamient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901" y="3125024"/>
              <a:ext cx="2613371" cy="235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uadroTexto 16"/>
            <p:cNvSpPr txBox="1"/>
            <p:nvPr/>
          </p:nvSpPr>
          <p:spPr>
            <a:xfrm>
              <a:off x="1655207" y="3373844"/>
              <a:ext cx="8268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prstClr val="white"/>
                  </a:solidFill>
                  <a:latin typeface="Calibri" panose="020F0502020204030204"/>
                </a:rPr>
                <a:t>1.5 </a:t>
              </a:r>
              <a:r>
                <a:rPr lang="es-MX" sz="1400" b="1" dirty="0" err="1">
                  <a:solidFill>
                    <a:prstClr val="white"/>
                  </a:solidFill>
                  <a:latin typeface="Calibri" panose="020F0502020204030204"/>
                </a:rPr>
                <a:t>mt</a:t>
              </a:r>
              <a:endParaRPr lang="en-US" sz="1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0757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320</Words>
  <Application>Microsoft Office PowerPoint</Application>
  <PresentationFormat>Panorámica</PresentationFormat>
  <Paragraphs>70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11</vt:i4>
      </vt:variant>
    </vt:vector>
  </HeadingPairs>
  <TitlesOfParts>
    <vt:vector size="25" baseType="lpstr">
      <vt:lpstr>Arial</vt:lpstr>
      <vt:lpstr>Bahnschrift SemiBold</vt:lpstr>
      <vt:lpstr>Bahnschrift SemiBold SemiConden</vt:lpstr>
      <vt:lpstr>Barlow Light</vt:lpstr>
      <vt:lpstr>Barlow SemiBold</vt:lpstr>
      <vt:lpstr>Calibri</vt:lpstr>
      <vt:lpstr>Wingdings</vt:lpstr>
      <vt:lpstr>Caius template</vt:lpstr>
      <vt:lpstr>1_Caius template</vt:lpstr>
      <vt:lpstr>2_Caius template</vt:lpstr>
      <vt:lpstr>3_Caius template</vt:lpstr>
      <vt:lpstr>4_Caius template</vt:lpstr>
      <vt:lpstr>5_Caius template</vt:lpstr>
      <vt:lpstr>6_Caius template</vt:lpstr>
      <vt:lpstr>SESIÓN 1:   ¿QUÉ ES EL CORONAVIRUS (COVID-19)) Y CÓMO SE CONTAGIA?</vt:lpstr>
      <vt:lpstr>¿Qué cosas le han afectado más durante esta pandemia?</vt:lpstr>
      <vt:lpstr>¿A CUANTAS PERSONAS HA AFECTADO EL CORONAVIRUS      (COVID-19)?</vt:lpstr>
      <vt:lpstr>Y más lamentable aún, muchas familias han perdido a sus seres queridos </vt:lpstr>
      <vt:lpstr>Situación de Salud en la Región Apurímac</vt:lpstr>
      <vt:lpstr>¿Qué es el Coronavirus (COVID-19)?</vt:lpstr>
      <vt:lpstr>¿Cómo se contagia el coronavirus?</vt:lpstr>
      <vt:lpstr>¿Cuáles son los síntomas de coronavirus?</vt:lpstr>
      <vt:lpstr>¿Cómo evito contagiarme y contagiar a otros?</vt:lpstr>
      <vt:lpstr>¿Qué debemos evitar?</vt:lpstr>
      <vt:lpstr>Video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Cecilia</cp:lastModifiedBy>
  <cp:revision>55</cp:revision>
  <dcterms:modified xsi:type="dcterms:W3CDTF">2020-09-20T17:40:07Z</dcterms:modified>
</cp:coreProperties>
</file>