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9" r:id="rId2"/>
    <p:sldMasterId id="2147483676" r:id="rId3"/>
    <p:sldMasterId id="2147483683" r:id="rId4"/>
    <p:sldMasterId id="2147483690" r:id="rId5"/>
    <p:sldMasterId id="2147483697" r:id="rId6"/>
    <p:sldMasterId id="2147483704" r:id="rId7"/>
  </p:sldMasterIdLst>
  <p:notesMasterIdLst>
    <p:notesMasterId r:id="rId19"/>
  </p:notesMasterIdLst>
  <p:sldIdLst>
    <p:sldId id="264" r:id="rId8"/>
    <p:sldId id="266" r:id="rId9"/>
    <p:sldId id="267" r:id="rId10"/>
    <p:sldId id="268" r:id="rId11"/>
    <p:sldId id="269" r:id="rId12"/>
    <p:sldId id="271" r:id="rId13"/>
    <p:sldId id="270" r:id="rId14"/>
    <p:sldId id="272" r:id="rId15"/>
    <p:sldId id="273" r:id="rId16"/>
    <p:sldId id="275" r:id="rId17"/>
    <p:sldId id="274" r:id="rId18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56B46-5463-452F-9B2F-5616CF3C95C2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1255E-0EF0-4157-98A0-3963A62BC9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575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78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0813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05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73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09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4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9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18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4446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02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999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34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08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3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980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46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37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028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06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52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099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437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49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992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74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0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523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99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51364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69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270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99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40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139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427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48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67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78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805333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5583171" y="2273567"/>
            <a:ext cx="42472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▸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97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019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1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89" name="Google Shape;89;p8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8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92" name="Google Shape;92;p8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93" name="Google Shape;93;p8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94" name="Google Shape;94;p8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6" name="Google Shape;96;p8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97" name="Google Shape;97;p8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98" name="Google Shape;98;p8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932760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7045553" y="2273567"/>
            <a:ext cx="2784800" cy="362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8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9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107" name="Google Shape;107;p9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9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110" name="Google Shape;110;p9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111" name="Google Shape;111;p9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112" name="Google Shape;112;p9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9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14" name="Google Shape;114;p9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115" name="Google Shape;115;p9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116" name="Google Shape;116;p9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9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2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08001" y="1002785"/>
            <a:ext cx="11683879" cy="4141017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819967" y="2702200"/>
            <a:ext cx="6626000" cy="751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819967" y="3481433"/>
            <a:ext cx="6626000" cy="36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94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508001" y="0"/>
            <a:ext cx="11684148" cy="1747891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8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1" y="6349867"/>
            <a:ext cx="805329" cy="508133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4817600" cy="122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819967" y="1968767"/>
            <a:ext cx="4817600" cy="37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6096000" y="-63"/>
            <a:ext cx="6096000" cy="6876696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1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46740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35893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3062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54540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9367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62088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6349867"/>
            <a:ext cx="508000" cy="5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467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696464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696464"/>
              </a:solidFill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19967" y="521800"/>
            <a:ext cx="9010400" cy="1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819967" y="2273567"/>
            <a:ext cx="9010400" cy="3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9144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41.xml"/><Relationship Id="rId1" Type="http://schemas.openxmlformats.org/officeDocument/2006/relationships/video" Target="https://www.youtube.com/embed/4PfrxzanhtA?start=11&amp;feature=oembed" TargetMode="Externa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.jp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645BA5E-ECC8-46EA-87A8-83429280A1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050" y="498765"/>
            <a:ext cx="1220733" cy="583783"/>
          </a:xfrm>
          <a:prstGeom prst="rect">
            <a:avLst/>
          </a:prstGeom>
        </p:spPr>
      </p:pic>
      <p:pic>
        <p:nvPicPr>
          <p:cNvPr id="2050" name="Picture 2" descr="CERV Realidad Virtual">
            <a:extLst>
              <a:ext uri="{FF2B5EF4-FFF2-40B4-BE49-F238E27FC236}">
                <a16:creationId xmlns:a16="http://schemas.microsoft.com/office/drawing/2014/main" id="{37E50BA2-32D3-4A15-814F-51A073D81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t="23437" r="14241" b="21166"/>
          <a:stretch/>
        </p:blipFill>
        <p:spPr bwMode="auto">
          <a:xfrm>
            <a:off x="3491345" y="10685"/>
            <a:ext cx="1821633" cy="13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0" y="1680659"/>
            <a:ext cx="6096000" cy="7318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sz="1800" b="1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CAPACITACIÓN EN PROTOCOLOS SANITARIOS DE VIGILANCIA, PREVENCIÓN Y CONTROL DE COVID 19”</a:t>
            </a:r>
            <a:endParaRPr lang="en-US" sz="18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1" name="Google Shape;176;p15"/>
          <p:cNvSpPr txBox="1">
            <a:spLocks noGrp="1"/>
          </p:cNvSpPr>
          <p:nvPr>
            <p:ph type="title"/>
          </p:nvPr>
        </p:nvSpPr>
        <p:spPr>
          <a:xfrm>
            <a:off x="862570" y="2632764"/>
            <a:ext cx="3977807" cy="35031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SESIÓN 1: </a:t>
            </a:r>
            <a:b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b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es-MX" sz="36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¿QUÉ ES EL CORONAVIRUS (COVID-19)) Y CÓMO SE CONTAGIA?</a:t>
            </a:r>
          </a:p>
        </p:txBody>
      </p:sp>
      <p:pic>
        <p:nvPicPr>
          <p:cNvPr id="1026" name="Picture 2" descr="https://www.izquierdadiario.es/IMG/arton1599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884285"/>
            <a:ext cx="4764361" cy="317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10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debemos evitar?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10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10" name="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351566" y="2441090"/>
            <a:ext cx="18973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Reuniones familiares</a:t>
            </a:r>
            <a:endParaRPr lang="es-PE" dirty="0"/>
          </a:p>
        </p:txBody>
      </p:sp>
      <p:pic>
        <p:nvPicPr>
          <p:cNvPr id="1026" name="Picture 2" descr="Qué dice el protocolo para las reuniones familiares -Next 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2" y="2033616"/>
            <a:ext cx="2684459" cy="167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milia Sandoval Lope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8" y="4043386"/>
            <a:ext cx="2626223" cy="206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3464348" y="4451848"/>
            <a:ext cx="1915174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Reuniones para celebrar  cumpleaños</a:t>
            </a:r>
            <a:endParaRPr lang="es-PE" dirty="0"/>
          </a:p>
        </p:txBody>
      </p:sp>
      <p:pic>
        <p:nvPicPr>
          <p:cNvPr id="1032" name="Picture 8" descr="Recuerdan que en Entre Ríos están prohibidas las reuniones sociales –  Periódico Informe 3 – Valle María – Informe3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75" y="2034134"/>
            <a:ext cx="29527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útbol callejero - Wikipedia, la enciclopedia libr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1"/>
          <a:stretch/>
        </p:blipFill>
        <p:spPr bwMode="auto">
          <a:xfrm>
            <a:off x="8308214" y="4219505"/>
            <a:ext cx="2565071" cy="21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6131342" y="2441089"/>
            <a:ext cx="175508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Reuniones sociales</a:t>
            </a:r>
            <a:endParaRPr lang="es-PE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131342" y="4451848"/>
            <a:ext cx="183078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Actividades deportivas en grupo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29519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Video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11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pic>
        <p:nvPicPr>
          <p:cNvPr id="4" name="Elementos multimedia en línea 3" title="#NoSeamosCómplices Pachamanca con los compadres">
            <a:hlinkClick r:id="" action="ppaction://media"/>
            <a:extLst>
              <a:ext uri="{FF2B5EF4-FFF2-40B4-BE49-F238E27FC236}">
                <a16:creationId xmlns:a16="http://schemas.microsoft.com/office/drawing/2014/main" id="{B4C4CC42-95C1-4FE5-838C-3EF1A210B24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36431" y="2053883"/>
            <a:ext cx="10185009" cy="44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cosas le han afectado más durante esta pandemia?</a:t>
            </a:r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2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6" name="AutoShape 4" descr="Cien días de ataúdesy adioses - IDL Reporteros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s-PE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9" name="Imagen 8" descr="Fot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73" y="1744266"/>
            <a:ext cx="4533818" cy="250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oronavirus en Perú | &quot;¡No quiero un médico más muerto!&quot;: la súplica a las  autoridades de una médica peruana en la primera línea de batalla contra  covid-19 - BBC News Mundo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2" t="12843"/>
          <a:stretch/>
        </p:blipFill>
        <p:spPr bwMode="auto">
          <a:xfrm>
            <a:off x="5760573" y="4522085"/>
            <a:ext cx="4533818" cy="2335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 descr="Una feliz familia peruana comiendo su cena Fotografía de stock - Alamy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0" t="36995" r="15598" b="9417"/>
          <a:stretch/>
        </p:blipFill>
        <p:spPr bwMode="auto">
          <a:xfrm>
            <a:off x="613833" y="4443775"/>
            <a:ext cx="4533818" cy="2335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 descr="Familias y jóvenes recibirán nuevas ayudas económica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3" y="1744266"/>
            <a:ext cx="4533818" cy="250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0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dirty="0"/>
              <a:t>¿A CUANTAS PERSONAS HA AFECTADO EL CORONAVIRUS      (COVID-19)?</a:t>
            </a: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3</a:t>
            </a:fld>
            <a:endParaRPr>
              <a:solidFill>
                <a:srgbClr val="696464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l="28531" t="46409" r="30037" b="25606"/>
          <a:stretch/>
        </p:blipFill>
        <p:spPr>
          <a:xfrm>
            <a:off x="5727150" y="1978383"/>
            <a:ext cx="2069496" cy="1306621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>
            <a:off x="7984961" y="2439694"/>
            <a:ext cx="808030" cy="596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PE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5608189" y="4720186"/>
            <a:ext cx="1409531" cy="7078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PE" sz="1400" kern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16" name="Picture 2" descr="Bola Del Mundo Imágenes Y Fotos - 123R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71" y="1985578"/>
            <a:ext cx="1912225" cy="191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2211848" y="1910025"/>
            <a:ext cx="339634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3733" b="1" kern="0" dirty="0">
                <a:solidFill>
                  <a:srgbClr val="D34817">
                    <a:lumMod val="75000"/>
                  </a:srgbClr>
                </a:solidFill>
                <a:latin typeface="Bahnschrift SemiBold" panose="020B0502040204020203" pitchFamily="34" charset="0"/>
                <a:cs typeface="Arial"/>
                <a:sym typeface="Arial"/>
              </a:rPr>
              <a:t>35,5 millones</a:t>
            </a:r>
            <a:endParaRPr lang="en-US" sz="3733" b="1" kern="0" dirty="0">
              <a:solidFill>
                <a:srgbClr val="D34817">
                  <a:lumMod val="75000"/>
                </a:srgbClr>
              </a:solidFill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376299" y="2577118"/>
            <a:ext cx="3396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Personas se han enfermado por COVID-19 en el mundo</a:t>
            </a:r>
            <a:endParaRPr lang="en-US" sz="2000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pic>
        <p:nvPicPr>
          <p:cNvPr id="19" name="Picture 4" descr="Mapa peru SFT – SFT Lat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7" y="3973356"/>
            <a:ext cx="2318652" cy="231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2436637" y="4934547"/>
            <a:ext cx="30939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Personas se han enfermado por COVID-19 en el Perú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*</a:t>
            </a:r>
            <a:r>
              <a:rPr lang="es-MX" sz="12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05/10/2020</a:t>
            </a:r>
            <a:endParaRPr lang="en-US" sz="2000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482735" y="6084733"/>
            <a:ext cx="466019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Casi Igual al doble de toda la población del Departamento de Apurímac</a:t>
            </a:r>
            <a:endParaRPr lang="en-US" sz="2000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954043" y="2327880"/>
            <a:ext cx="2726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Mayor a toda la población de Perú.</a:t>
            </a:r>
            <a:endParaRPr lang="en-US" sz="2000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855197" y="4226354"/>
            <a:ext cx="1787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FF0000"/>
                </a:solidFill>
              </a:rPr>
              <a:t>829,999</a:t>
            </a:r>
            <a:r>
              <a:rPr lang="es-MX" sz="2800" b="1" dirty="0"/>
              <a:t>*</a:t>
            </a:r>
            <a:endParaRPr lang="es-PE" sz="2800" b="1" dirty="0"/>
          </a:p>
        </p:txBody>
      </p:sp>
      <p:pic>
        <p:nvPicPr>
          <p:cNvPr id="23" name="Imagen 2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41768AA-14FF-411F-BC03-1F0AA028A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735" y="3515586"/>
            <a:ext cx="4249604" cy="26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00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9971" y="632209"/>
            <a:ext cx="9010400" cy="1226000"/>
          </a:xfrm>
        </p:spPr>
        <p:txBody>
          <a:bodyPr/>
          <a:lstStyle/>
          <a:p>
            <a:r>
              <a:rPr lang="es-MX" sz="3733" dirty="0"/>
              <a:t>Y más lamentable aún, muchas familias han perdido a sus seres queridos</a:t>
            </a:r>
            <a:br>
              <a:rPr lang="es-MX" dirty="0"/>
            </a:br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4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500309" y="2056335"/>
            <a:ext cx="3121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2000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Peruanos que han fallecido por el coronavirus</a:t>
            </a:r>
            <a:endParaRPr lang="en-US" sz="2000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5821531" y="2216559"/>
            <a:ext cx="824179" cy="5675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510526" y="5899581"/>
            <a:ext cx="3187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Algunos fallecieron cuidando nuestra salud</a:t>
            </a:r>
            <a:endParaRPr lang="en-US" sz="2000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650210" y="2256390"/>
            <a:ext cx="17026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Igual a toda la población de la provincia de Aymaraes</a:t>
            </a:r>
            <a:endParaRPr lang="en-US" sz="2000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pic>
        <p:nvPicPr>
          <p:cNvPr id="14" name="Imagen 13" descr="Provincia de Aymaraes - Wikipedia, la enciclopedia lib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13" y="1839313"/>
            <a:ext cx="2070100" cy="22703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534301" y="2123090"/>
            <a:ext cx="240678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32834 *</a:t>
            </a:r>
          </a:p>
          <a:p>
            <a:pPr algn="ctr"/>
            <a:r>
              <a:rPr lang="es-MX" b="1" dirty="0"/>
              <a:t>FALLECIDOS</a:t>
            </a:r>
          </a:p>
          <a:p>
            <a:r>
              <a:rPr lang="es-PE" sz="1600" b="1" dirty="0"/>
              <a:t>157 (Región Apurímac)</a:t>
            </a:r>
          </a:p>
        </p:txBody>
      </p:sp>
      <p:pic>
        <p:nvPicPr>
          <p:cNvPr id="16" name="Picture 6" descr="Resultado de imagen para dibujos de ancianos (con imágenes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6"/>
          <a:stretch/>
        </p:blipFill>
        <p:spPr bwMode="auto">
          <a:xfrm>
            <a:off x="60268" y="3811582"/>
            <a:ext cx="2042432" cy="235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737145" y="6576691"/>
            <a:ext cx="555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Fuente: </a:t>
            </a:r>
            <a:r>
              <a:rPr lang="es-MX" sz="1400" dirty="0"/>
              <a:t>Sala Situacional COVID -19 Perú. MINSA </a:t>
            </a:r>
            <a:r>
              <a:rPr lang="es-MX" sz="14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*</a:t>
            </a:r>
            <a:r>
              <a:rPr lang="es-MX" sz="1200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05</a:t>
            </a:r>
            <a:r>
              <a:rPr lang="es-MX" sz="1200" b="1" kern="0" dirty="0">
                <a:solidFill>
                  <a:srgbClr val="000000"/>
                </a:solidFill>
                <a:cs typeface="Arial"/>
                <a:sym typeface="Arial"/>
              </a:rPr>
              <a:t>/10/2020</a:t>
            </a:r>
            <a:endParaRPr lang="en-US" sz="1200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endParaRPr lang="es-PE" sz="1400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FCB3BFC-BE8D-4DCA-83B3-2D18CBA60F99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760" t="35139" r="51908" b="45409"/>
          <a:stretch/>
        </p:blipFill>
        <p:spPr bwMode="auto">
          <a:xfrm>
            <a:off x="2102699" y="3601330"/>
            <a:ext cx="5078113" cy="2949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id="{1C791891-97CF-4C7D-B6EB-E8F2D4947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8" b="19808"/>
          <a:stretch/>
        </p:blipFill>
        <p:spPr bwMode="auto">
          <a:xfrm>
            <a:off x="7180814" y="4142738"/>
            <a:ext cx="4950918" cy="175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4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Situación de Salud en la Región Apurímac</a:t>
            </a:r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5</a:t>
            </a:fld>
            <a:endParaRPr lang="es-PE">
              <a:solidFill>
                <a:srgbClr val="696464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584346" y="2575468"/>
            <a:ext cx="295158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2800" b="1" kern="0" dirty="0">
                <a:solidFill>
                  <a:srgbClr val="000000"/>
                </a:solidFill>
                <a:cs typeface="Arial"/>
                <a:sym typeface="Arial"/>
              </a:rPr>
              <a:t>10634 </a:t>
            </a: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s-MX" sz="2000" kern="0" dirty="0">
                <a:solidFill>
                  <a:srgbClr val="000000"/>
                </a:solidFill>
                <a:cs typeface="Arial"/>
                <a:sym typeface="Arial"/>
              </a:rPr>
              <a:t>Total de casos positivos</a:t>
            </a:r>
            <a:endParaRPr lang="es-PE" sz="20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7624689" y="2567508"/>
            <a:ext cx="830043" cy="71873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PE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718843" y="4482896"/>
            <a:ext cx="2817089" cy="379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867" b="1" kern="0" dirty="0">
                <a:solidFill>
                  <a:srgbClr val="000000"/>
                </a:solidFill>
                <a:cs typeface="Arial"/>
                <a:sym typeface="Arial"/>
              </a:rPr>
              <a:t>Total de defunciones</a:t>
            </a:r>
            <a:endParaRPr lang="es-PE" sz="1867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Flecha abajo 15"/>
          <p:cNvSpPr/>
          <p:nvPr/>
        </p:nvSpPr>
        <p:spPr>
          <a:xfrm>
            <a:off x="9793280" y="3575078"/>
            <a:ext cx="568037" cy="62521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PE" sz="1867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033428" y="4862552"/>
            <a:ext cx="2299855" cy="379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867" b="1" kern="0" dirty="0">
                <a:solidFill>
                  <a:srgbClr val="000000"/>
                </a:solidFill>
                <a:cs typeface="Arial"/>
                <a:sym typeface="Arial"/>
              </a:rPr>
              <a:t>157* </a:t>
            </a:r>
            <a:r>
              <a:rPr lang="es-MX" sz="1867" kern="0" dirty="0">
                <a:solidFill>
                  <a:srgbClr val="000000"/>
                </a:solidFill>
                <a:cs typeface="Arial"/>
                <a:sym typeface="Arial"/>
              </a:rPr>
              <a:t>defunciones</a:t>
            </a:r>
            <a:endParaRPr lang="es-PE" sz="186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D243225-A23C-4607-B554-008ECF2742D4}"/>
              </a:ext>
            </a:extLst>
          </p:cNvPr>
          <p:cNvSpPr txBox="1"/>
          <p:nvPr/>
        </p:nvSpPr>
        <p:spPr>
          <a:xfrm>
            <a:off x="8935088" y="6223563"/>
            <a:ext cx="28170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kern="0" dirty="0">
                <a:solidFill>
                  <a:srgbClr val="000000"/>
                </a:solidFill>
                <a:cs typeface="Arial"/>
                <a:sym typeface="Arial"/>
              </a:rPr>
              <a:t>*05/10/2020</a:t>
            </a:r>
            <a:endParaRPr lang="es-PE" sz="1200" dirty="0"/>
          </a:p>
        </p:txBody>
      </p: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1FB75EA-68C9-478E-B260-2F360B861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9" t="14794"/>
          <a:stretch/>
        </p:blipFill>
        <p:spPr bwMode="auto">
          <a:xfrm>
            <a:off x="508000" y="1747800"/>
            <a:ext cx="7116689" cy="509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87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dirty="0"/>
              <a:t>¿Qué es el Coronavirus (COVID-19)?</a:t>
            </a:r>
            <a:endParaRPr dirty="0"/>
          </a:p>
        </p:txBody>
      </p:sp>
      <p:sp>
        <p:nvSpPr>
          <p:cNvPr id="247" name="Google Shape;247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6</a:t>
            </a:fld>
            <a:endParaRPr>
              <a:solidFill>
                <a:srgbClr val="696464"/>
              </a:solidFill>
            </a:endParaRPr>
          </a:p>
        </p:txBody>
      </p:sp>
      <p:pic>
        <p:nvPicPr>
          <p:cNvPr id="3074" name="Picture 2" descr="Coronavirus (COVID-19): lo que necesita saber - YouTube">
            <a:extLst>
              <a:ext uri="{FF2B5EF4-FFF2-40B4-BE49-F238E27FC236}">
                <a16:creationId xmlns:a16="http://schemas.microsoft.com/office/drawing/2014/main" id="{821577E5-CF6A-403E-8ABD-643A90997C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" t="17426" r="1952"/>
          <a:stretch/>
        </p:blipFill>
        <p:spPr bwMode="auto">
          <a:xfrm>
            <a:off x="599204" y="2071434"/>
            <a:ext cx="10007836" cy="40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2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¿Cómo se contagia el coronavirus?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7</a:t>
            </a:fld>
            <a:endParaRPr lang="es-PE">
              <a:solidFill>
                <a:srgbClr val="696464"/>
              </a:solidFill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819967" y="2019869"/>
            <a:ext cx="10912488" cy="4736016"/>
            <a:chOff x="59869" y="1061359"/>
            <a:chExt cx="12322025" cy="5796641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2"/>
            <a:srcRect l="8479" t="35794" r="42605" b="45684"/>
            <a:stretch/>
          </p:blipFill>
          <p:spPr>
            <a:xfrm>
              <a:off x="179619" y="1061359"/>
              <a:ext cx="11446324" cy="2253342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2"/>
            <a:srcRect l="8479" t="53023" r="39418" b="18858"/>
            <a:stretch/>
          </p:blipFill>
          <p:spPr>
            <a:xfrm>
              <a:off x="59869" y="3314701"/>
              <a:ext cx="12322025" cy="3543299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/>
          </p:nvSpPr>
          <p:spPr>
            <a:xfrm>
              <a:off x="195949" y="1306660"/>
              <a:ext cx="2008414" cy="15022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1. La persona infectada tose o habla y lanza el virus con pequeñas gotitas de saliva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2090062" y="1273629"/>
              <a:ext cx="277586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3984176" y="1240970"/>
              <a:ext cx="2170885" cy="8164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2. El virus se deposita en objetos y superficies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>
            <a:spLocks noGrp="1"/>
          </p:cNvSpPr>
          <p:nvPr>
            <p:ph type="title"/>
          </p:nvPr>
        </p:nvSpPr>
        <p:spPr>
          <a:xfrm>
            <a:off x="819967" y="465528"/>
            <a:ext cx="9010400" cy="12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" dirty="0"/>
              <a:t>¿</a:t>
            </a:r>
            <a:r>
              <a:rPr lang="es-MX" dirty="0"/>
              <a:t>Cuáles son los síntomas de coronavirus</a:t>
            </a:r>
            <a:r>
              <a:rPr lang="en" dirty="0"/>
              <a:t>?</a:t>
            </a:r>
            <a:endParaRPr dirty="0"/>
          </a:p>
        </p:txBody>
      </p:sp>
      <p:sp>
        <p:nvSpPr>
          <p:cNvPr id="247" name="Google Shape;247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8</a:t>
            </a:fld>
            <a:endParaRPr>
              <a:solidFill>
                <a:srgbClr val="696464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508000" y="2071434"/>
            <a:ext cx="9177985" cy="4794431"/>
            <a:chOff x="1224642" y="764667"/>
            <a:chExt cx="9812238" cy="6038072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3"/>
            <a:srcRect t="5738" r="5058" b="62998"/>
            <a:stretch/>
          </p:blipFill>
          <p:spPr>
            <a:xfrm>
              <a:off x="1232980" y="764667"/>
              <a:ext cx="9803900" cy="2857499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3"/>
            <a:srcRect l="13728" t="36480" r="19829" b="33101"/>
            <a:stretch/>
          </p:blipFill>
          <p:spPr>
            <a:xfrm>
              <a:off x="1224642" y="4112632"/>
              <a:ext cx="6558018" cy="2638606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3"/>
            <a:srcRect l="27640" t="65867" r="36571" b="2944"/>
            <a:stretch/>
          </p:blipFill>
          <p:spPr>
            <a:xfrm>
              <a:off x="7552575" y="4134330"/>
              <a:ext cx="3484305" cy="2668409"/>
            </a:xfrm>
            <a:prstGeom prst="rect">
              <a:avLst/>
            </a:prstGeom>
          </p:spPr>
        </p:pic>
      </p:grpSp>
      <p:sp>
        <p:nvSpPr>
          <p:cNvPr id="21" name="CuadroTexto 20"/>
          <p:cNvSpPr txBox="1"/>
          <p:nvPr/>
        </p:nvSpPr>
        <p:spPr>
          <a:xfrm>
            <a:off x="9740321" y="2876496"/>
            <a:ext cx="2440334" cy="3540200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867" b="1" kern="0" dirty="0">
                <a:solidFill>
                  <a:srgbClr val="000000"/>
                </a:solidFill>
                <a:latin typeface="Bahnschrift SemiBold" panose="020B0502040204020203" pitchFamily="34" charset="0"/>
                <a:cs typeface="Arial"/>
                <a:sym typeface="Arial"/>
              </a:rPr>
              <a:t>También pueden aparecer dolor muscular, abdominal o de tórax congestión nasal, catarro, pérdida del olfato y del gusto.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s-MX" sz="1867" b="1" kern="0" dirty="0">
              <a:solidFill>
                <a:srgbClr val="000000"/>
              </a:solidFill>
              <a:latin typeface="Bahnschrift SemiBold" panose="020B0502040204020203" pitchFamily="34" charset="0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MX" sz="1867" b="1" kern="0" dirty="0">
                <a:latin typeface="Bahnschrift SemiBold" panose="020B0502040204020203" pitchFamily="34" charset="0"/>
                <a:cs typeface="Arial"/>
                <a:sym typeface="Arial"/>
              </a:rPr>
              <a:t>85% PACIENTES TIENE SINTOMAS LEVES Y OTROS SON ASINTOMATICOS</a:t>
            </a:r>
            <a:endParaRPr lang="en-US" sz="1867" b="1" kern="0" dirty="0">
              <a:latin typeface="Bahnschrift SemiBold" panose="020B0502040204020203" pitchFamily="34" charset="0"/>
              <a:cs typeface="Arial"/>
              <a:sym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B2C550C-B6DF-44AD-A2E3-854F4BA8A801}"/>
              </a:ext>
            </a:extLst>
          </p:cNvPr>
          <p:cNvSpPr txBox="1"/>
          <p:nvPr/>
        </p:nvSpPr>
        <p:spPr>
          <a:xfrm>
            <a:off x="515799" y="1716859"/>
            <a:ext cx="6133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kern="0" dirty="0">
                <a:latin typeface="Bahnschrift SemiBold" panose="020B0502040204020203" pitchFamily="34" charset="0"/>
                <a:cs typeface="Arial"/>
                <a:sym typeface="Arial"/>
              </a:rPr>
              <a:t>SINTOMAS LEVES</a:t>
            </a:r>
            <a:endParaRPr lang="es-PE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315856-A5A2-4F10-BBBE-036D57695387}"/>
              </a:ext>
            </a:extLst>
          </p:cNvPr>
          <p:cNvSpPr txBox="1"/>
          <p:nvPr/>
        </p:nvSpPr>
        <p:spPr>
          <a:xfrm>
            <a:off x="560362" y="4314652"/>
            <a:ext cx="6133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kern="0" dirty="0">
                <a:latin typeface="Bahnschrift SemiBold" panose="020B0502040204020203" pitchFamily="34" charset="0"/>
                <a:cs typeface="Arial"/>
                <a:sym typeface="Arial"/>
              </a:rPr>
              <a:t>COMPLICACIONES</a:t>
            </a:r>
            <a:endParaRPr lang="es-PE" dirty="0"/>
          </a:p>
        </p:txBody>
      </p:sp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7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¿Cómo evito contagiarme y contagiar a otros?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9</a:t>
            </a:fld>
            <a:endParaRPr lang="es-PE">
              <a:solidFill>
                <a:srgbClr val="696464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77818" y="2102531"/>
            <a:ext cx="10699734" cy="4522627"/>
            <a:chOff x="718901" y="1622699"/>
            <a:chExt cx="10699734" cy="3868216"/>
          </a:xfrm>
        </p:grpSpPr>
        <p:sp>
          <p:nvSpPr>
            <p:cNvPr id="8" name="CuadroTexto 7"/>
            <p:cNvSpPr txBox="1"/>
            <p:nvPr/>
          </p:nvSpPr>
          <p:spPr>
            <a:xfrm>
              <a:off x="740978" y="1622699"/>
              <a:ext cx="2569216" cy="1460994"/>
            </a:xfrm>
            <a:prstGeom prst="rect">
              <a:avLst/>
            </a:prstGeom>
            <a:solidFill>
              <a:srgbClr val="FFB9A3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Distancia física = Contacto mínimo entre personas </a:t>
              </a: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(</a:t>
              </a:r>
              <a:r>
                <a:rPr lang="es-MX" sz="1600" b="1" dirty="0">
                  <a:latin typeface="Bahnschrift SemiBold" panose="020B0502040204020203" pitchFamily="34" charset="0"/>
                </a:rPr>
                <a:t>EVITAR SALUDO PUÑO Y CODO) </a:t>
              </a:r>
              <a:endParaRPr lang="es-MX" b="1" dirty="0">
                <a:latin typeface="Bahnschrift SemiBold" panose="020B0502040204020203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s-MX" sz="9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502090" y="1622699"/>
              <a:ext cx="2547914" cy="1421507"/>
            </a:xfrm>
            <a:prstGeom prst="rect">
              <a:avLst/>
            </a:prstGeom>
            <a:solidFill>
              <a:srgbClr val="FFB9A3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Higiene de manos</a:t>
              </a:r>
            </a:p>
            <a:p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endParaRPr lang="es-MX" sz="8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308304" y="1622699"/>
              <a:ext cx="2342491" cy="1474156"/>
            </a:xfrm>
            <a:prstGeom prst="rect">
              <a:avLst/>
            </a:prstGeom>
            <a:solidFill>
              <a:srgbClr val="FFB9A3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Uso de Mascarilla</a:t>
              </a: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(Quirúrgica o Comunitaria)</a:t>
              </a:r>
            </a:p>
            <a:p>
              <a:pPr algn="ctr"/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endParaRPr lang="es-MX" sz="1600" b="1" dirty="0">
                <a:solidFill>
                  <a:srgbClr val="FF0000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9037553" y="1676288"/>
              <a:ext cx="2381082" cy="1447832"/>
            </a:xfrm>
            <a:prstGeom prst="rect">
              <a:avLst/>
            </a:prstGeom>
            <a:solidFill>
              <a:srgbClr val="FFB9A3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Evitar tocarse la cara si no se ha lavado las manos</a:t>
              </a:r>
            </a:p>
            <a:p>
              <a:pPr algn="ctr"/>
              <a:endParaRPr lang="es-MX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  <a:p>
              <a:pPr algn="ctr"/>
              <a:endParaRPr lang="es-MX" sz="1400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</p:txBody>
        </p:sp>
        <p:pic>
          <p:nvPicPr>
            <p:cNvPr id="12" name="Picture 4" descr="Quiénes somos - Noticias - Combate la COVID-19 y homenajea al ..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0"/>
            <a:stretch/>
          </p:blipFill>
          <p:spPr bwMode="auto">
            <a:xfrm>
              <a:off x="3502090" y="3125024"/>
              <a:ext cx="2537353" cy="235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uadroTexto 12"/>
            <p:cNvSpPr txBox="1"/>
            <p:nvPr/>
          </p:nvSpPr>
          <p:spPr>
            <a:xfrm>
              <a:off x="3985799" y="2333453"/>
              <a:ext cx="1686852" cy="315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prstClr val="black"/>
                  </a:solidFill>
                  <a:latin typeface="Bahnschrift SemiBold" panose="020B0502040204020203" pitchFamily="34" charset="0"/>
                </a:rPr>
                <a:t>20 segundos</a:t>
              </a:r>
              <a:endParaRPr lang="en-US" b="1" dirty="0">
                <a:solidFill>
                  <a:prstClr val="black"/>
                </a:solidFill>
                <a:latin typeface="Bahnschrift SemiBold" panose="020B0502040204020203" pitchFamily="34" charset="0"/>
              </a:endParaRPr>
            </a:p>
          </p:txBody>
        </p:sp>
        <p:pic>
          <p:nvPicPr>
            <p:cNvPr id="14" name="Picture 2" descr="Xiaomi patenta una mascarilla inteligente que se comunica con el ..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92" r="7423"/>
            <a:stretch/>
          </p:blipFill>
          <p:spPr bwMode="auto">
            <a:xfrm>
              <a:off x="6308304" y="3140156"/>
              <a:ext cx="2537353" cy="235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4"/>
            <a:srcRect r="2206" b="4447"/>
            <a:stretch/>
          </p:blipFill>
          <p:spPr>
            <a:xfrm>
              <a:off x="9015475" y="3140156"/>
              <a:ext cx="2390755" cy="2350759"/>
            </a:xfrm>
            <a:prstGeom prst="rect">
              <a:avLst/>
            </a:prstGeom>
          </p:spPr>
        </p:pic>
        <p:pic>
          <p:nvPicPr>
            <p:cNvPr id="16" name="Picture 2" descr="Distanciamiento social, cuarentena y aislamient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901" y="3125024"/>
              <a:ext cx="2613371" cy="2350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uadroTexto 16"/>
            <p:cNvSpPr txBox="1"/>
            <p:nvPr/>
          </p:nvSpPr>
          <p:spPr>
            <a:xfrm>
              <a:off x="1655207" y="3373844"/>
              <a:ext cx="82688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MX" sz="1400" b="1" dirty="0">
                  <a:solidFill>
                    <a:prstClr val="white"/>
                  </a:solidFill>
                  <a:latin typeface="Calibri" panose="020F0502020204030204"/>
                </a:rPr>
                <a:t>1.5 </a:t>
              </a:r>
              <a:r>
                <a:rPr lang="es-MX" sz="1400" b="1" dirty="0" err="1">
                  <a:solidFill>
                    <a:prstClr val="white"/>
                  </a:solidFill>
                  <a:latin typeface="Calibri" panose="020F0502020204030204"/>
                </a:rPr>
                <a:t>mt</a:t>
              </a:r>
              <a:endParaRPr lang="en-US" sz="14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8" name="Imagen 1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1067125" y="393282"/>
            <a:ext cx="847785" cy="40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60757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Naranja roj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aius template">
  <a:themeElements>
    <a:clrScheme name="Rojo n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336</Words>
  <Application>Microsoft Office PowerPoint</Application>
  <PresentationFormat>Panorámica</PresentationFormat>
  <Paragraphs>69</Paragraphs>
  <Slides>11</Slides>
  <Notes>4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11</vt:i4>
      </vt:variant>
    </vt:vector>
  </HeadingPairs>
  <TitlesOfParts>
    <vt:vector size="25" baseType="lpstr">
      <vt:lpstr>Arial</vt:lpstr>
      <vt:lpstr>Bahnschrift SemiBold</vt:lpstr>
      <vt:lpstr>Bahnschrift SemiBold SemiConden</vt:lpstr>
      <vt:lpstr>Barlow Light</vt:lpstr>
      <vt:lpstr>Barlow SemiBold</vt:lpstr>
      <vt:lpstr>Calibri</vt:lpstr>
      <vt:lpstr>Wingdings</vt:lpstr>
      <vt:lpstr>Caius template</vt:lpstr>
      <vt:lpstr>1_Caius template</vt:lpstr>
      <vt:lpstr>2_Caius template</vt:lpstr>
      <vt:lpstr>3_Caius template</vt:lpstr>
      <vt:lpstr>4_Caius template</vt:lpstr>
      <vt:lpstr>5_Caius template</vt:lpstr>
      <vt:lpstr>6_Caius template</vt:lpstr>
      <vt:lpstr>SESIÓN 1:   ¿QUÉ ES EL CORONAVIRUS (COVID-19)) Y CÓMO SE CONTAGIA?</vt:lpstr>
      <vt:lpstr>¿Qué cosas le han afectado más durante esta pandemia?</vt:lpstr>
      <vt:lpstr>¿A CUANTAS PERSONAS HA AFECTADO EL CORONAVIRUS      (COVID-19)?</vt:lpstr>
      <vt:lpstr>Y más lamentable aún, muchas familias han perdido a sus seres queridos </vt:lpstr>
      <vt:lpstr>Situación de Salud en la Región Apurímac</vt:lpstr>
      <vt:lpstr>¿Qué es el Coronavirus (COVID-19)?</vt:lpstr>
      <vt:lpstr>¿Cómo se contagia el coronavirus?</vt:lpstr>
      <vt:lpstr>¿Cuáles son los síntomas de coronavirus?</vt:lpstr>
      <vt:lpstr>¿Cómo evito contagiarme y contagiar a otros?</vt:lpstr>
      <vt:lpstr>¿Qué debemos evitar?</vt:lpstr>
      <vt:lpstr>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Johnny Edward Balarezo Reyes</cp:lastModifiedBy>
  <cp:revision>60</cp:revision>
  <dcterms:modified xsi:type="dcterms:W3CDTF">2020-10-07T02:45:43Z</dcterms:modified>
</cp:coreProperties>
</file>