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5" r:id="rId2"/>
    <p:sldId id="375" r:id="rId3"/>
    <p:sldId id="432" r:id="rId4"/>
    <p:sldId id="378" r:id="rId5"/>
    <p:sldId id="427" r:id="rId6"/>
    <p:sldId id="410" r:id="rId7"/>
    <p:sldId id="411" r:id="rId8"/>
    <p:sldId id="389" r:id="rId9"/>
    <p:sldId id="385" r:id="rId10"/>
    <p:sldId id="384" r:id="rId11"/>
    <p:sldId id="433" r:id="rId12"/>
    <p:sldId id="386" r:id="rId13"/>
    <p:sldId id="392" r:id="rId14"/>
    <p:sldId id="393" r:id="rId15"/>
    <p:sldId id="394" r:id="rId16"/>
    <p:sldId id="387" r:id="rId17"/>
    <p:sldId id="403" r:id="rId18"/>
    <p:sldId id="426" r:id="rId19"/>
    <p:sldId id="391" r:id="rId20"/>
    <p:sldId id="4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5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38" csCatId="colorful" phldr="1"/>
      <dgm:spPr/>
      <dgm:t>
        <a:bodyPr/>
        <a:lstStyle/>
        <a:p>
          <a:endParaRPr lang="en-US"/>
        </a:p>
      </dgm:t>
    </dgm:pt>
    <dgm:pt modelId="{F66099B6-DBBD-4AB0-82D2-877B80F846F7}">
      <dgm:prSet phldrT="[Text]" custT="1"/>
      <dgm:spPr>
        <a:xfrm>
          <a:off x="785436" y="1066412"/>
          <a:ext cx="7284187" cy="533419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BBB5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 sz="2400" b="1" dirty="0">
              <a:solidFill>
                <a:schemeClr val="bg1"/>
              </a:solidFill>
            </a:rPr>
            <a:t>Constancia de registro del Plan de vigilancia, prevención y control de la salud de los trabajadores con riesgo de exposición a COVID – 19 en SISCOVID-MINSA</a:t>
          </a:r>
          <a:endParaRPr lang="en-US" sz="24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1E8F13C1-7BD6-4379-90DF-643F2560C4CD}" type="pres">
      <dgm:prSet presAssocID="{B9C32B05-62EA-407A-B21C-2310C7945705}" presName="Name0" presStyleCnt="0">
        <dgm:presLayoutVars>
          <dgm:chMax val="7"/>
          <dgm:chPref val="7"/>
          <dgm:dir/>
        </dgm:presLayoutVars>
      </dgm:prSet>
      <dgm:spPr/>
    </dgm:pt>
    <dgm:pt modelId="{97B62193-5952-451C-A032-24B3B2EA3076}" type="pres">
      <dgm:prSet presAssocID="{B9C32B05-62EA-407A-B21C-2310C7945705}" presName="Name1" presStyleCnt="0"/>
      <dgm:spPr/>
    </dgm:pt>
    <dgm:pt modelId="{ACC3C5BE-DE92-4A51-9D55-C62DF2A7C110}" type="pres">
      <dgm:prSet presAssocID="{B9C32B05-62EA-407A-B21C-2310C7945705}" presName="cycle" presStyleCnt="0"/>
      <dgm:spPr/>
    </dgm:pt>
    <dgm:pt modelId="{087F8878-175B-4FF0-8F99-C36FEC8A8C64}" type="pres">
      <dgm:prSet presAssocID="{B9C32B05-62EA-407A-B21C-2310C7945705}" presName="srcNode" presStyleLbl="node1" presStyleIdx="0" presStyleCnt="1"/>
      <dgm:spPr/>
    </dgm:pt>
    <dgm:pt modelId="{03528F53-765E-4B98-B8BD-0BE89D28EBCA}" type="pres">
      <dgm:prSet presAssocID="{B9C32B05-62EA-407A-B21C-2310C7945705}" presName="conn" presStyleLbl="parChTrans1D2" presStyleIdx="0" presStyleCnt="1"/>
      <dgm:spPr/>
    </dgm:pt>
    <dgm:pt modelId="{F94C0A50-7625-413B-8873-F6B17D2D8196}" type="pres">
      <dgm:prSet presAssocID="{B9C32B05-62EA-407A-B21C-2310C7945705}" presName="extraNode" presStyleLbl="node1" presStyleIdx="0" presStyleCnt="1"/>
      <dgm:spPr/>
    </dgm:pt>
    <dgm:pt modelId="{DB878059-C75B-4C49-8714-C0546122D430}" type="pres">
      <dgm:prSet presAssocID="{B9C32B05-62EA-407A-B21C-2310C7945705}" presName="dstNode" presStyleLbl="node1" presStyleIdx="0" presStyleCnt="1"/>
      <dgm:spPr/>
    </dgm:pt>
    <dgm:pt modelId="{F5FA0921-2134-471D-ACC4-CB4728A55D48}" type="pres">
      <dgm:prSet presAssocID="{F66099B6-DBBD-4AB0-82D2-877B80F846F7}" presName="text_1" presStyleLbl="node1" presStyleIdx="0" presStyleCnt="1">
        <dgm:presLayoutVars>
          <dgm:bulletEnabled val="1"/>
        </dgm:presLayoutVars>
      </dgm:prSet>
      <dgm:spPr/>
    </dgm:pt>
    <dgm:pt modelId="{4D968109-E670-4573-9BFE-82809B8CDC9D}" type="pres">
      <dgm:prSet presAssocID="{F66099B6-DBBD-4AB0-82D2-877B80F846F7}" presName="accent_1" presStyleCnt="0"/>
      <dgm:spPr/>
    </dgm:pt>
    <dgm:pt modelId="{347CF1D6-54F1-4597-8009-9D2342388E1B}" type="pres">
      <dgm:prSet presAssocID="{F66099B6-DBBD-4AB0-82D2-877B80F846F7}" presName="accentRepeatNode" presStyleLbl="solidFgAcc1" presStyleIdx="0" presStyleCnt="1"/>
      <dgm:spPr>
        <a:xfrm>
          <a:off x="452048" y="999734"/>
          <a:ext cx="666774" cy="66677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12B1A60C-DDEA-495E-97F4-F2EE6DE9B6E3}" type="presOf" srcId="{F66099B6-DBBD-4AB0-82D2-877B80F846F7}" destId="{F5FA0921-2134-471D-ACC4-CB4728A55D48}" srcOrd="0" destOrd="0" presId="urn:microsoft.com/office/officeart/2008/layout/VerticalCurvedList"/>
    <dgm:cxn modelId="{2CB60A31-E076-4E6E-B182-56C41A112A6F}" type="presOf" srcId="{B9C32B05-62EA-407A-B21C-2310C7945705}" destId="{1E8F13C1-7BD6-4379-90DF-643F2560C4CD}" srcOrd="0" destOrd="0" presId="urn:microsoft.com/office/officeart/2008/layout/VerticalCurvedList"/>
    <dgm:cxn modelId="{B4F3EA32-CE64-4A92-9BAE-BC57E5392B05}" srcId="{B9C32B05-62EA-407A-B21C-2310C7945705}" destId="{F66099B6-DBBD-4AB0-82D2-877B80F846F7}" srcOrd="0" destOrd="0" parTransId="{B09C8BFB-F41C-4AC4-AB94-F216E3081C2D}" sibTransId="{BC531B32-9B0E-482E-BF91-65C61F17168D}"/>
    <dgm:cxn modelId="{08CAFDEF-A805-40D2-A137-22C0B3E54247}" type="presOf" srcId="{BC531B32-9B0E-482E-BF91-65C61F17168D}" destId="{03528F53-765E-4B98-B8BD-0BE89D28EBCA}" srcOrd="0" destOrd="0" presId="urn:microsoft.com/office/officeart/2008/layout/VerticalCurvedList"/>
    <dgm:cxn modelId="{1D74CA3D-A847-4C90-AE4E-690D58909D27}" type="presParOf" srcId="{1E8F13C1-7BD6-4379-90DF-643F2560C4CD}" destId="{97B62193-5952-451C-A032-24B3B2EA3076}" srcOrd="0" destOrd="0" presId="urn:microsoft.com/office/officeart/2008/layout/VerticalCurvedList"/>
    <dgm:cxn modelId="{B2E4FAF9-D8E8-4086-B54B-F3A1CBFA563E}" type="presParOf" srcId="{97B62193-5952-451C-A032-24B3B2EA3076}" destId="{ACC3C5BE-DE92-4A51-9D55-C62DF2A7C110}" srcOrd="0" destOrd="0" presId="urn:microsoft.com/office/officeart/2008/layout/VerticalCurvedList"/>
    <dgm:cxn modelId="{7F96D540-39BA-496D-9C78-0B930868EA5D}" type="presParOf" srcId="{ACC3C5BE-DE92-4A51-9D55-C62DF2A7C110}" destId="{087F8878-175B-4FF0-8F99-C36FEC8A8C64}" srcOrd="0" destOrd="0" presId="urn:microsoft.com/office/officeart/2008/layout/VerticalCurvedList"/>
    <dgm:cxn modelId="{4C8C95C0-697A-46D4-9F52-97C5A550ACF2}" type="presParOf" srcId="{ACC3C5BE-DE92-4A51-9D55-C62DF2A7C110}" destId="{03528F53-765E-4B98-B8BD-0BE89D28EBCA}" srcOrd="1" destOrd="0" presId="urn:microsoft.com/office/officeart/2008/layout/VerticalCurvedList"/>
    <dgm:cxn modelId="{E21AC517-E4EC-4571-8A24-0B90B6145246}" type="presParOf" srcId="{ACC3C5BE-DE92-4A51-9D55-C62DF2A7C110}" destId="{F94C0A50-7625-413B-8873-F6B17D2D8196}" srcOrd="2" destOrd="0" presId="urn:microsoft.com/office/officeart/2008/layout/VerticalCurvedList"/>
    <dgm:cxn modelId="{886E2570-A53C-416A-BCA2-FF8479D15827}" type="presParOf" srcId="{ACC3C5BE-DE92-4A51-9D55-C62DF2A7C110}" destId="{DB878059-C75B-4C49-8714-C0546122D430}" srcOrd="3" destOrd="0" presId="urn:microsoft.com/office/officeart/2008/layout/VerticalCurvedList"/>
    <dgm:cxn modelId="{282B1755-CA23-48C6-93EA-6DDE872EDE73}" type="presParOf" srcId="{97B62193-5952-451C-A032-24B3B2EA3076}" destId="{F5FA0921-2134-471D-ACC4-CB4728A55D48}" srcOrd="1" destOrd="0" presId="urn:microsoft.com/office/officeart/2008/layout/VerticalCurvedList"/>
    <dgm:cxn modelId="{FF9EF21C-D3E1-45F0-BAE2-B4D9459FA622}" type="presParOf" srcId="{97B62193-5952-451C-A032-24B3B2EA3076}" destId="{4D968109-E670-4573-9BFE-82809B8CDC9D}" srcOrd="2" destOrd="0" presId="urn:microsoft.com/office/officeart/2008/layout/VerticalCurvedList"/>
    <dgm:cxn modelId="{C46B0466-4C25-4DEA-8A28-A686CC25D1F2}" type="presParOf" srcId="{4D968109-E670-4573-9BFE-82809B8CDC9D}" destId="{347CF1D6-54F1-4597-8009-9D2342388E1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vList4#2" loCatId="list" qsTypeId="urn:microsoft.com/office/officeart/2005/8/quickstyle/simple4" qsCatId="simple" csTypeId="urn:microsoft.com/office/officeart/2005/8/colors/colorful1#158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/>
      <dgm:spPr>
        <a:xfrm>
          <a:off x="0" y="0"/>
          <a:ext cx="6096000" cy="592093"/>
        </a:xfrm>
        <a:gradFill rotWithShape="0">
          <a:gsLst>
            <a:gs pos="0">
              <a:srgbClr val="16A08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6A08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6A08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 u="none" dirty="0"/>
            <a:t>Control sanitario del personal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B6D9DE15-697B-42C2-B6A1-CE31260EED93}">
      <dgm:prSet phldrT="[Text]"/>
      <dgm:spPr>
        <a:xfrm>
          <a:off x="0" y="1953909"/>
          <a:ext cx="6096000" cy="592093"/>
        </a:xfrm>
        <a:gradFill rotWithShape="0">
          <a:gsLst>
            <a:gs pos="0">
              <a:srgbClr val="C0392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0392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0392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 u="none" dirty="0"/>
            <a:t>LIMPIEZA Y Desinfección  de hotel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/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/>
        </a:p>
      </dgm:t>
    </dgm:pt>
    <dgm:pt modelId="{C10C161E-68BA-44CA-AF77-FB7627812EFD}" type="pres">
      <dgm:prSet presAssocID="{B9C32B05-62EA-407A-B21C-2310C7945705}" presName="linear" presStyleCnt="0">
        <dgm:presLayoutVars>
          <dgm:dir/>
          <dgm:resizeHandles val="exact"/>
        </dgm:presLayoutVars>
      </dgm:prSet>
      <dgm:spPr/>
    </dgm:pt>
    <dgm:pt modelId="{286273EC-E8AC-422F-8B1C-7F1086877436}" type="pres">
      <dgm:prSet presAssocID="{42D71409-67F9-455C-8C6D-716D284AAA6B}" presName="comp" presStyleCnt="0"/>
      <dgm:spPr/>
    </dgm:pt>
    <dgm:pt modelId="{B4D5D5DB-9E92-47EC-82B6-328DEA059B7F}" type="pres">
      <dgm:prSet presAssocID="{42D71409-67F9-455C-8C6D-716D284AAA6B}" presName="box" presStyleLbl="node1" presStyleIdx="0" presStyleCnt="2"/>
      <dgm:spPr>
        <a:prstGeom prst="roundRect">
          <a:avLst>
            <a:gd name="adj" fmla="val 10000"/>
          </a:avLst>
        </a:prstGeom>
      </dgm:spPr>
    </dgm:pt>
    <dgm:pt modelId="{769BD7E0-841D-458D-869D-6DFFBC65F61E}" type="pres">
      <dgm:prSet presAssocID="{42D71409-67F9-455C-8C6D-716D284AAA6B}" presName="img" presStyleLbl="fgImgPlace1" presStyleIdx="0" presStyleCnt="2"/>
      <dgm:spPr>
        <a:xfrm>
          <a:off x="59209" y="59209"/>
          <a:ext cx="1219200" cy="473674"/>
        </a:xfrm>
        <a:prstGeom prst="roundRect">
          <a:avLst>
            <a:gd name="adj" fmla="val 10000"/>
          </a:avLst>
        </a:prstGeom>
        <a:solidFill>
          <a:srgbClr val="16A085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C1AFB4DA-F087-46B0-B530-5B2D500A6603}" type="pres">
      <dgm:prSet presAssocID="{42D71409-67F9-455C-8C6D-716D284AAA6B}" presName="text" presStyleLbl="node1" presStyleIdx="0" presStyleCnt="2">
        <dgm:presLayoutVars>
          <dgm:bulletEnabled val="1"/>
        </dgm:presLayoutVars>
      </dgm:prSet>
      <dgm:spPr/>
    </dgm:pt>
    <dgm:pt modelId="{F70D86FA-8F03-416F-8F55-E8EF322FE5AF}" type="pres">
      <dgm:prSet presAssocID="{478B7D3C-9FB4-4BC6-90AC-49960560DECD}" presName="spacer" presStyleCnt="0"/>
      <dgm:spPr/>
    </dgm:pt>
    <dgm:pt modelId="{D3FFAF95-60F3-4DA7-8784-FCA0CEEF4A5D}" type="pres">
      <dgm:prSet presAssocID="{B6D9DE15-697B-42C2-B6A1-CE31260EED93}" presName="comp" presStyleCnt="0"/>
      <dgm:spPr/>
    </dgm:pt>
    <dgm:pt modelId="{CC42B4BE-FABE-47D2-92A0-27F5DB06D939}" type="pres">
      <dgm:prSet presAssocID="{B6D9DE15-697B-42C2-B6A1-CE31260EED93}" presName="box" presStyleLbl="node1" presStyleIdx="1" presStyleCnt="2"/>
      <dgm:spPr>
        <a:prstGeom prst="roundRect">
          <a:avLst>
            <a:gd name="adj" fmla="val 10000"/>
          </a:avLst>
        </a:prstGeom>
      </dgm:spPr>
    </dgm:pt>
    <dgm:pt modelId="{E88C3C9E-FE0D-4FC3-A98D-5E06B5497FF3}" type="pres">
      <dgm:prSet presAssocID="{B6D9DE15-697B-42C2-B6A1-CE31260EED93}" presName="img" presStyleLbl="fgImgPlace1" presStyleIdx="1" presStyleCnt="2"/>
      <dgm:spPr>
        <a:xfrm>
          <a:off x="59209" y="2013118"/>
          <a:ext cx="1219200" cy="4736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gm:spPr>
    </dgm:pt>
    <dgm:pt modelId="{6662E1B4-BD5D-4C92-990B-CCC2DCE8A771}" type="pres">
      <dgm:prSet presAssocID="{B6D9DE15-697B-42C2-B6A1-CE31260EED93}" presName="text" presStyleLbl="node1" presStyleIdx="1" presStyleCnt="2">
        <dgm:presLayoutVars>
          <dgm:bulletEnabled val="1"/>
        </dgm:presLayoutVars>
      </dgm:prSet>
      <dgm:spPr/>
    </dgm:pt>
  </dgm:ptLst>
  <dgm:cxnLst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2CF64047-DAEB-4791-84A0-6D15E847510C}" type="presOf" srcId="{42D71409-67F9-455C-8C6D-716D284AAA6B}" destId="{B4D5D5DB-9E92-47EC-82B6-328DEA059B7F}" srcOrd="0" destOrd="0" presId="urn:microsoft.com/office/officeart/2005/8/layout/vList4#2"/>
    <dgm:cxn modelId="{385AD76D-3729-4F86-8924-F3A6C6BB90A1}" type="presOf" srcId="{B9C32B05-62EA-407A-B21C-2310C7945705}" destId="{C10C161E-68BA-44CA-AF77-FB7627812EFD}" srcOrd="0" destOrd="0" presId="urn:microsoft.com/office/officeart/2005/8/layout/vList4#2"/>
    <dgm:cxn modelId="{61E68B70-A17B-4B7B-9643-7E8E086AADA0}" type="presOf" srcId="{42D71409-67F9-455C-8C6D-716D284AAA6B}" destId="{C1AFB4DA-F087-46B0-B530-5B2D500A6603}" srcOrd="1" destOrd="0" presId="urn:microsoft.com/office/officeart/2005/8/layout/vList4#2"/>
    <dgm:cxn modelId="{D3AA838F-F408-46D9-A32E-4D7724368B21}" type="presOf" srcId="{B6D9DE15-697B-42C2-B6A1-CE31260EED93}" destId="{CC42B4BE-FABE-47D2-92A0-27F5DB06D939}" srcOrd="0" destOrd="0" presId="urn:microsoft.com/office/officeart/2005/8/layout/vList4#2"/>
    <dgm:cxn modelId="{40513FB0-F94C-499F-9A0B-9E0341D0A0C2}" srcId="{B9C32B05-62EA-407A-B21C-2310C7945705}" destId="{B6D9DE15-697B-42C2-B6A1-CE31260EED93}" srcOrd="1" destOrd="0" parTransId="{EAC9FC21-5112-4CCF-8070-06ED15ED24ED}" sibTransId="{B605B681-1ACB-4650-8600-F9223ABDDC16}"/>
    <dgm:cxn modelId="{AE549FD0-0DCA-48EB-8B04-97F0928602F4}" type="presOf" srcId="{B6D9DE15-697B-42C2-B6A1-CE31260EED93}" destId="{6662E1B4-BD5D-4C92-990B-CCC2DCE8A771}" srcOrd="1" destOrd="0" presId="urn:microsoft.com/office/officeart/2005/8/layout/vList4#2"/>
    <dgm:cxn modelId="{E37ABD07-EA80-4DB0-99B7-860171226A0D}" type="presParOf" srcId="{C10C161E-68BA-44CA-AF77-FB7627812EFD}" destId="{286273EC-E8AC-422F-8B1C-7F1086877436}" srcOrd="0" destOrd="0" presId="urn:microsoft.com/office/officeart/2005/8/layout/vList4#2"/>
    <dgm:cxn modelId="{3D7F6F27-CD78-4FE0-914A-FFA3D1E23998}" type="presParOf" srcId="{286273EC-E8AC-422F-8B1C-7F1086877436}" destId="{B4D5D5DB-9E92-47EC-82B6-328DEA059B7F}" srcOrd="0" destOrd="0" presId="urn:microsoft.com/office/officeart/2005/8/layout/vList4#2"/>
    <dgm:cxn modelId="{D99E342D-B1B1-4FFA-AD0C-4F368D45EB2E}" type="presParOf" srcId="{286273EC-E8AC-422F-8B1C-7F1086877436}" destId="{769BD7E0-841D-458D-869D-6DFFBC65F61E}" srcOrd="1" destOrd="0" presId="urn:microsoft.com/office/officeart/2005/8/layout/vList4#2"/>
    <dgm:cxn modelId="{8D7FB0AF-CC0C-4B68-8166-712259FC3F7A}" type="presParOf" srcId="{286273EC-E8AC-422F-8B1C-7F1086877436}" destId="{C1AFB4DA-F087-46B0-B530-5B2D500A6603}" srcOrd="2" destOrd="0" presId="urn:microsoft.com/office/officeart/2005/8/layout/vList4#2"/>
    <dgm:cxn modelId="{6705C0D5-19CC-4AD3-B2FD-C657A77E6D3B}" type="presParOf" srcId="{C10C161E-68BA-44CA-AF77-FB7627812EFD}" destId="{F70D86FA-8F03-416F-8F55-E8EF322FE5AF}" srcOrd="1" destOrd="0" presId="urn:microsoft.com/office/officeart/2005/8/layout/vList4#2"/>
    <dgm:cxn modelId="{52DE56A2-F923-4665-98C1-D13FF2253F02}" type="presParOf" srcId="{C10C161E-68BA-44CA-AF77-FB7627812EFD}" destId="{D3FFAF95-60F3-4DA7-8784-FCA0CEEF4A5D}" srcOrd="2" destOrd="0" presId="urn:microsoft.com/office/officeart/2005/8/layout/vList4#2"/>
    <dgm:cxn modelId="{F2A97C90-9F99-483F-9B79-48AFF356B9C5}" type="presParOf" srcId="{D3FFAF95-60F3-4DA7-8784-FCA0CEEF4A5D}" destId="{CC42B4BE-FABE-47D2-92A0-27F5DB06D939}" srcOrd="0" destOrd="0" presId="urn:microsoft.com/office/officeart/2005/8/layout/vList4#2"/>
    <dgm:cxn modelId="{E1D800CE-2164-489F-8889-C16DCF45FCAF}" type="presParOf" srcId="{D3FFAF95-60F3-4DA7-8784-FCA0CEEF4A5D}" destId="{E88C3C9E-FE0D-4FC3-A98D-5E06B5497FF3}" srcOrd="1" destOrd="0" presId="urn:microsoft.com/office/officeart/2005/8/layout/vList4#2"/>
    <dgm:cxn modelId="{19975AE7-73FB-4B69-86EA-37B283BBC87B}" type="presParOf" srcId="{D3FFAF95-60F3-4DA7-8784-FCA0CEEF4A5D}" destId="{6662E1B4-BD5D-4C92-990B-CCC2DCE8A771}" srcOrd="2" destOrd="0" presId="urn:microsoft.com/office/officeart/2005/8/layout/vList4#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28F53-765E-4B98-B8BD-0BE89D28EBCA}">
      <dsp:nvSpPr>
        <dsp:cNvPr id="0" name=""/>
        <dsp:cNvSpPr/>
      </dsp:nvSpPr>
      <dsp:spPr>
        <a:xfrm>
          <a:off x="-5593511" y="-931303"/>
          <a:ext cx="7245769" cy="7245769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A0921-2134-471D-ACC4-CB4728A55D48}">
      <dsp:nvSpPr>
        <dsp:cNvPr id="0" name=""/>
        <dsp:cNvSpPr/>
      </dsp:nvSpPr>
      <dsp:spPr>
        <a:xfrm>
          <a:off x="1607230" y="1405796"/>
          <a:ext cx="8451169" cy="2571569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BBB5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644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bg1"/>
              </a:solidFill>
            </a:rPr>
            <a:t>Constancia de registro del Plan de vigilancia, prevención y control de la salud de los trabajadores con riesgo de exposición a COVID – 19 en SISCOVID-MINSA</a:t>
          </a:r>
          <a:endParaRPr lang="en-US" sz="2400" b="1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607230" y="1405796"/>
        <a:ext cx="8451169" cy="2571569"/>
      </dsp:txXfrm>
    </dsp:sp>
    <dsp:sp modelId="{347CF1D6-54F1-4597-8009-9D2342388E1B}">
      <dsp:nvSpPr>
        <dsp:cNvPr id="0" name=""/>
        <dsp:cNvSpPr/>
      </dsp:nvSpPr>
      <dsp:spPr>
        <a:xfrm>
          <a:off x="0" y="1084350"/>
          <a:ext cx="3214461" cy="321446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5D5DB-9E92-47EC-82B6-328DEA059B7F}">
      <dsp:nvSpPr>
        <dsp:cNvPr id="0" name=""/>
        <dsp:cNvSpPr/>
      </dsp:nvSpPr>
      <dsp:spPr>
        <a:xfrm>
          <a:off x="0" y="0"/>
          <a:ext cx="7240121" cy="20165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6A08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6A08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6A08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600" u="none" kern="1200" dirty="0"/>
            <a:t>Control sanitario del personal</a:t>
          </a:r>
          <a:endParaRPr lang="en-US" sz="4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49680" y="0"/>
        <a:ext cx="5590440" cy="2016566"/>
      </dsp:txXfrm>
    </dsp:sp>
    <dsp:sp modelId="{769BD7E0-841D-458D-869D-6DFFBC65F61E}">
      <dsp:nvSpPr>
        <dsp:cNvPr id="0" name=""/>
        <dsp:cNvSpPr/>
      </dsp:nvSpPr>
      <dsp:spPr>
        <a:xfrm>
          <a:off x="201656" y="201656"/>
          <a:ext cx="1448024" cy="1613253"/>
        </a:xfrm>
        <a:prstGeom prst="roundRect">
          <a:avLst>
            <a:gd name="adj" fmla="val 10000"/>
          </a:avLst>
        </a:prstGeom>
        <a:solidFill>
          <a:srgbClr val="16A085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42B4BE-FABE-47D2-92A0-27F5DB06D939}">
      <dsp:nvSpPr>
        <dsp:cNvPr id="0" name=""/>
        <dsp:cNvSpPr/>
      </dsp:nvSpPr>
      <dsp:spPr>
        <a:xfrm>
          <a:off x="0" y="2218223"/>
          <a:ext cx="7240121" cy="20165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392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0392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0392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600" u="none" kern="1200" dirty="0"/>
            <a:t>LIMPIEZA Y Desinfección  de hotel</a:t>
          </a:r>
          <a:endParaRPr lang="en-US" sz="4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49680" y="2218223"/>
        <a:ext cx="5590440" cy="2016566"/>
      </dsp:txXfrm>
    </dsp:sp>
    <dsp:sp modelId="{E88C3C9E-FE0D-4FC3-A98D-5E06B5497FF3}">
      <dsp:nvSpPr>
        <dsp:cNvPr id="0" name=""/>
        <dsp:cNvSpPr/>
      </dsp:nvSpPr>
      <dsp:spPr>
        <a:xfrm>
          <a:off x="201656" y="2419879"/>
          <a:ext cx="1448024" cy="16132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A50BB-3531-41B3-B254-D5C3D21B67DF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C9EF8-FE2C-4BD3-9D36-22A9F649AAF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57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C9EF8-FE2C-4BD3-9D36-22A9F649AAFD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054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3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8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13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0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3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0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6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0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 degrade2019"/>
          <p:cNvPicPr/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4" y="501199"/>
            <a:ext cx="2581542" cy="11162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141525" y="2462980"/>
            <a:ext cx="10789920" cy="1316441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196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PROCEDIMIENTO PARA LIMPIEZA Y DESINFECCIÓN HOSPEDAJES CONTRA COVID 19</a:t>
            </a:r>
            <a:endParaRPr lang="es-PE" sz="4000" b="1" dirty="0">
              <a:solidFill>
                <a:srgbClr val="196F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2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6597127" y="971997"/>
            <a:ext cx="4937760" cy="736282"/>
          </a:xfrm>
        </p:spPr>
        <p:txBody>
          <a:bodyPr/>
          <a:lstStyle/>
          <a:p>
            <a:r>
              <a:rPr lang="es-PE" sz="4000" dirty="0"/>
              <a:t> 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5965371" y="1729797"/>
            <a:ext cx="5860871" cy="468841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2800" dirty="0"/>
              <a:t>.</a:t>
            </a:r>
            <a:endParaRPr lang="es-PE" sz="28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2585812" y="765936"/>
            <a:ext cx="8232441" cy="736282"/>
          </a:xfrm>
        </p:spPr>
        <p:txBody>
          <a:bodyPr>
            <a:normAutofit fontScale="70000" lnSpcReduction="20000"/>
          </a:bodyPr>
          <a:lstStyle/>
          <a:p>
            <a:r>
              <a:rPr lang="es-PE" sz="4000" dirty="0"/>
              <a:t>CON QUÉ REALIZAMOS LA LIMPIEZA Y DESINFECCION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2307771" y="3557576"/>
            <a:ext cx="7315200" cy="2514600"/>
          </a:xfrm>
        </p:spPr>
        <p:txBody>
          <a:bodyPr>
            <a:noAutofit/>
          </a:bodyPr>
          <a:lstStyle/>
          <a:p>
            <a:r>
              <a:rPr lang="es-ES" sz="3200" dirty="0"/>
              <a:t>Utilizar paños, agua, detergente, y desinfectantes de uso seguro y eficaz</a:t>
            </a:r>
          </a:p>
          <a:p>
            <a:pPr marL="91440" lvl="4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s-ES" sz="2700" dirty="0"/>
              <a:t>La limpieza debe efectuarse con escoba o con un paño  húmedo para quitar la suciedad sin levantar polvo.</a:t>
            </a:r>
          </a:p>
          <a:p>
            <a:endParaRPr lang="es-PE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52" y="1729797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5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3351650" y="567247"/>
            <a:ext cx="4937760" cy="736282"/>
          </a:xfrm>
        </p:spPr>
        <p:txBody>
          <a:bodyPr/>
          <a:lstStyle/>
          <a:p>
            <a:r>
              <a:rPr lang="es-PE" sz="4000" dirty="0"/>
              <a:t>Otras  MEDIDAS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1159099" y="1846052"/>
            <a:ext cx="9996581" cy="4688413"/>
          </a:xfrm>
        </p:spPr>
        <p:txBody>
          <a:bodyPr>
            <a:normAutofit lnSpcReduction="10000"/>
          </a:bodyPr>
          <a:lstStyle/>
          <a:p>
            <a:pPr marL="444500" indent="-444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ES" sz="2800" dirty="0"/>
              <a:t>Debe contar con:</a:t>
            </a:r>
            <a:endParaRPr lang="es-ES" sz="2300" dirty="0"/>
          </a:p>
          <a:p>
            <a:pPr marL="818388" lvl="2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ES" sz="2300" dirty="0"/>
              <a:t>Un tacho negro con tapa y bolsa negra para la adecuada eliminación de residuos comunes (papel, plástico, cartón, empaques, etc.)</a:t>
            </a:r>
          </a:p>
          <a:p>
            <a:pPr marL="809625" lvl="3" indent="-365125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ES" sz="2300" dirty="0"/>
              <a:t>Un recipiente rojo con bolsa roja para el desecho de residuos peligrosos (pañuelos desechables, servilletas, mascarillas, guantes, gorro y cualquier otro elemento contaminante). </a:t>
            </a:r>
          </a:p>
          <a:p>
            <a:pPr marL="457200" lvl="1" indent="-457200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sz="2800" dirty="0"/>
              <a:t>Durante la limpieza y desinfección mantener ventilada y señalizada el área.</a:t>
            </a:r>
          </a:p>
          <a:p>
            <a:pPr marL="457200" lvl="1" indent="-457200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sz="2800" dirty="0"/>
              <a:t>Los recipientes deben ser con pedal.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6218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097280" y="998891"/>
            <a:ext cx="4937760" cy="736282"/>
          </a:xfrm>
        </p:spPr>
        <p:txBody>
          <a:bodyPr>
            <a:normAutofit fontScale="77500" lnSpcReduction="20000"/>
          </a:bodyPr>
          <a:lstStyle/>
          <a:p>
            <a:r>
              <a:rPr lang="es-PE" sz="4000" dirty="0"/>
              <a:t>QUÉ limpiar y DESINFECTAR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938156" y="1735173"/>
            <a:ext cx="4927002" cy="1196286"/>
          </a:xfrm>
        </p:spPr>
        <p:txBody>
          <a:bodyPr>
            <a:normAutofit/>
          </a:bodyPr>
          <a:lstStyle/>
          <a:p>
            <a:pPr marL="550863" indent="-457200">
              <a:buFont typeface="Courier New" panose="02070309020205020404" pitchFamily="49" charset="0"/>
              <a:buChar char="o"/>
            </a:pPr>
            <a:r>
              <a:rPr lang="es-ES" sz="2800" dirty="0"/>
              <a:t>Recepción o sala de espera</a:t>
            </a:r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PE" sz="28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6217920" y="998891"/>
            <a:ext cx="4937760" cy="736282"/>
          </a:xfrm>
        </p:spPr>
        <p:txBody>
          <a:bodyPr>
            <a:normAutofit/>
          </a:bodyPr>
          <a:lstStyle/>
          <a:p>
            <a:r>
              <a:rPr lang="es-PE" sz="4000" dirty="0"/>
              <a:t>CÓMO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6311853" y="1850635"/>
            <a:ext cx="4937760" cy="1465729"/>
          </a:xfrm>
        </p:spPr>
        <p:txBody>
          <a:bodyPr>
            <a:noAutofit/>
          </a:bodyPr>
          <a:lstStyle/>
          <a:p>
            <a:pPr lvl="0" algn="just"/>
            <a:r>
              <a:rPr lang="es-ES" dirty="0"/>
              <a:t>Limpiar y desinfectar las superficies de muebles, escritorios, manijas de puertas y barandas por lo menos dos veces al día, realizando como primera actividad el barrido y disminuir la cantidad de adornos en los muebles para simplificar la desinfección de superficies.</a:t>
            </a:r>
            <a:endParaRPr lang="es-PE" dirty="0"/>
          </a:p>
          <a:p>
            <a:pPr algn="just"/>
            <a:endParaRPr lang="es-PE" dirty="0"/>
          </a:p>
        </p:txBody>
      </p:sp>
      <p:pic>
        <p:nvPicPr>
          <p:cNvPr id="1026" name="Picture 2" descr="Ante la pandemia, desinfecta el hogar - Periódico El Carib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1" y="3374710"/>
            <a:ext cx="2498267" cy="270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ronavirus: cuáles son las rutinas de limpieza y desinfección que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35" y="3956263"/>
            <a:ext cx="4236019" cy="228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Ante el coronavirus, aquí estos tips de limpieza para tu hoga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58" y="3374710"/>
            <a:ext cx="2705100" cy="270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35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097280" y="998891"/>
            <a:ext cx="4937760" cy="736282"/>
          </a:xfrm>
        </p:spPr>
        <p:txBody>
          <a:bodyPr/>
          <a:lstStyle/>
          <a:p>
            <a:r>
              <a:rPr lang="es-PE" sz="4000" dirty="0"/>
              <a:t>QUÉ DESINFECTAR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1097280" y="1976718"/>
            <a:ext cx="4937760" cy="3983816"/>
          </a:xfrm>
        </p:spPr>
        <p:txBody>
          <a:bodyPr>
            <a:normAutofit/>
          </a:bodyPr>
          <a:lstStyle/>
          <a:p>
            <a:pPr marL="550863" lvl="0" indent="-457200">
              <a:buFont typeface="Courier New" panose="02070309020205020404" pitchFamily="49" charset="0"/>
              <a:buChar char="o"/>
            </a:pPr>
            <a:r>
              <a:rPr lang="es-ES" sz="2800" dirty="0"/>
              <a:t>Escaleras y Pasadizos</a:t>
            </a:r>
            <a:endParaRPr lang="es-PE" sz="28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6217920" y="998891"/>
            <a:ext cx="4937760" cy="736282"/>
          </a:xfrm>
        </p:spPr>
        <p:txBody>
          <a:bodyPr>
            <a:normAutofit/>
          </a:bodyPr>
          <a:lstStyle/>
          <a:p>
            <a:r>
              <a:rPr lang="es-PE" sz="4000" dirty="0"/>
              <a:t>CÓMO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6209851" y="1842247"/>
            <a:ext cx="5435301" cy="3757364"/>
          </a:xfrm>
        </p:spPr>
        <p:txBody>
          <a:bodyPr>
            <a:noAutofit/>
          </a:bodyPr>
          <a:lstStyle/>
          <a:p>
            <a:pPr marL="538163" indent="-457200" algn="just">
              <a:buFont typeface="+mj-lt"/>
              <a:buAutoNum type="alphaLcParenR"/>
            </a:pPr>
            <a:r>
              <a:rPr lang="es-ES" sz="2400" dirty="0"/>
              <a:t>Las escaleras deben estar libres para su tránsito, desinfectar las barandas y trapear los peldaños con solución desinfectante y procede a lavarte las manos una ves que termines.</a:t>
            </a:r>
          </a:p>
          <a:p>
            <a:pPr marL="550862" indent="-457200" algn="just">
              <a:buFont typeface="+mj-lt"/>
              <a:buAutoNum type="alphaLcParenR"/>
            </a:pPr>
            <a:r>
              <a:rPr lang="es-ES" sz="2400" dirty="0"/>
              <a:t>Mantener libre y despejado todos los pasillos del alojamiento para permitir un libre tránsito. Desinfectar todas las paredes y pisos de los pasillos con solución desinfectante.</a:t>
            </a:r>
            <a:endParaRPr lang="es-PE" sz="2400" dirty="0"/>
          </a:p>
        </p:txBody>
      </p:sp>
      <p:pic>
        <p:nvPicPr>
          <p:cNvPr id="2050" name="Picture 2" descr="Inversiones CBS Michigan c.a: junio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45" y="2574548"/>
            <a:ext cx="2790824" cy="262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574548"/>
            <a:ext cx="1921665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67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712" y="4905186"/>
            <a:ext cx="2316639" cy="1907846"/>
          </a:xfrm>
          <a:prstGeom prst="rect">
            <a:avLst/>
          </a:prstGeom>
        </p:spPr>
      </p:pic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097280" y="998891"/>
            <a:ext cx="4937760" cy="736282"/>
          </a:xfrm>
        </p:spPr>
        <p:txBody>
          <a:bodyPr/>
          <a:lstStyle/>
          <a:p>
            <a:r>
              <a:rPr lang="es-PE" sz="4000" dirty="0"/>
              <a:t>QUÉ DESINFECTAR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1097280" y="1976718"/>
            <a:ext cx="4937760" cy="3983816"/>
          </a:xfrm>
        </p:spPr>
        <p:txBody>
          <a:bodyPr>
            <a:normAutofit/>
          </a:bodyPr>
          <a:lstStyle/>
          <a:p>
            <a:pPr marL="550863" lvl="0" indent="-457200">
              <a:buFont typeface="Courier New" panose="02070309020205020404" pitchFamily="49" charset="0"/>
              <a:buChar char="o"/>
            </a:pPr>
            <a:r>
              <a:rPr lang="es-ES" sz="2800" dirty="0"/>
              <a:t>Habitaciones</a:t>
            </a:r>
            <a:endParaRPr lang="es-PE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6217920" y="998891"/>
            <a:ext cx="4937760" cy="736282"/>
          </a:xfrm>
        </p:spPr>
        <p:txBody>
          <a:bodyPr>
            <a:normAutofit/>
          </a:bodyPr>
          <a:lstStyle/>
          <a:p>
            <a:r>
              <a:rPr lang="es-PE" sz="4000" dirty="0"/>
              <a:t>CÓMO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6052449" y="1976718"/>
            <a:ext cx="4937760" cy="4450208"/>
          </a:xfrm>
        </p:spPr>
        <p:txBody>
          <a:bodyPr>
            <a:noAutofit/>
          </a:bodyPr>
          <a:lstStyle/>
          <a:p>
            <a:r>
              <a:rPr lang="es-ES" sz="2400" dirty="0"/>
              <a:t>Realizar la limpieza y desinfección, utilizando el método adecuado para la habitación, ventilar las habitaciones, los accesorios, el baño, el piso y toda superficie, y dejar acondicionado para su uso. 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s-ES" sz="2400" dirty="0"/>
              <a:t>Trasladar las sábanas y toallas usadas y los residuos a sus zonas correspondientes para su respectivo proceso, utilizando bolsas aislantes limpias y desinfectadas.</a:t>
            </a:r>
            <a:endParaRPr lang="es-PE" sz="2400" dirty="0"/>
          </a:p>
          <a:p>
            <a:endParaRPr lang="es-PE" sz="2400" dirty="0"/>
          </a:p>
        </p:txBody>
      </p:sp>
      <p:pic>
        <p:nvPicPr>
          <p:cNvPr id="3074" name="Picture 2" descr="15 dudas sobre viajes que nos deja el corona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0" y="2448131"/>
            <a:ext cx="2178423" cy="192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Robots en recepción, mascarillas de cortesía y adiós al bufé: así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43" y="2448131"/>
            <a:ext cx="2420472" cy="192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Limpieza Habitación en 90 segundos en IFA Dunamar Hotel - YouTub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9" y="4414006"/>
            <a:ext cx="2178423" cy="178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Coronavirus: nuevas medidas de seguridad de los hote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682" y="4414006"/>
            <a:ext cx="2237593" cy="178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14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097279" y="998891"/>
            <a:ext cx="7080805" cy="736282"/>
          </a:xfrm>
        </p:spPr>
        <p:txBody>
          <a:bodyPr/>
          <a:lstStyle/>
          <a:p>
            <a:r>
              <a:rPr lang="es-PE" sz="4000" dirty="0"/>
              <a:t>OTRAS RECOMENDACIONES……..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1097280" y="1896035"/>
            <a:ext cx="4937760" cy="4337339"/>
          </a:xfrm>
        </p:spPr>
        <p:txBody>
          <a:bodyPr>
            <a:normAutofit/>
          </a:bodyPr>
          <a:lstStyle/>
          <a:p>
            <a:pPr marL="550863" lvl="0" indent="-457200">
              <a:buFont typeface="Courier New" panose="02070309020205020404" pitchFamily="49" charset="0"/>
              <a:buChar char="o"/>
            </a:pPr>
            <a:r>
              <a:rPr lang="es-ES" sz="2800" dirty="0"/>
              <a:t>Jardinería</a:t>
            </a:r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r>
              <a:rPr lang="es-ES" sz="2800" b="1" dirty="0"/>
              <a:t>Playa de Estacionamiento</a:t>
            </a:r>
          </a:p>
          <a:p>
            <a:pPr marL="93663" lvl="0" indent="0" algn="r">
              <a:buNone/>
            </a:pPr>
            <a:endParaRPr lang="es-ES" sz="2800" dirty="0"/>
          </a:p>
          <a:p>
            <a:pPr marL="93663" lvl="0" indent="0" algn="r">
              <a:buNone/>
            </a:pPr>
            <a:endParaRPr lang="es-PE" sz="40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"/>
          </p:nvPr>
        </p:nvSpPr>
        <p:spPr>
          <a:xfrm>
            <a:off x="6217920" y="1976717"/>
            <a:ext cx="5704243" cy="16721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dirty="0"/>
              <a:t>Fumigar los jardines para evitar la propagación del plagas e insectos. El ingreso para mantenimiento de los jardines será según el horario establecido, con el fin de evitar tránsito por esta zona.</a:t>
            </a:r>
          </a:p>
          <a:p>
            <a:pPr algn="just"/>
            <a:endParaRPr lang="es-ES" sz="2400" dirty="0"/>
          </a:p>
          <a:p>
            <a:pPr marL="0" lvl="0" indent="0" algn="just">
              <a:buNone/>
            </a:pPr>
            <a:r>
              <a:rPr lang="es-ES" sz="2400" dirty="0"/>
              <a:t>Usar la señalética</a:t>
            </a:r>
          </a:p>
          <a:p>
            <a:pPr marL="0" lvl="0" indent="0" algn="just">
              <a:buNone/>
            </a:pPr>
            <a:r>
              <a:rPr lang="es-ES" sz="2400" dirty="0"/>
              <a:t>Realizar la limpieza y desinfección del área</a:t>
            </a:r>
          </a:p>
          <a:p>
            <a:pPr marL="0" indent="0" algn="just">
              <a:buNone/>
            </a:pP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581" y="2341749"/>
            <a:ext cx="2838450" cy="18133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712" y="4738384"/>
            <a:ext cx="3068619" cy="1718427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4828331" y="2570488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Flecha derecha 8"/>
          <p:cNvSpPr/>
          <p:nvPr/>
        </p:nvSpPr>
        <p:spPr>
          <a:xfrm>
            <a:off x="4887810" y="5112966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0320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6244289" y="1830730"/>
            <a:ext cx="5163696" cy="4049180"/>
          </a:xfrm>
        </p:spPr>
        <p:txBody>
          <a:bodyPr>
            <a:normAutofit/>
          </a:bodyPr>
          <a:lstStyle/>
          <a:p>
            <a:pPr marL="457200" lvl="4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s-ES" sz="2800" dirty="0"/>
              <a:t>Detergentes</a:t>
            </a:r>
          </a:p>
          <a:p>
            <a:pPr marL="457200" lvl="4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s-ES" sz="2800" dirty="0"/>
              <a:t>Desinfectantes (hipoclorito de Sodio(lejía)</a:t>
            </a:r>
          </a:p>
          <a:p>
            <a:pPr marL="457200" lvl="4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s-ES" sz="2800" dirty="0"/>
              <a:t>Amonio Cuaternario, otros</a:t>
            </a:r>
          </a:p>
          <a:p>
            <a:pPr marL="91440" lvl="4" indent="-91440" algn="just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s-ES" sz="2800" dirty="0"/>
              <a:t>Se debe tomar las medidas de seguridad respectivas con los equipos mecánicos o eléctricos, para evitar cualquier incidente.</a:t>
            </a:r>
            <a:endParaRPr lang="es-PE" sz="28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3888377" y="889508"/>
            <a:ext cx="4937760" cy="736282"/>
          </a:xfrm>
        </p:spPr>
        <p:txBody>
          <a:bodyPr>
            <a:normAutofit/>
          </a:bodyPr>
          <a:lstStyle/>
          <a:p>
            <a:pPr algn="ctr"/>
            <a:r>
              <a:rPr lang="es-PE" sz="4000" dirty="0"/>
              <a:t>¿Qué utilizar?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543339" y="3757301"/>
            <a:ext cx="4281497" cy="2042554"/>
          </a:xfrm>
        </p:spPr>
        <p:txBody>
          <a:bodyPr>
            <a:noAutofit/>
          </a:bodyPr>
          <a:lstStyle/>
          <a:p>
            <a:pPr marL="363538" lvl="4" indent="-188913" algn="just"/>
            <a:endParaRPr lang="es-ES" sz="1200" dirty="0"/>
          </a:p>
          <a:p>
            <a:pPr marL="633413" lvl="4" indent="-458788" algn="just"/>
            <a:r>
              <a:rPr lang="es-ES" sz="2700" dirty="0"/>
              <a:t>La desinfección deberá efectuarse con soluciones  desinfectantes</a:t>
            </a:r>
            <a:endParaRPr lang="es-PE" sz="2700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30234C23-EAEB-43A9-80E3-60B187274462}"/>
              </a:ext>
            </a:extLst>
          </p:cNvPr>
          <p:cNvSpPr/>
          <p:nvPr/>
        </p:nvSpPr>
        <p:spPr>
          <a:xfrm>
            <a:off x="5084911" y="4042296"/>
            <a:ext cx="838811" cy="736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82" y="1812766"/>
            <a:ext cx="3980329" cy="20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19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024988"/>
            <a:ext cx="10058400" cy="1075264"/>
          </a:xfrm>
        </p:spPr>
        <p:txBody>
          <a:bodyPr>
            <a:normAutofit/>
          </a:bodyPr>
          <a:lstStyle/>
          <a:p>
            <a:pPr algn="ctr"/>
            <a:r>
              <a:rPr lang="es-MX" sz="6000" b="1" dirty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DILUCIONES A CONSIDERAR</a:t>
            </a:r>
            <a:endParaRPr lang="es-PE" sz="6000" b="1" dirty="0">
              <a:solidFill>
                <a:schemeClr val="accent5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2050" name="Picture 2" descr="Sanitización de casas, la nueva realidad de la limpieza en tiempos ...">
            <a:extLst>
              <a:ext uri="{FF2B5EF4-FFF2-40B4-BE49-F238E27FC236}">
                <a16:creationId xmlns:a16="http://schemas.microsoft.com/office/drawing/2014/main" id="{8733248C-7087-4B92-98E6-A0BD4B186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43" y="3291841"/>
            <a:ext cx="3722106" cy="21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vil Clean SPA | Peixe">
            <a:extLst>
              <a:ext uri="{FF2B5EF4-FFF2-40B4-BE49-F238E27FC236}">
                <a16:creationId xmlns:a16="http://schemas.microsoft.com/office/drawing/2014/main" id="{6BB88A7A-F164-4ABB-AB25-EA4108A2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836" y="3291841"/>
            <a:ext cx="3614057" cy="21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86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843E7-4C1D-4A41-9C0E-20D1F667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55" y="286603"/>
            <a:ext cx="10058400" cy="1450757"/>
          </a:xfrm>
        </p:spPr>
        <p:txBody>
          <a:bodyPr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Diluciones a considerar para realizar limpieza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711" y="2457176"/>
            <a:ext cx="3237346" cy="2982558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288874"/>
              </p:ext>
            </p:extLst>
          </p:nvPr>
        </p:nvGraphicFramePr>
        <p:xfrm>
          <a:off x="392388" y="1740310"/>
          <a:ext cx="8028940" cy="46173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{FABFCF23-3B69-468F-B69F-88F6DE6A72F2}</a:tableStyleId>
              </a:tblPr>
              <a:tblGrid>
                <a:gridCol w="3346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144">
                <a:tc>
                  <a:txBody>
                    <a:bodyPr/>
                    <a:lstStyle/>
                    <a:p>
                      <a:pPr marL="176213" indent="0" algn="ctr"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SUPERFICIE A LAVAR O LIMPIAR</a:t>
                      </a: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INSUMOS</a:t>
                      </a: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DOSIFICACIÓN</a:t>
                      </a: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215">
                <a:tc>
                  <a:txBody>
                    <a:bodyPr/>
                    <a:lstStyle/>
                    <a:p>
                      <a:pPr marL="9525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>
                          <a:effectLst/>
                        </a:rPr>
                        <a:t>Lavado de pisos, paredes, lavaderos, mesas de trabajo, mesas y equipos.</a:t>
                      </a:r>
                      <a:endParaRPr lang="es-PE" sz="20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 kern="1200" dirty="0">
                          <a:effectLst/>
                        </a:rPr>
                        <a:t>Detergente a granel</a:t>
                      </a: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0" algn="l">
                        <a:spcAft>
                          <a:spcPts val="0"/>
                        </a:spcAft>
                      </a:pPr>
                      <a:r>
                        <a:rPr lang="es-ES" sz="2000" b="0" kern="1200" dirty="0">
                          <a:effectLst/>
                        </a:rPr>
                        <a:t>Diluir 200 gr de detergente a granel en 20 litros de agua</a:t>
                      </a: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2286"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/>
                      </a:pPr>
                      <a:r>
                        <a:rPr lang="es-PE" sz="2000" kern="1200" dirty="0">
                          <a:effectLst/>
                        </a:rPr>
                        <a:t>Utensilios de cocina, cubertería, vajilla, cristalería y accesorios de bar.</a:t>
                      </a:r>
                      <a:endParaRPr lang="es-PE" sz="20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 kern="1200" dirty="0">
                          <a:effectLst/>
                        </a:rPr>
                        <a:t>Detergente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 kern="1200" dirty="0">
                          <a:effectLst/>
                        </a:rPr>
                        <a:t>liquido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kern="1200" dirty="0">
                          <a:effectLst/>
                        </a:rPr>
                        <a:t>Diluir 150 ml de detergente líquido en 20 litros de agua</a:t>
                      </a:r>
                      <a:endParaRPr lang="es-PE" sz="2000" b="0" kern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747"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/>
                      </a:pPr>
                      <a:r>
                        <a:rPr lang="es-PE" sz="2000" dirty="0">
                          <a:effectLst/>
                        </a:rPr>
                        <a:t>Lavado de secadores o paños de cocina</a:t>
                      </a: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 b="0" kern="1200" dirty="0">
                          <a:effectLst/>
                        </a:rPr>
                        <a:t>Detergente a granel</a:t>
                      </a: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0" algn="l">
                        <a:spcAft>
                          <a:spcPts val="0"/>
                        </a:spcAft>
                      </a:pPr>
                      <a:r>
                        <a:rPr lang="es-ES" sz="2000" b="0" kern="1200" dirty="0">
                          <a:effectLst/>
                        </a:rPr>
                        <a:t>Diluir 300 gr de detergente en 15 litros de agua</a:t>
                      </a: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798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82247"/>
              </p:ext>
            </p:extLst>
          </p:nvPr>
        </p:nvGraphicFramePr>
        <p:xfrm>
          <a:off x="874059" y="1922928"/>
          <a:ext cx="10569389" cy="42322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76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5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8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3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SUPERFICIE</a:t>
                      </a:r>
                      <a:r>
                        <a:rPr lang="en-US" sz="1800" spc="-1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DESINFECTAR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INSUMO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CONCENTRACIÓN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DOSIFICACIÓN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640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Ropa y zapatos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Amonio</a:t>
                      </a:r>
                    </a:p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cuaternario 10%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500 ppm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  <a:tabLst>
                          <a:tab pos="558165" algn="l"/>
                          <a:tab pos="883285" algn="l"/>
                          <a:tab pos="1239520" algn="l"/>
                          <a:tab pos="1565910" algn="l"/>
                        </a:tabLs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Diluir	5	ml	de	amonio cuaternario en 1 litro de agua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821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Pisos</a:t>
                      </a: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, paredes, cortinas y canaletas, mayólicas y acero y tachos de basura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Amonio cuaternario</a:t>
                      </a:r>
                    </a:p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ppm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10 ml de amonio cuaternario por cada litro de agua potable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640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Mesas y equipos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Amonio</a:t>
                      </a:r>
                    </a:p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cuaternario 10%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200 ppm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2 ml de amonio cuaternario en 1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821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Escobas, jaladores y tachos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</a:rPr>
                        <a:t>Amonio</a:t>
                      </a:r>
                    </a:p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</a:rPr>
                        <a:t>cuaternario 10%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500 ppm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 ml de amonio cuaternario en 1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821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Utensilios de producción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Amonio</a:t>
                      </a:r>
                    </a:p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cuaternario 10%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200 ppm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2 ml de amonio cuaternario en 1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74060" y="286603"/>
            <a:ext cx="7895472" cy="1450757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Diluciones a considerar con el principio activo amonio cuaternario</a:t>
            </a:r>
            <a:endParaRPr lang="es-PE" dirty="0">
              <a:solidFill>
                <a:schemeClr val="accent5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026" name="Picture 2" descr="Amonio cuaternario para la limpieza del hogar | Hogar - YouTube">
            <a:extLst>
              <a:ext uri="{FF2B5EF4-FFF2-40B4-BE49-F238E27FC236}">
                <a16:creationId xmlns:a16="http://schemas.microsoft.com/office/drawing/2014/main" id="{517B43E8-8849-46BD-91D0-80B59F438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212" y="87085"/>
            <a:ext cx="2933822" cy="165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3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OBJETIVOS</a:t>
            </a:r>
            <a:endParaRPr lang="en-US" b="1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97279" y="1871830"/>
            <a:ext cx="10346167" cy="345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Bef>
                <a:spcPts val="9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latin typeface="Ebrima" panose="02000000000000000000" pitchFamily="2" charset="0"/>
                <a:ea typeface="Tahoma" panose="020B0604030504040204" pitchFamily="34" charset="0"/>
              </a:rPr>
              <a:t>Prevenir el riesgo de contagio por COVID-19 en las instalaciones de los hospedajes,.</a:t>
            </a:r>
          </a:p>
          <a:p>
            <a:pPr marL="457200" lvl="0" indent="-457200" algn="just">
              <a:lnSpc>
                <a:spcPct val="150000"/>
              </a:lnSpc>
              <a:spcBef>
                <a:spcPts val="9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PE" sz="2800" dirty="0">
              <a:latin typeface="Ebrima" panose="02000000000000000000" pitchFamily="2" charset="0"/>
              <a:ea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Ebrim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Establecer los criterios técnicos y procedimientos de limpieza y desinfección para hospedajes contra COVID 19.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975147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557350"/>
            <a:ext cx="10058400" cy="60777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Diluciones con Cloro</a:t>
            </a:r>
            <a:endParaRPr lang="es-PE" dirty="0">
              <a:solidFill>
                <a:schemeClr val="accent5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408589"/>
              </p:ext>
            </p:extLst>
          </p:nvPr>
        </p:nvGraphicFramePr>
        <p:xfrm>
          <a:off x="592427" y="1209370"/>
          <a:ext cx="8654812" cy="53684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9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bg1"/>
                          </a:solidFill>
                          <a:effectLst/>
                        </a:rPr>
                        <a:t>SUPERFICIE A DESINFECTAR</a:t>
                      </a:r>
                      <a:endParaRPr lang="es-P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939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bg1"/>
                          </a:solidFill>
                          <a:effectLst/>
                        </a:rPr>
                        <a:t>INSUMO</a:t>
                      </a:r>
                      <a:endParaRPr lang="es-P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bg1"/>
                          </a:solidFill>
                          <a:effectLst/>
                        </a:rPr>
                        <a:t>CONCENTRACION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bg1"/>
                          </a:solidFill>
                          <a:effectLst/>
                        </a:rPr>
                        <a:t>DOSIFICACIÓN</a:t>
                      </a:r>
                      <a:endParaRPr lang="es-P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91">
                <a:tc>
                  <a:txBody>
                    <a:bodyPr/>
                    <a:lstStyle/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rlito"/>
                          <a:cs typeface="Times New Roman" panose="02020603050405020304" pitchFamily="18" charset="0"/>
                        </a:rPr>
                        <a:t>Equipos (artefactos)</a:t>
                      </a:r>
                      <a:endParaRPr lang="es-PE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50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22508"/>
                  </a:ext>
                </a:extLst>
              </a:tr>
              <a:tr h="835879">
                <a:tc>
                  <a:txBody>
                    <a:bodyPr/>
                    <a:lstStyle/>
                    <a:p>
                      <a:pPr marL="87313" marR="8953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Mesas lavables, m</a:t>
                      </a: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esas, sillas de madera, y otros accesorios de madera y metal. Escobas, jaladores, tachos</a:t>
                      </a:r>
                      <a:endParaRPr lang="es-PE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773607"/>
                  </a:ext>
                </a:extLst>
              </a:tr>
              <a:tr h="637744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Utensilios de producción (ollas,</a:t>
                      </a:r>
                      <a:r>
                        <a:rPr lang="es-PE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cucharon, tablas de picar, etc.) </a:t>
                      </a:r>
                      <a:endParaRPr lang="es-P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50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018377"/>
                  </a:ext>
                </a:extLst>
              </a:tr>
              <a:tr h="637744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60755" algn="l"/>
                          <a:tab pos="1436370" algn="l"/>
                        </a:tabLs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Utensilios	de limpieza</a:t>
                      </a:r>
                    </a:p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(secadores, escobas, etc.)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707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Botas y mandiles de plástico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50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141449"/>
                  </a:ext>
                </a:extLst>
              </a:tr>
              <a:tr h="595229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Inodoro/urinarios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51007"/>
                  </a:ext>
                </a:extLst>
              </a:tr>
              <a:tr h="563343">
                <a:tc>
                  <a:txBody>
                    <a:bodyPr/>
                    <a:lstStyle/>
                    <a:p>
                      <a:pPr marL="87313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Transporte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Cloro 8%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300 ppm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744">
                <a:tc>
                  <a:txBody>
                    <a:bodyPr/>
                    <a:lstStyle/>
                    <a:p>
                      <a:pPr marL="87313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Tanque de agua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dirty="0">
                          <a:solidFill>
                            <a:schemeClr val="tx1"/>
                          </a:solidFill>
                          <a:effectLst/>
                        </a:rPr>
                        <a:t>Cloro 8%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dirty="0">
                          <a:solidFill>
                            <a:schemeClr val="tx1"/>
                          </a:solidFill>
                          <a:effectLst/>
                        </a:rPr>
                        <a:t>300 ppm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237" y="2728451"/>
            <a:ext cx="2332000" cy="238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4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4DEBD-B2A1-49BA-A1B7-5CC90E34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78" y="412125"/>
            <a:ext cx="10704836" cy="1056068"/>
          </a:xfrm>
        </p:spPr>
        <p:txBody>
          <a:bodyPr>
            <a:noAutofit/>
          </a:bodyPr>
          <a:lstStyle/>
          <a:p>
            <a:pPr algn="ctr"/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¿Que es la limpieza y desinfección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450760" y="1468193"/>
          <a:ext cx="1143644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7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0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5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726">
                <a:tc>
                  <a:txBody>
                    <a:bodyPr/>
                    <a:lstStyle/>
                    <a:p>
                      <a:endParaRPr lang="es-P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¿QUE</a:t>
                      </a:r>
                      <a:r>
                        <a:rPr lang="es-PE" sz="2400" baseline="0" dirty="0"/>
                        <a:t> ES?</a:t>
                      </a:r>
                      <a:endParaRPr lang="es-P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¿CUAL</a:t>
                      </a:r>
                      <a:r>
                        <a:rPr lang="es-PE" sz="2400" baseline="0" dirty="0"/>
                        <a:t> ES SU </a:t>
                      </a:r>
                      <a:r>
                        <a:rPr lang="es-PE" sz="2400" dirty="0"/>
                        <a:t>FINALIDAD?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¿COMO SE HACE?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¿QUE SE</a:t>
                      </a:r>
                      <a:r>
                        <a:rPr lang="es-PE" sz="2400" baseline="0" dirty="0"/>
                        <a:t> UTILIZA?</a:t>
                      </a:r>
                      <a:endParaRPr lang="es-P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726">
                <a:tc>
                  <a:txBody>
                    <a:bodyPr/>
                    <a:lstStyle/>
                    <a:p>
                      <a:r>
                        <a:rPr lang="es-PE" sz="2200" b="1" dirty="0"/>
                        <a:t>LIMPIEZA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Remoción</a:t>
                      </a:r>
                      <a:r>
                        <a:rPr lang="es-PE" sz="2200" baseline="0" dirty="0"/>
                        <a:t> mecánica de materias extrañas</a:t>
                      </a:r>
                      <a:endParaRPr lang="es-P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Disminuir la carga (número) de microorganismos a través del arrastre mecánico.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Mediante barrido húmedo, aspirado, lavado manual o mecánico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Se utiliza agua y detergente para este proceso. </a:t>
                      </a:r>
                    </a:p>
                    <a:p>
                      <a:endParaRPr lang="es-PE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726">
                <a:tc>
                  <a:txBody>
                    <a:bodyPr/>
                    <a:lstStyle/>
                    <a:p>
                      <a:r>
                        <a:rPr lang="es-PE" sz="2200" b="1" dirty="0"/>
                        <a:t>DESINFECCION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Proceso químico que mata o erradica los microorganismos sin diferenciarlos (bacterias, virus y protozoos).</a:t>
                      </a:r>
                      <a:endParaRPr lang="es-PE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200" dirty="0"/>
                        <a:t>Garantiza la inhibición de la actividad  bacteriana áreas y ambientes tratados </a:t>
                      </a:r>
                      <a:br>
                        <a:rPr lang="es-PE" sz="2200" dirty="0"/>
                      </a:br>
                      <a:endParaRPr lang="es-P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/>
                        <a:t>Mediante agentes químicos o métodos físicos</a:t>
                      </a:r>
                      <a:endParaRPr lang="es-P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Se</a:t>
                      </a:r>
                      <a:r>
                        <a:rPr lang="es-PE" sz="2200" baseline="0" dirty="0"/>
                        <a:t> utiliza </a:t>
                      </a:r>
                      <a:r>
                        <a:rPr lang="es-PE" sz="2200" dirty="0"/>
                        <a:t> desinfectantes previa limpieza e higiene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77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53938"/>
          </a:xfrm>
        </p:spPr>
        <p:txBody>
          <a:bodyPr>
            <a:normAutofit/>
          </a:bodyPr>
          <a:lstStyle/>
          <a:p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Requisitos de la empresa proveedora para DAN (desinfección de alto nivel):</a:t>
            </a:r>
          </a:p>
        </p:txBody>
      </p:sp>
      <p:graphicFrame>
        <p:nvGraphicFramePr>
          <p:cNvPr id="5" name="Diagram 2">
            <a:extLst>
              <a:ext uri="{FF2B5EF4-FFF2-40B4-BE49-F238E27FC236}">
                <a16:creationId xmlns:a16="http://schemas.microsoft.com/office/drawing/2014/main" id="{18BDAADE-05E2-40B2-9831-692DCA1EC6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251101"/>
              </p:ext>
            </p:extLst>
          </p:nvPr>
        </p:nvGraphicFramePr>
        <p:xfrm>
          <a:off x="1097280" y="1371599"/>
          <a:ext cx="10058400" cy="53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79134ED-B848-4293-A865-540EDC7B6D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81" y="2595281"/>
            <a:ext cx="2502594" cy="312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2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S" sz="44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PROCEDIMIENTOS PROTOCOLIZADOS</a:t>
            </a:r>
            <a:endParaRPr lang="es-PE" sz="4400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18437870"/>
              </p:ext>
            </p:extLst>
          </p:nvPr>
        </p:nvGraphicFramePr>
        <p:xfrm>
          <a:off x="2038349" y="1869141"/>
          <a:ext cx="7240121" cy="423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35" y="2072905"/>
            <a:ext cx="1228893" cy="83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4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EQUIPOS DE PROTECCIÓN SEGÚN TIPO E LIMPIEZA</a:t>
            </a:r>
            <a:endParaRPr lang="es-PE" sz="4000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983207"/>
              </p:ext>
            </p:extLst>
          </p:nvPr>
        </p:nvGraphicFramePr>
        <p:xfrm>
          <a:off x="1199397" y="1981065"/>
          <a:ext cx="9956283" cy="3827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2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2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TIPO DE LIMPIEZA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EQUIPO DE PROTECCIÓN MÍNIMO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SUPERFICIAL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Mascarilla Quirúrgica  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Lentes de protección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Guantes de protección biológica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Mandil para protección de sustancias desinfectantes 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PROFUNDA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Mascarilla Quirúrgica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Lentes de protección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Guantes de protección biológica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Traje de protección biológica 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Botas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47" y="3297066"/>
            <a:ext cx="849005" cy="566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79" y="3324360"/>
            <a:ext cx="1077418" cy="5387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724" y="2897680"/>
            <a:ext cx="919624" cy="13647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86" y="4522839"/>
            <a:ext cx="849005" cy="566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85" y="5309570"/>
            <a:ext cx="1077418" cy="5387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25" y="4524741"/>
            <a:ext cx="919624" cy="13647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92" y="4524741"/>
            <a:ext cx="1058769" cy="127052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99" y="4465959"/>
            <a:ext cx="1368639" cy="136863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02B0C61-6261-4A69-A5FC-B2B4DF59E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5820" y="2868257"/>
            <a:ext cx="560083" cy="127052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9199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2584" y="691717"/>
            <a:ext cx="10058400" cy="3566160"/>
          </a:xfrm>
        </p:spPr>
        <p:txBody>
          <a:bodyPr/>
          <a:lstStyle/>
          <a:p>
            <a:r>
              <a:rPr lang="es-PE" b="1" dirty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CONTROL SANITARIO DEL PERSONAL</a:t>
            </a:r>
          </a:p>
        </p:txBody>
      </p:sp>
    </p:spTree>
    <p:extLst>
      <p:ext uri="{BB962C8B-B14F-4D97-AF65-F5344CB8AC3E}">
        <p14:creationId xmlns:p14="http://schemas.microsoft.com/office/powerpoint/2010/main" val="235011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s-ES" sz="4800" b="1" dirty="0"/>
              <a:t>Control sanitario del personal</a:t>
            </a:r>
            <a:endParaRPr lang="es-PE" sz="48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836024" y="2088776"/>
            <a:ext cx="5319656" cy="2523566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800" dirty="0"/>
              <a:t>El personal que realice actividades de desinfección deberá pasar el control diario de temperatura y monitoreo de signos y síntomas de COVID 19 (Tos, fiebre y disnea -falta de aire-, etc.) al iniciar y terminar la jornada de trabajo. </a:t>
            </a:r>
            <a:endParaRPr lang="es-PE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2088776"/>
            <a:ext cx="5047132" cy="2523566"/>
          </a:xfrm>
          <a:prstGeom prst="rect">
            <a:avLst/>
          </a:prstGeom>
        </p:spPr>
      </p:pic>
      <p:sp>
        <p:nvSpPr>
          <p:cNvPr id="7" name="Marcador de contenido 4"/>
          <p:cNvSpPr txBox="1">
            <a:spLocks/>
          </p:cNvSpPr>
          <p:nvPr/>
        </p:nvSpPr>
        <p:spPr>
          <a:xfrm>
            <a:off x="618564" y="4612342"/>
            <a:ext cx="10954871" cy="162709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 startAt="2"/>
            </a:pPr>
            <a:r>
              <a:rPr lang="es-ES" sz="1800" dirty="0"/>
              <a:t>Los trabajadores que registren una temperatura mayor a 37.5°C o que presenten signos y síntomas de COVID 19 deben suspender temporalmente sus funciones y ser aislados en su domicilio, habitación o centros de aislamiento temporal establecidos por las autoridades locales. Se notificará a las autoridades correspondientes para las acciones establecidas.</a:t>
            </a:r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305979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7576" y="758952"/>
            <a:ext cx="9858103" cy="2239742"/>
          </a:xfrm>
        </p:spPr>
        <p:txBody>
          <a:bodyPr>
            <a:normAutofit/>
          </a:bodyPr>
          <a:lstStyle/>
          <a:p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LIMPIEZA Y DESINFECCIÓN DE HOTELES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059" y="3478964"/>
            <a:ext cx="6037730" cy="2835178"/>
          </a:xfrm>
          <a:prstGeom prst="rect">
            <a:avLst/>
          </a:prstGeom>
        </p:spPr>
      </p:pic>
      <p:pic>
        <p:nvPicPr>
          <p:cNvPr id="7" name="Imagen 6" descr="Tres consejos para limpiar y desinfectar tu casa y convertirla en ...">
            <a:extLst>
              <a:ext uri="{FF2B5EF4-FFF2-40B4-BE49-F238E27FC236}">
                <a16:creationId xmlns:a16="http://schemas.microsoft.com/office/drawing/2014/main" id="{82E6B58B-8AC7-4268-AF98-BF445DCCAF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970" y="3429000"/>
            <a:ext cx="3400567" cy="2346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0611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5194</TotalTime>
  <Words>1182</Words>
  <Application>Microsoft Office PowerPoint</Application>
  <PresentationFormat>Panorámica</PresentationFormat>
  <Paragraphs>176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Arial</vt:lpstr>
      <vt:lpstr>Bahnschrift SemiBold Condensed</vt:lpstr>
      <vt:lpstr>Bahnschrift SemiBold SemiConden</vt:lpstr>
      <vt:lpstr>Calibri</vt:lpstr>
      <vt:lpstr>Calibri Light</vt:lpstr>
      <vt:lpstr>Courier New</vt:lpstr>
      <vt:lpstr>Ebrima</vt:lpstr>
      <vt:lpstr>Tahoma</vt:lpstr>
      <vt:lpstr>Wingdings</vt:lpstr>
      <vt:lpstr>Retrospección</vt:lpstr>
      <vt:lpstr>PROCEDIMIENTO PARA LIMPIEZA Y DESINFECCIÓN HOSPEDAJES CONTRA COVID 19</vt:lpstr>
      <vt:lpstr>OBJETIVOS</vt:lpstr>
      <vt:lpstr>¿Que es la limpieza y desinfección</vt:lpstr>
      <vt:lpstr>Requisitos de la empresa proveedora para DAN (desinfección de alto nivel):</vt:lpstr>
      <vt:lpstr>PROCEDIMIENTOS PROTOCOLIZADOS</vt:lpstr>
      <vt:lpstr>EQUIPOS DE PROTECCIÓN SEGÚN TIPO E LIMPIEZA</vt:lpstr>
      <vt:lpstr>CONTROL SANITARIO DEL PERSONAL</vt:lpstr>
      <vt:lpstr>Control sanitario del personal</vt:lpstr>
      <vt:lpstr>LIMPIEZA Y DESINFECCIÓN DE HOTELES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DILUCIONES A CONSIDERAR</vt:lpstr>
      <vt:lpstr>Diluciones a considerar para realizar limpieza</vt:lpstr>
      <vt:lpstr>Diluciones a considerar con el principio activo amonio cuaternario</vt:lpstr>
      <vt:lpstr>Diluciones con Cloro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Equipos de protección personal según  el protocolo del Ministerio de la Producción (PRODUCE) en la modalidad de delivery y recojo en local</dc:title>
  <dc:creator>Maria Karina Fernandez Urteaga</dc:creator>
  <cp:lastModifiedBy>Johnny Edward Balarezo Reyes</cp:lastModifiedBy>
  <cp:revision>109</cp:revision>
  <dcterms:modified xsi:type="dcterms:W3CDTF">2020-10-07T12:30:07Z</dcterms:modified>
</cp:coreProperties>
</file>