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75" r:id="rId2"/>
    <p:sldId id="273" r:id="rId3"/>
    <p:sldId id="363" r:id="rId4"/>
    <p:sldId id="361" r:id="rId5"/>
    <p:sldId id="362" r:id="rId6"/>
    <p:sldId id="365" r:id="rId7"/>
    <p:sldId id="366" r:id="rId8"/>
    <p:sldId id="375" r:id="rId9"/>
    <p:sldId id="377" r:id="rId10"/>
    <p:sldId id="348" r:id="rId11"/>
    <p:sldId id="277" r:id="rId12"/>
    <p:sldId id="314" r:id="rId13"/>
    <p:sldId id="335" r:id="rId14"/>
    <p:sldId id="309" r:id="rId15"/>
    <p:sldId id="350" r:id="rId16"/>
    <p:sldId id="376" r:id="rId17"/>
    <p:sldId id="285" r:id="rId18"/>
    <p:sldId id="360" r:id="rId19"/>
    <p:sldId id="283" r:id="rId20"/>
    <p:sldId id="327" r:id="rId21"/>
    <p:sldId id="345" r:id="rId22"/>
    <p:sldId id="355" r:id="rId23"/>
    <p:sldId id="380" r:id="rId24"/>
    <p:sldId id="379" r:id="rId25"/>
    <p:sldId id="347" r:id="rId26"/>
    <p:sldId id="343" r:id="rId27"/>
    <p:sldId id="368" r:id="rId28"/>
    <p:sldId id="369" r:id="rId29"/>
    <p:sldId id="370" r:id="rId30"/>
    <p:sldId id="371" r:id="rId31"/>
    <p:sldId id="372" r:id="rId32"/>
    <p:sldId id="373" r:id="rId33"/>
    <p:sldId id="37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99FF99"/>
    <a:srgbClr val="FFD5D5"/>
    <a:srgbClr val="FFCCCC"/>
    <a:srgbClr val="CCECFF"/>
    <a:srgbClr val="FFDF5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394" autoAdjust="0"/>
  </p:normalViewPr>
  <p:slideViewPr>
    <p:cSldViewPr snapToGrid="0">
      <p:cViewPr varScale="1">
        <p:scale>
          <a:sx n="70" d="100"/>
          <a:sy n="70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A50BB-3531-41B3-B254-D5C3D21B67DF}" type="datetimeFigureOut">
              <a:rPr lang="es-PE" smtClean="0"/>
              <a:t>07/10/2020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C9EF8-FE2C-4BD3-9D36-22A9F649AAF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57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C9EF8-FE2C-4BD3-9D36-22A9F649AAFD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054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3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8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13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0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3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0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6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7D90D5-DECD-4D5E-A053-FDE8556860E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0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Calzado%20de%20guantes.mp4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6647" y="2096814"/>
            <a:ext cx="9711559" cy="2098187"/>
          </a:xfrm>
        </p:spPr>
        <p:txBody>
          <a:bodyPr>
            <a:noAutofit/>
          </a:bodyPr>
          <a:lstStyle/>
          <a:p>
            <a:pPr algn="ctr"/>
            <a:r>
              <a:rPr lang="es-PE" sz="4800" b="1" dirty="0">
                <a:latin typeface="Bahnschrift SemiCondensed" panose="020B0502040204020203" pitchFamily="34" charset="0"/>
              </a:rPr>
              <a:t/>
            </a:r>
            <a:br>
              <a:rPr lang="es-PE" sz="4800" b="1" dirty="0">
                <a:latin typeface="Bahnschrift SemiCondensed" panose="020B0502040204020203" pitchFamily="34" charset="0"/>
              </a:rPr>
            </a:br>
            <a:r>
              <a:rPr lang="es-PE" sz="4800" b="1" dirty="0">
                <a:latin typeface="Bahnschrift SemiCondensed" panose="020B0502040204020203" pitchFamily="34" charset="0"/>
              </a:rPr>
              <a:t>Equipos de protección personal según  el protocolo para Hospedajes</a:t>
            </a:r>
          </a:p>
        </p:txBody>
      </p:sp>
      <p:pic>
        <p:nvPicPr>
          <p:cNvPr id="3" name="Imagen 2" descr="logo degrade2019"/>
          <p:cNvPicPr/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4" y="501199"/>
            <a:ext cx="2581542" cy="1116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42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14DEBD-B2A1-49BA-A1B7-5CC90E34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435"/>
            <a:ext cx="12192000" cy="1398895"/>
          </a:xfrm>
        </p:spPr>
        <p:txBody>
          <a:bodyPr>
            <a:noAutofit/>
          </a:bodyPr>
          <a:lstStyle/>
          <a:p>
            <a:pPr algn="ctr"/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¿Por qué tenemos que </a:t>
            </a:r>
            <a:r>
              <a:rPr lang="es-PE" b="1" dirty="0" smtClean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cambiar? ………Que gano con el cambio???</a:t>
            </a:r>
            <a:endParaRPr lang="es-PE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18DD9C7-0A09-478A-8E34-CC1892272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3391"/>
            <a:ext cx="3739487" cy="38917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61EF62F-46B6-4136-A8CB-11BB8CC35FB2}"/>
              </a:ext>
            </a:extLst>
          </p:cNvPr>
          <p:cNvSpPr txBox="1"/>
          <p:nvPr/>
        </p:nvSpPr>
        <p:spPr>
          <a:xfrm>
            <a:off x="3957852" y="1382460"/>
            <a:ext cx="7871434" cy="489364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PE" sz="2400" dirty="0"/>
              <a:t> Conservo mi salud y la de mi familia</a:t>
            </a:r>
          </a:p>
          <a:p>
            <a:pPr>
              <a:buClr>
                <a:srgbClr val="FF0000"/>
              </a:buClr>
            </a:pPr>
            <a:endParaRPr lang="es-PE" sz="24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PE" sz="2400" dirty="0"/>
              <a:t>Cuido la salud de mi comunidad, soy solidario con mis vecinos y amigos</a:t>
            </a:r>
          </a:p>
          <a:p>
            <a:pPr>
              <a:buClr>
                <a:srgbClr val="FF0000"/>
              </a:buClr>
            </a:pPr>
            <a:endParaRPr lang="es-PE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PE" sz="2400" dirty="0"/>
              <a:t>Reactivo mi negocio para el sustento de mi familia</a:t>
            </a:r>
          </a:p>
          <a:p>
            <a:pPr>
              <a:buClr>
                <a:srgbClr val="FF0000"/>
              </a:buClr>
            </a:pPr>
            <a:endParaRPr lang="es-PE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PE" sz="2400" dirty="0"/>
              <a:t>Soy más competitivo y brindo seguridad a mis clientes</a:t>
            </a:r>
          </a:p>
          <a:p>
            <a:pPr>
              <a:buClr>
                <a:srgbClr val="FF0000"/>
              </a:buClr>
            </a:pPr>
            <a:endParaRPr lang="es-PE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PE" sz="2400" dirty="0"/>
              <a:t>Me adapto a la tecnología como medio de comunicación con mis clientes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s-PE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PE" sz="2400" dirty="0"/>
              <a:t>Otros…</a:t>
            </a:r>
          </a:p>
        </p:txBody>
      </p:sp>
    </p:spTree>
    <p:extLst>
      <p:ext uri="{BB962C8B-B14F-4D97-AF65-F5344CB8AC3E}">
        <p14:creationId xmlns:p14="http://schemas.microsoft.com/office/powerpoint/2010/main" val="1649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DEC655AA-9B1D-4C40-AD84-2BF1785A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481" y="951116"/>
            <a:ext cx="6626487" cy="893523"/>
          </a:xfrm>
        </p:spPr>
        <p:txBody>
          <a:bodyPr>
            <a:normAutofit/>
          </a:bodyPr>
          <a:lstStyle/>
          <a:p>
            <a:pPr algn="ctr"/>
            <a:r>
              <a:rPr lang="es-PE" sz="4800" b="1" dirty="0">
                <a:solidFill>
                  <a:srgbClr val="002060"/>
                </a:solidFill>
              </a:rPr>
              <a:t>¿Qué tenemos que hacer 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93698" y="1844639"/>
            <a:ext cx="7514345" cy="3026996"/>
          </a:xfrm>
        </p:spPr>
        <p:txBody>
          <a:bodyPr>
            <a:noAutofit/>
          </a:bodyPr>
          <a:lstStyle/>
          <a:p>
            <a:endParaRPr lang="en-US" sz="3200" b="1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48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USO DEL EQUIPO DE PROTECCION PERSONAL – EPP </a:t>
            </a:r>
          </a:p>
          <a:p>
            <a:pPr algn="ctr"/>
            <a:r>
              <a:rPr lang="en-US" sz="48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(SEGÚN PROTOCOLO)</a:t>
            </a:r>
          </a:p>
        </p:txBody>
      </p:sp>
      <p:pic>
        <p:nvPicPr>
          <p:cNvPr id="10" name="Imagen 9" descr="Fiesta Inn y Best Western ofrecen hospedaje gratuito a médicos y enfermeras de hospitales Covid-1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41"/>
          <a:stretch/>
        </p:blipFill>
        <p:spPr bwMode="auto">
          <a:xfrm>
            <a:off x="583957" y="3784486"/>
            <a:ext cx="2800350" cy="2834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50" y="401843"/>
            <a:ext cx="3682273" cy="28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5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012A898-FC6F-4613-96D8-1942465CFECC}"/>
              </a:ext>
            </a:extLst>
          </p:cNvPr>
          <p:cNvSpPr/>
          <p:nvPr/>
        </p:nvSpPr>
        <p:spPr>
          <a:xfrm>
            <a:off x="-192258" y="174383"/>
            <a:ext cx="11165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40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¿Qué es el Equipo de Protección Personal -EPP?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30F4A13D-E586-4A57-91D8-FDC3EAD7CD21}"/>
              </a:ext>
            </a:extLst>
          </p:cNvPr>
          <p:cNvSpPr/>
          <p:nvPr/>
        </p:nvSpPr>
        <p:spPr>
          <a:xfrm>
            <a:off x="381342" y="2298906"/>
            <a:ext cx="6288257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s-PE" sz="3200" dirty="0"/>
              <a:t>Es un equipo especial que se usa para crear una barrera entre usted,  y peligros del ambiente de trabajo o del medio exterior.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3F90CED-FF57-442F-8C3C-D07F21909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1206286"/>
            <a:ext cx="5318439" cy="337588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88585648-BDDF-4325-A197-37D590DC1E8F}"/>
              </a:ext>
            </a:extLst>
          </p:cNvPr>
          <p:cNvSpPr/>
          <p:nvPr/>
        </p:nvSpPr>
        <p:spPr>
          <a:xfrm>
            <a:off x="5998651" y="4808794"/>
            <a:ext cx="6096000" cy="156966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es-PE" sz="3200" dirty="0"/>
              <a:t>Reduce la probabilidad de tocar, exponerse y propagar microbios y el virus del COVID19.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448BBD66-431B-4E67-B09B-05AB5A510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421" y="4936129"/>
            <a:ext cx="2603218" cy="140829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CB38D665-65B6-4079-8F57-28CCC1EA4239}"/>
              </a:ext>
            </a:extLst>
          </p:cNvPr>
          <p:cNvSpPr txBox="1"/>
          <p:nvPr/>
        </p:nvSpPr>
        <p:spPr>
          <a:xfrm>
            <a:off x="97349" y="5411469"/>
            <a:ext cx="2884572" cy="6463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PE" sz="3600" dirty="0"/>
              <a:t>Es una barrera</a:t>
            </a:r>
          </a:p>
        </p:txBody>
      </p:sp>
    </p:spTree>
    <p:extLst>
      <p:ext uri="{BB962C8B-B14F-4D97-AF65-F5344CB8AC3E}">
        <p14:creationId xmlns:p14="http://schemas.microsoft.com/office/powerpoint/2010/main" val="393263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9A20F8F1-D0A5-44F6-AC61-DD57FD611073}"/>
              </a:ext>
            </a:extLst>
          </p:cNvPr>
          <p:cNvSpPr txBox="1"/>
          <p:nvPr/>
        </p:nvSpPr>
        <p:spPr>
          <a:xfrm>
            <a:off x="5018406" y="113078"/>
            <a:ext cx="5436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800" b="1" spc="-50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¿Por qué usar el EPP?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00021FE-8DAD-423B-B4CC-BC2077EC7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0" y="2357464"/>
            <a:ext cx="4114169" cy="214307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5BD0DE8F-A5EF-4D70-858F-C8150BA6DCAF}"/>
              </a:ext>
            </a:extLst>
          </p:cNvPr>
          <p:cNvSpPr txBox="1"/>
          <p:nvPr/>
        </p:nvSpPr>
        <p:spPr>
          <a:xfrm>
            <a:off x="750978" y="997565"/>
            <a:ext cx="230678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PE" sz="4000" b="1" dirty="0"/>
              <a:t>¿Por qué?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F6C0B911-382E-48BC-9DE8-2E961A3214A0}"/>
              </a:ext>
            </a:extLst>
          </p:cNvPr>
          <p:cNvSpPr/>
          <p:nvPr/>
        </p:nvSpPr>
        <p:spPr>
          <a:xfrm>
            <a:off x="4477864" y="2356521"/>
            <a:ext cx="709879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PE" sz="3200" dirty="0">
                <a:solidFill>
                  <a:srgbClr val="002060"/>
                </a:solidFill>
              </a:rPr>
              <a:t>Evita contagiarme y contagiar de COVID-19 y otras enfermedades.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96204283-D00E-4837-88BF-6B9E227E29D9}"/>
              </a:ext>
            </a:extLst>
          </p:cNvPr>
          <p:cNvSpPr txBox="1"/>
          <p:nvPr/>
        </p:nvSpPr>
        <p:spPr>
          <a:xfrm>
            <a:off x="4475876" y="3786164"/>
            <a:ext cx="7438447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PE" sz="3200" dirty="0">
                <a:solidFill>
                  <a:srgbClr val="002060"/>
                </a:solidFill>
              </a:rPr>
              <a:t>Conserva la integridad física del trabajador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2849D6B7-4814-4379-B7C1-D105936E0465}"/>
              </a:ext>
            </a:extLst>
          </p:cNvPr>
          <p:cNvSpPr/>
          <p:nvPr/>
        </p:nvSpPr>
        <p:spPr>
          <a:xfrm>
            <a:off x="4533156" y="4960348"/>
            <a:ext cx="7438447" cy="95410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s-PE" sz="2800" dirty="0">
                <a:solidFill>
                  <a:srgbClr val="002060"/>
                </a:solidFill>
              </a:rPr>
              <a:t>Disminuye la gravedad de las consecuencias de un posible accidente o enfermedad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F0B3B4E-E081-4949-AF32-E86F18E6413D}"/>
              </a:ext>
            </a:extLst>
          </p:cNvPr>
          <p:cNvSpPr/>
          <p:nvPr/>
        </p:nvSpPr>
        <p:spPr>
          <a:xfrm>
            <a:off x="4475876" y="1014781"/>
            <a:ext cx="690786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Los equipos de protección personal (EPP) son esenciales para el control del riesgo y deben utilizarse cuando los riesgos no se puedan evitar.</a:t>
            </a:r>
          </a:p>
        </p:txBody>
      </p:sp>
    </p:spTree>
    <p:extLst>
      <p:ext uri="{BB962C8B-B14F-4D97-AF65-F5344CB8AC3E}">
        <p14:creationId xmlns:p14="http://schemas.microsoft.com/office/powerpoint/2010/main" val="2515345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38A6AB16-9543-467F-AE72-C57BF7500BCF}"/>
              </a:ext>
            </a:extLst>
          </p:cNvPr>
          <p:cNvSpPr txBox="1"/>
          <p:nvPr/>
        </p:nvSpPr>
        <p:spPr>
          <a:xfrm>
            <a:off x="1450197" y="425326"/>
            <a:ext cx="8931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¿CUÁL ES EL EQUIPO DE PROTECCIÓN PARA EL  PERSONAL QUE TRABAJA EN HOTELERIA?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E29A19C-C208-4E44-B06A-5D66AF0B8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502" y="3194344"/>
            <a:ext cx="2877806" cy="208805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CF5690AD-53D7-43BF-ACD7-5AE130B79614}"/>
              </a:ext>
            </a:extLst>
          </p:cNvPr>
          <p:cNvSpPr txBox="1"/>
          <p:nvPr/>
        </p:nvSpPr>
        <p:spPr>
          <a:xfrm>
            <a:off x="1693903" y="2299089"/>
            <a:ext cx="191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/>
              <a:t>Mascarilla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6B328C8F-0202-4778-B36C-3F75E9390F99}"/>
              </a:ext>
            </a:extLst>
          </p:cNvPr>
          <p:cNvSpPr txBox="1"/>
          <p:nvPr/>
        </p:nvSpPr>
        <p:spPr>
          <a:xfrm>
            <a:off x="5405466" y="2299089"/>
            <a:ext cx="1033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Gorro</a:t>
            </a:r>
            <a:endParaRPr lang="es-PE" sz="2800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D22C763-3985-4841-A658-995EA851DF48}"/>
              </a:ext>
            </a:extLst>
          </p:cNvPr>
          <p:cNvSpPr txBox="1"/>
          <p:nvPr/>
        </p:nvSpPr>
        <p:spPr>
          <a:xfrm>
            <a:off x="8595592" y="2247178"/>
            <a:ext cx="1392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/>
              <a:t>Guantes</a:t>
            </a:r>
          </a:p>
        </p:txBody>
      </p:sp>
      <p:pic>
        <p:nvPicPr>
          <p:cNvPr id="14" name="Imagen 13" descr="D:\PERFIL\Downloads\guantes-de-látex-para-limpieza-1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20" y="2822310"/>
            <a:ext cx="2088107" cy="246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Gorro redondo blanco - Clay S. A. | Gorros desechables">
            <a:extLst>
              <a:ext uri="{FF2B5EF4-FFF2-40B4-BE49-F238E27FC236}">
                <a16:creationId xmlns="" xmlns:a16="http://schemas.microsoft.com/office/drawing/2014/main" id="{07012FA6-C363-4175-B920-68464296C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05" y="2822309"/>
            <a:ext cx="2460087" cy="24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6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82DAD9-7E9C-4D5D-9CA0-D8F52CBD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43" y="264795"/>
            <a:ext cx="10058400" cy="1132449"/>
          </a:xfrm>
        </p:spPr>
        <p:txBody>
          <a:bodyPr/>
          <a:lstStyle/>
          <a:p>
            <a:pPr algn="ctr"/>
            <a:r>
              <a:rPr lang="es-PE" b="1" dirty="0">
                <a:solidFill>
                  <a:schemeClr val="accent5">
                    <a:lumMod val="50000"/>
                  </a:schemeClr>
                </a:solidFill>
              </a:rPr>
              <a:t>En que momentos </a:t>
            </a:r>
            <a:r>
              <a:rPr lang="es-PE" b="1" dirty="0" smtClean="0">
                <a:solidFill>
                  <a:schemeClr val="accent5">
                    <a:lumMod val="50000"/>
                  </a:schemeClr>
                </a:solidFill>
              </a:rPr>
              <a:t>uso </a:t>
            </a:r>
            <a:r>
              <a:rPr lang="es-PE" b="1" dirty="0">
                <a:solidFill>
                  <a:schemeClr val="accent5">
                    <a:lumMod val="50000"/>
                  </a:schemeClr>
                </a:solidFill>
              </a:rPr>
              <a:t>el </a:t>
            </a:r>
            <a:r>
              <a:rPr lang="es-PE" b="1" dirty="0" smtClean="0">
                <a:solidFill>
                  <a:schemeClr val="accent5">
                    <a:lumMod val="50000"/>
                  </a:schemeClr>
                </a:solidFill>
              </a:rPr>
              <a:t>EPP????</a:t>
            </a:r>
            <a:endParaRPr lang="es-PE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6B328C8F-0202-4778-B36C-3F75E9390F99}"/>
              </a:ext>
            </a:extLst>
          </p:cNvPr>
          <p:cNvSpPr txBox="1"/>
          <p:nvPr/>
        </p:nvSpPr>
        <p:spPr>
          <a:xfrm>
            <a:off x="535710" y="2614039"/>
            <a:ext cx="5373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La </a:t>
            </a:r>
            <a:r>
              <a:rPr lang="es-MX" sz="2800" b="1" dirty="0">
                <a:solidFill>
                  <a:srgbClr val="FF0000"/>
                </a:solidFill>
              </a:rPr>
              <a:t>mascarilla en un equipo de protección que se debe usar en todo momento durante la jornada laboral</a:t>
            </a:r>
            <a:endParaRPr lang="es-PE" sz="2800" b="1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803" y="2030098"/>
            <a:ext cx="3563815" cy="1967471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3"/>
          <a:srcRect l="33690" t="29806" r="30856" b="19682"/>
          <a:stretch/>
        </p:blipFill>
        <p:spPr bwMode="auto">
          <a:xfrm>
            <a:off x="6203805" y="4228402"/>
            <a:ext cx="3987813" cy="2137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0E6ED06-C5EA-49AC-9E5C-26B5DF4DD7AE}"/>
              </a:ext>
            </a:extLst>
          </p:cNvPr>
          <p:cNvSpPr txBox="1"/>
          <p:nvPr/>
        </p:nvSpPr>
        <p:spPr>
          <a:xfrm>
            <a:off x="535710" y="1799266"/>
            <a:ext cx="1076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0000"/>
                </a:solidFill>
              </a:rPr>
              <a:t> </a:t>
            </a:r>
            <a:endParaRPr lang="es-P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2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12924" y="332329"/>
            <a:ext cx="10443333" cy="39329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1. Al recibir al cliente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AC727E3-188E-44EA-A9D3-FA4A0533AA08}"/>
              </a:ext>
            </a:extLst>
          </p:cNvPr>
          <p:cNvSpPr/>
          <p:nvPr/>
        </p:nvSpPr>
        <p:spPr>
          <a:xfrm>
            <a:off x="6073933" y="2178460"/>
            <a:ext cx="5282324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PE" sz="2800" dirty="0"/>
              <a:t>El personal de el hotel deberá utilizar sus EPP de acuerdo al área de </a:t>
            </a:r>
            <a:r>
              <a:rPr lang="es-PE" sz="2800" dirty="0" smtClean="0"/>
              <a:t>servicio  y </a:t>
            </a:r>
            <a:r>
              <a:rPr lang="es-PE" sz="2800" dirty="0" smtClean="0">
                <a:solidFill>
                  <a:srgbClr val="C00000"/>
                </a:solidFill>
              </a:rPr>
              <a:t>de </a:t>
            </a:r>
            <a:r>
              <a:rPr lang="es-PE" sz="2800" dirty="0">
                <a:solidFill>
                  <a:srgbClr val="C00000"/>
                </a:solidFill>
              </a:rPr>
              <a:t>acuerdo al nivel de riesgo del </a:t>
            </a:r>
            <a:r>
              <a:rPr lang="es-PE" sz="2800" dirty="0" smtClean="0">
                <a:solidFill>
                  <a:srgbClr val="C00000"/>
                </a:solidFill>
              </a:rPr>
              <a:t>trabajador teniendo en cuenta</a:t>
            </a:r>
            <a:r>
              <a:rPr lang="es-PE" sz="2800" dirty="0" smtClean="0"/>
              <a:t> a lo establecido en los protocolos.</a:t>
            </a:r>
            <a:endParaRPr lang="es-PE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26" y="1055076"/>
            <a:ext cx="3916799" cy="2416787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3"/>
          <a:srcRect l="31750" t="41100" r="38970" b="26270"/>
          <a:stretch/>
        </p:blipFill>
        <p:spPr bwMode="auto">
          <a:xfrm>
            <a:off x="1541026" y="3631301"/>
            <a:ext cx="3916799" cy="2483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57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01785B6-6920-4D41-860A-9C9E60443D44}"/>
              </a:ext>
            </a:extLst>
          </p:cNvPr>
          <p:cNvSpPr/>
          <p:nvPr/>
        </p:nvSpPr>
        <p:spPr>
          <a:xfrm>
            <a:off x="595726" y="312956"/>
            <a:ext cx="10472829" cy="39329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2. Durante la limpieza de las habitaciones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DA73793-E831-44A8-9973-73C4F1113EAE}"/>
              </a:ext>
            </a:extLst>
          </p:cNvPr>
          <p:cNvSpPr txBox="1"/>
          <p:nvPr/>
        </p:nvSpPr>
        <p:spPr>
          <a:xfrm>
            <a:off x="460375" y="1257687"/>
            <a:ext cx="4261664" cy="46474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just"/>
            <a:endParaRPr lang="es-PE" sz="1600" dirty="0"/>
          </a:p>
          <a:p>
            <a:pPr marL="342900" indent="-342900" algn="just">
              <a:buFont typeface="+mj-lt"/>
              <a:buAutoNum type="alphaLcParenR"/>
            </a:pPr>
            <a:r>
              <a:rPr lang="es-PE" sz="2800" dirty="0"/>
              <a:t> Cuando haga limpieza de las habitaciones</a:t>
            </a:r>
          </a:p>
          <a:p>
            <a:pPr marL="342900" indent="-342900" algn="just">
              <a:buFont typeface="+mj-lt"/>
              <a:buAutoNum type="alphaLcParenR"/>
            </a:pPr>
            <a:endParaRPr lang="es-PE" sz="2800" dirty="0"/>
          </a:p>
          <a:p>
            <a:pPr marL="342900" indent="-342900" algn="just">
              <a:buFont typeface="+mj-lt"/>
              <a:buAutoNum type="alphaLcParenR"/>
            </a:pPr>
            <a:r>
              <a:rPr lang="es-PE" sz="2800" dirty="0"/>
              <a:t>Cuando cambie la ropa de cama de cada habitación </a:t>
            </a:r>
          </a:p>
          <a:p>
            <a:pPr algn="just"/>
            <a:endParaRPr lang="es-PE" sz="2800" dirty="0"/>
          </a:p>
          <a:p>
            <a:pPr marL="360363" algn="just"/>
            <a:r>
              <a:rPr lang="es-PE" sz="2800" dirty="0"/>
              <a:t>Se debe usar mascarilla y guantes mínimamente.</a:t>
            </a:r>
          </a:p>
          <a:p>
            <a:pPr marL="342900" indent="-342900" algn="just">
              <a:buFont typeface="+mj-lt"/>
              <a:buAutoNum type="alphaLcParenR"/>
            </a:pPr>
            <a:endParaRPr lang="es-PE" sz="2800" dirty="0"/>
          </a:p>
        </p:txBody>
      </p:sp>
      <p:sp>
        <p:nvSpPr>
          <p:cNvPr id="8" name="AutoShape 2" descr="LAVADO DESINFECCIÓN Y PLANCHADO DE LA ROPA HOSPITALARIA: - PDF ...">
            <a:extLst>
              <a:ext uri="{FF2B5EF4-FFF2-40B4-BE49-F238E27FC236}">
                <a16:creationId xmlns="" xmlns:a16="http://schemas.microsoft.com/office/drawing/2014/main" id="{D508ACAA-7F05-4843-9305-45DCF4ADD3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7" name="Imagen 6" descr="Tres consejos para limpiar y desinfectar tu casa y convertirla en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7" y="929955"/>
            <a:ext cx="3400567" cy="23466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Guantes de látex para limpieza la opción más segura | Monouso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100" y="3540852"/>
            <a:ext cx="3032533" cy="21779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618" y="929955"/>
            <a:ext cx="2672828" cy="2346645"/>
          </a:xfrm>
          <a:prstGeom prst="rect">
            <a:avLst/>
          </a:prstGeom>
        </p:spPr>
      </p:pic>
      <p:pic>
        <p:nvPicPr>
          <p:cNvPr id="2050" name="Picture 2" descr="La vida después del confinamien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8" y="3500307"/>
            <a:ext cx="2857500" cy="225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55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Junta Vecinal 4 - Miraflores - Publications | Faceboo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8707" r="50407" b="29400"/>
          <a:stretch/>
        </p:blipFill>
        <p:spPr bwMode="auto">
          <a:xfrm>
            <a:off x="6416793" y="2070409"/>
            <a:ext cx="2912945" cy="3630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CDA73793-E831-44A8-9973-73C4F1113EAE}"/>
              </a:ext>
            </a:extLst>
          </p:cNvPr>
          <p:cNvSpPr txBox="1"/>
          <p:nvPr/>
        </p:nvSpPr>
        <p:spPr>
          <a:xfrm>
            <a:off x="428839" y="425977"/>
            <a:ext cx="1132273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es-PE" sz="2800" b="1" dirty="0" smtClean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3</a:t>
            </a:r>
            <a:r>
              <a:rPr lang="es-PE" sz="28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. Cuando coloque la ropa de cama sucia de las habitaciones en las bolsas debo usar el equipo de protección y rociar a las bolsas con la solución de agua con lejía .</a:t>
            </a:r>
          </a:p>
        </p:txBody>
      </p:sp>
      <p:pic>
        <p:nvPicPr>
          <p:cNvPr id="4" name="Imagen 3" descr="Limpieza Habitación en 90 segundos en IFA Dunamar Hotel - YouTub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36" y="2171061"/>
            <a:ext cx="3385926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684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2167" y="501446"/>
            <a:ext cx="10707329" cy="61943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Responsabilidades según normativa:</a:t>
            </a:r>
            <a:endParaRPr lang="en-US" sz="280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71518" y="1335190"/>
            <a:ext cx="6303006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2800" dirty="0"/>
              <a:t>El dueño: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Entrega diariamente los EPP de bioseguridad a los trabajadores.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Verifica el correcto uso del EPP durante la labor diaria.</a:t>
            </a:r>
          </a:p>
          <a:p>
            <a:pPr algn="just"/>
            <a:endParaRPr lang="es-PE" sz="2800" dirty="0"/>
          </a:p>
          <a:p>
            <a:pPr algn="just"/>
            <a:r>
              <a:rPr lang="es-PE" sz="2800" dirty="0"/>
              <a:t>El trabajador: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Uso  correcto del EPP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Notifica al dueño el deterioro de los EPP</a:t>
            </a:r>
            <a:endParaRPr lang="es-MX" sz="2800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0057D3F-8229-48A2-8F7E-AD1B81046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55" y="1765712"/>
            <a:ext cx="4291415" cy="354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1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OBJETIVOS DEL PROTOCOLO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00519" y="1797937"/>
            <a:ext cx="98519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Establecer las medidas preventivas sanitarias ante el COVID-19 para todos los hoteles, aplicando los lineamientos de los protocolos.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MX" sz="2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Prevenir el riesgo de contagio del COVID-19 en las instalaciones de los hoteles</a:t>
            </a:r>
            <a:r>
              <a:rPr lang="en-US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durante la operatividad.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s-MX" sz="2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Prevenir el contagio del COVID-19 de los clientes, colaboradores o personas ajenas durante la estancia en el hotel.</a:t>
            </a:r>
            <a:endParaRPr lang="es-PE" sz="2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7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82FCBFD-AA23-45A7-A54F-27B7F01D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581" y="125488"/>
            <a:ext cx="5908431" cy="1095316"/>
          </a:xfrm>
        </p:spPr>
        <p:txBody>
          <a:bodyPr/>
          <a:lstStyle/>
          <a:p>
            <a:r>
              <a:rPr lang="es-PE" b="1" dirty="0">
                <a:solidFill>
                  <a:schemeClr val="accent5">
                    <a:lumMod val="50000"/>
                  </a:schemeClr>
                </a:solidFill>
              </a:rPr>
              <a:t>Uso correcto del EPP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E2041B7E-4720-43F9-9792-74133A6109F7}"/>
              </a:ext>
            </a:extLst>
          </p:cNvPr>
          <p:cNvSpPr txBox="1"/>
          <p:nvPr/>
        </p:nvSpPr>
        <p:spPr>
          <a:xfrm>
            <a:off x="325986" y="3071994"/>
            <a:ext cx="3867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>
                <a:solidFill>
                  <a:srgbClr val="FF0000"/>
                </a:solidFill>
              </a:rPr>
              <a:t>Primero lo primero:</a:t>
            </a:r>
          </a:p>
          <a:p>
            <a:pPr algn="ctr"/>
            <a:r>
              <a:rPr lang="es-PE" sz="3600" b="1" u="sng" dirty="0">
                <a:solidFill>
                  <a:srgbClr val="FF0000"/>
                </a:solidFill>
              </a:rPr>
              <a:t>Obligatorio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D560271-B8EE-4B57-9C7D-B5FB21FA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189" y="2093228"/>
            <a:ext cx="2619375" cy="17430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5519A88-98AA-4415-8A27-0645847D7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126" y="4485835"/>
            <a:ext cx="2857500" cy="16002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3DD7E8C9-1214-4759-A0F8-86D2BD6F57E5}"/>
              </a:ext>
            </a:extLst>
          </p:cNvPr>
          <p:cNvSpPr/>
          <p:nvPr/>
        </p:nvSpPr>
        <p:spPr>
          <a:xfrm>
            <a:off x="3636272" y="2050734"/>
            <a:ext cx="3993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b="1" dirty="0"/>
              <a:t>Lavado de manos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2280BDC5-7914-43C2-86E8-3597375E8878}"/>
              </a:ext>
            </a:extLst>
          </p:cNvPr>
          <p:cNvSpPr/>
          <p:nvPr/>
        </p:nvSpPr>
        <p:spPr>
          <a:xfrm>
            <a:off x="3710196" y="4813786"/>
            <a:ext cx="3418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b="1" dirty="0"/>
              <a:t> higienización </a:t>
            </a:r>
          </a:p>
        </p:txBody>
      </p:sp>
      <p:sp>
        <p:nvSpPr>
          <p:cNvPr id="9" name="Flecha: a la derecha con bandas 8">
            <a:extLst>
              <a:ext uri="{FF2B5EF4-FFF2-40B4-BE49-F238E27FC236}">
                <a16:creationId xmlns="" xmlns:a16="http://schemas.microsoft.com/office/drawing/2014/main" id="{84300F95-7AF2-4EA9-8A2F-83A50983CF00}"/>
              </a:ext>
            </a:extLst>
          </p:cNvPr>
          <p:cNvSpPr/>
          <p:nvPr/>
        </p:nvSpPr>
        <p:spPr>
          <a:xfrm rot="18638641">
            <a:off x="4791970" y="2975242"/>
            <a:ext cx="1018841" cy="57471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lecha: a la derecha con bandas 9">
            <a:extLst>
              <a:ext uri="{FF2B5EF4-FFF2-40B4-BE49-F238E27FC236}">
                <a16:creationId xmlns="" xmlns:a16="http://schemas.microsoft.com/office/drawing/2014/main" id="{BDCB8E20-ED66-424D-9C99-CE956BE340F2}"/>
              </a:ext>
            </a:extLst>
          </p:cNvPr>
          <p:cNvSpPr/>
          <p:nvPr/>
        </p:nvSpPr>
        <p:spPr>
          <a:xfrm rot="2708675">
            <a:off x="4805125" y="3927398"/>
            <a:ext cx="1018841" cy="57471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F68F8744-78D7-41AB-9F2A-25CA59149019}"/>
              </a:ext>
            </a:extLst>
          </p:cNvPr>
          <p:cNvSpPr txBox="1"/>
          <p:nvPr/>
        </p:nvSpPr>
        <p:spPr>
          <a:xfrm>
            <a:off x="4346699" y="3398060"/>
            <a:ext cx="40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/>
              <a:t>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911DD031-44A0-4F5F-A7C4-F918AD717D27}"/>
              </a:ext>
            </a:extLst>
          </p:cNvPr>
          <p:cNvSpPr txBox="1"/>
          <p:nvPr/>
        </p:nvSpPr>
        <p:spPr>
          <a:xfrm>
            <a:off x="458233" y="1315402"/>
            <a:ext cx="180171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Paso 1</a:t>
            </a:r>
          </a:p>
        </p:txBody>
      </p:sp>
    </p:spTree>
    <p:extLst>
      <p:ext uri="{BB962C8B-B14F-4D97-AF65-F5344CB8AC3E}">
        <p14:creationId xmlns:p14="http://schemas.microsoft.com/office/powerpoint/2010/main" val="4268129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80FED79-6145-4171-AD6C-FBAE4632B2C4}"/>
              </a:ext>
            </a:extLst>
          </p:cNvPr>
          <p:cNvSpPr/>
          <p:nvPr/>
        </p:nvSpPr>
        <p:spPr>
          <a:xfrm>
            <a:off x="2544312" y="425111"/>
            <a:ext cx="6526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COLOCACIÓN DE LA MASCARILLA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56F7C65-481B-40A6-9C07-A5134DE35BEB}"/>
              </a:ext>
            </a:extLst>
          </p:cNvPr>
          <p:cNvSpPr/>
          <p:nvPr/>
        </p:nvSpPr>
        <p:spPr>
          <a:xfrm>
            <a:off x="233150" y="1284512"/>
            <a:ext cx="7177584" cy="83099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1. lavarse las manos con agua y jabón según la técnica de lavado de manos, luego desinfectarse las manos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3447D1AD-F6C6-499C-A0A3-E8F38F1CBC03}"/>
              </a:ext>
            </a:extLst>
          </p:cNvPr>
          <p:cNvSpPr/>
          <p:nvPr/>
        </p:nvSpPr>
        <p:spPr>
          <a:xfrm>
            <a:off x="233150" y="2814941"/>
            <a:ext cx="7177584" cy="830997"/>
          </a:xfrm>
          <a:prstGeom prst="rect">
            <a:avLst/>
          </a:prstGeom>
          <a:ln>
            <a:solidFill>
              <a:srgbClr val="B0860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2. Verificar que la mascarilla no se encuentre dañada.</a:t>
            </a:r>
          </a:p>
          <a:p>
            <a:endParaRPr lang="es-PE" sz="2400" dirty="0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FFEB1CB-8EE7-4683-B08C-DE74B4ED30C0}"/>
              </a:ext>
            </a:extLst>
          </p:cNvPr>
          <p:cNvSpPr/>
          <p:nvPr/>
        </p:nvSpPr>
        <p:spPr>
          <a:xfrm>
            <a:off x="233150" y="5149685"/>
            <a:ext cx="8460474" cy="120032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4. Cúbrete la boca y la nariz con la mascarilla, sujeta las tiras o elástico alrededor de las orejas o en la parte posterior de la cabeza y ajusta la tira rígida sobre la nariz.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A2951ECB-3F33-4866-95E5-68B391D43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522" y="1071442"/>
            <a:ext cx="2186596" cy="12562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0B23EED7-5EF5-4985-B2B6-7636B4830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522" y="2489535"/>
            <a:ext cx="2186596" cy="18238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85C612C7-A235-4EC9-A77B-3C759506622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613" y="4804012"/>
            <a:ext cx="2075505" cy="13155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926276B2-4900-45AF-A9E0-6E67F4B7EF50}"/>
              </a:ext>
            </a:extLst>
          </p:cNvPr>
          <p:cNvSpPr txBox="1"/>
          <p:nvPr/>
        </p:nvSpPr>
        <p:spPr>
          <a:xfrm>
            <a:off x="233150" y="366596"/>
            <a:ext cx="180171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Paso 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5FB69796-269F-4EA6-B717-79184B22BC4A}"/>
              </a:ext>
            </a:extLst>
          </p:cNvPr>
          <p:cNvSpPr/>
          <p:nvPr/>
        </p:nvSpPr>
        <p:spPr>
          <a:xfrm>
            <a:off x="233150" y="4106295"/>
            <a:ext cx="7177584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3. Asegurarse que el lado exterior de la mascarilla queda hacia fuera.</a:t>
            </a:r>
          </a:p>
        </p:txBody>
      </p:sp>
    </p:spTree>
    <p:extLst>
      <p:ext uri="{BB962C8B-B14F-4D97-AF65-F5344CB8AC3E}">
        <p14:creationId xmlns:p14="http://schemas.microsoft.com/office/powerpoint/2010/main" val="1509515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3A58C9D0-054D-477F-BF7B-F7025A9415E1}"/>
              </a:ext>
            </a:extLst>
          </p:cNvPr>
          <p:cNvSpPr/>
          <p:nvPr/>
        </p:nvSpPr>
        <p:spPr>
          <a:xfrm>
            <a:off x="300251" y="1655643"/>
            <a:ext cx="4176215" cy="120032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5. Evitar tocar la mascarilla mientras lo usas, si lo haces lávate las manos.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CD5C8D37-076A-445A-BFCD-B094E6D622B7}"/>
              </a:ext>
            </a:extLst>
          </p:cNvPr>
          <p:cNvSpPr/>
          <p:nvPr/>
        </p:nvSpPr>
        <p:spPr>
          <a:xfrm>
            <a:off x="254441" y="3531759"/>
            <a:ext cx="4176215" cy="224676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2800" dirty="0"/>
              <a:t>6. Quítate la mascarilla sin tocar la parte delantera y deséchala en un recipiente cerrado. Luego lávate y desinféctate las manos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2404D2F7-DAD6-4380-B016-4034947D04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22" y="2099920"/>
            <a:ext cx="1825546" cy="25181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D740738C-C3E3-4330-BAFC-3F813B9F7179}"/>
              </a:ext>
            </a:extLst>
          </p:cNvPr>
          <p:cNvSpPr/>
          <p:nvPr/>
        </p:nvSpPr>
        <p:spPr>
          <a:xfrm>
            <a:off x="3444643" y="551723"/>
            <a:ext cx="6526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COLOCACIÓN DE LA MASCARILLA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F52EEBD0-3256-4BCD-98E2-0BBB88B44C3C}"/>
              </a:ext>
            </a:extLst>
          </p:cNvPr>
          <p:cNvSpPr txBox="1"/>
          <p:nvPr/>
        </p:nvSpPr>
        <p:spPr>
          <a:xfrm>
            <a:off x="1133481" y="493208"/>
            <a:ext cx="180171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Paso </a:t>
            </a:r>
            <a:r>
              <a:rPr lang="es-PE" sz="4800" dirty="0" smtClean="0">
                <a:solidFill>
                  <a:schemeClr val="bg1"/>
                </a:solidFill>
              </a:rPr>
              <a:t>3</a:t>
            </a:r>
            <a:endParaRPr lang="es-PE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89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h3.googleusercontent.com/kZA2HmUg5wXbtYFnNpIU-sKJK3eXHXwHKxZCJwrxCEPnGk2_CIDv9pTeKJmNaD-Wjjz8TBQ-kX3-QsrO96UJF9pAE0ip59USMEBwvHyRBIp7wxXKs3I0sBuYcDrJxDbQN1Z-CWdY-ZGRPOHHmK-Ev6POe6MTMLPJa8d8JsOkgC3CCvkZYtQ8da-PvgMoQiCwBgEtjyCSZS5K2JchzvYKYVaMS-YEH6b0HPwsv-a_bacf-XA4WF2WaHpj2gYKDooWsFlxbD_fqpTeduhfrn_669ZBRIEirX8HX-GIp7h-jwP-2nDK7tq3ONpcb0DVNL_QfPp8OJzImzN_ZQ3u7O2u22swyaHYsRLYXupPwIxWlKTO3ZdQvRUwTZLVHzgkU9EdMPcRgC3XNJJHfrxXtdIBmhuRlXgMKQ1iYj8LNG0ok95qM7BHsXtIKyAaYkoW_Cs_mGG5Ult8Omz2z6X_Bp06pG3-A9lMQ0tSAxxpGHK5WhTz908Ucd_-y9pzMjykGz3JdVHKO4-n8ZtM07sJ_lKhbD9FYf5v4Z-7VQazkrU6EnKKkXOA5lNFIYa5o2Pvcy8uO8IvbotS9dnOIU1U_DBa0mslJ4eNgiavtV0yeRiPdJxiPoVwGflI_xhAz-1KJ6a84E0zVFlSqSwmaCZiGleO7Ss3-gjtSNaM8hwhdQ-DLs2j8WQbKfalw5suyUoXlQ=w352-h625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0" b="14040"/>
          <a:stretch/>
        </p:blipFill>
        <p:spPr bwMode="auto">
          <a:xfrm>
            <a:off x="2729553" y="1105469"/>
            <a:ext cx="6005014" cy="51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508078" y="327733"/>
            <a:ext cx="8720920" cy="5459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800" b="1" spc="-5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TIPOS DE MASCARILLA</a:t>
            </a:r>
            <a:endParaRPr lang="es-PE" sz="4800" b="1" spc="-5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1434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lh3.googleusercontent.com/DTCuDT1uzUF5i6earBVnVza6oFCZATx7hOSJ-9sgJ_SThiZ-iaaWCekCcHqlTVrgqcIC5npi8tV9D9A8otyu6cxo0ZCleXjqqT0gvAAT9D_m-SPeqcBUKs3MfTCl07Gn26ZlJ-nb7M8thvu-_3VD_B_XIj3Z8x7623uEPUWTNOKhkbJgLOiEcfDa6aK6aH5Dtrw410jrLQFvs4DSiyMaanXYdTupIRSrZiEg-hzU7UZ3t9c1bejXh46YZ3wwml6AhlT6VrAzXP-HjXCehGD4C8AlLiXyudmYtSatfhc0V2AtQa5EiGRl0ZLYqn9WVXalGXcm4sEYW9gI-WtTBNYttX-AiZHxM1QKg-V_fAYTL_8oUEH0KdmVlXr93-zFfHfg4I76hbsVP0asyJdDpQZ8A6UMVo2HnVQYYds_8Av1g6EZBNrm1nYA_F6niyWdkbWiKX2_zCnjNfxLSr_DDF5PQ6DYd7vYgys63OzctWsrGQ8OHDjwPBXzZYfuxRvKm_PU8RCQyJD8IhUOh3kxO83fvzguWF01gl8W0pJtv6SnwWnV-Ihn3AUtliPyG3KvS7WwiW-w1cXADDXGNC4zvi_cn8JTtEAMBo7IhjyyJPQgTHXGmm8tX9xguSOgfdqGANM13m5ViUXxLmGqYE0WUAyq5eQK7Wx0Zj1QtJGECFzpgVDPZsJxXtk7D49S1mMg6A=w352-h625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1" b="14489"/>
          <a:stretch/>
        </p:blipFill>
        <p:spPr bwMode="auto">
          <a:xfrm>
            <a:off x="3152633" y="627796"/>
            <a:ext cx="5895833" cy="526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99FFE4-FCBF-4C55-933B-910BCDE1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4" y="0"/>
            <a:ext cx="11674760" cy="1450757"/>
          </a:xfrm>
        </p:spPr>
        <p:txBody>
          <a:bodyPr>
            <a:normAutofit/>
          </a:bodyPr>
          <a:lstStyle/>
          <a:p>
            <a:r>
              <a:rPr lang="es-PE" sz="4400" b="1" dirty="0">
                <a:solidFill>
                  <a:schemeClr val="accent5">
                    <a:lumMod val="50000"/>
                  </a:schemeClr>
                </a:solidFill>
              </a:rPr>
              <a:t>Si todos usamos mascarillas evitaremos el enfermar de  COVID-19</a:t>
            </a:r>
          </a:p>
        </p:txBody>
      </p:sp>
      <p:sp>
        <p:nvSpPr>
          <p:cNvPr id="7" name="AutoShape 10" descr="https://lh3.googleusercontent.com/-Lh9yR8ZPWYViceUbtqTAUjoopOCX1RzXyMNQjiJz7p4cp9jxwgxKe7wRcjoMCAbkWacLJuOTeA28oUS2aq5Y1zYq6PNPEV5BaWDAhTevuGs32M3rfalAhrR9ANN4qwiCiwNRcin6tQRTtdhL6X74sQJGPNthYjmjZI_57UbW7MvIrcDQVZov0-kxZGza5UsTdfrKqpImmYFthM7EEyggndOu89foEgCM0nLjlnGS8QDWYFwNaQGhxkBcVYVu-bkjSI8JfXabTPuUa1YI4vQZYkjVCeDdTAd5vD9D_Do-RgVgZlfNdo8-FgoeEzMWov8Sj7LddFO6sHhte4KEfPGhypRuJW_2FbDhLMdhFrs2SONVFAxzZy3g6sG2bWiHLdzoZidKxgBimlbWT3h-OxMUO8N4r6moM6ersE0RlERUX71KdAA4f2FibWcSqD1O_NFkjJmufvsQb6raXGGwN3beH72CaroZF7x_H8RMqEL_0zIPxVK6WkHDeseZwtFp4vLxPUboll4IHLr_RBz8dESr8F3vOt5DplDo7IBMRtKro5tu9GtKpmUaFxOLK6AncZyByddHVa8Psdz7PJKkPih8qwtFKKQADaOZql_a_V6uaI8eO40N-pkjwRyRsLlvKp8SiCFcjN7vWMksWLEFEJGbii70LCXZXoUv-o0e_zBXjI6dkMjvfRoOXyGbnrusQ=s250-k-rw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8" b="11056"/>
          <a:stretch/>
        </p:blipFill>
        <p:spPr>
          <a:xfrm>
            <a:off x="785887" y="1279517"/>
            <a:ext cx="4658310" cy="48258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832" y="1279517"/>
            <a:ext cx="4800014" cy="48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3108960" y="739938"/>
            <a:ext cx="6513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CALZADO DE LOS GUANTES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2F6B6CDE-5201-42F7-A2F9-472AD04E248D}"/>
              </a:ext>
            </a:extLst>
          </p:cNvPr>
          <p:cNvSpPr/>
          <p:nvPr/>
        </p:nvSpPr>
        <p:spPr>
          <a:xfrm>
            <a:off x="1106332" y="2209857"/>
            <a:ext cx="6096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es-PE" sz="2400" dirty="0"/>
              <a:t>Lávate y desinféctate las manos antes de colocarte los guantes, según la técnica de lavado de manos.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2A064044-CF18-4194-B24D-7F9E907B30B9}"/>
              </a:ext>
            </a:extLst>
          </p:cNvPr>
          <p:cNvSpPr/>
          <p:nvPr/>
        </p:nvSpPr>
        <p:spPr>
          <a:xfrm>
            <a:off x="1323208" y="3930917"/>
            <a:ext cx="4145815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s-PE" sz="3600" dirty="0"/>
              <a:t>Colócate los guantes.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7C1EE9C-8097-4299-8AC0-E40C790EF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669" y="2009922"/>
            <a:ext cx="2847975" cy="1600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39107BB-480C-41F4-8562-E86ADC32F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52" y="3804728"/>
            <a:ext cx="3149807" cy="2096053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="" xmlns:a16="http://schemas.microsoft.com/office/drawing/2014/main" id="{9FAD9FCA-43C2-431A-9438-E8E67BECA6DE}"/>
              </a:ext>
            </a:extLst>
          </p:cNvPr>
          <p:cNvSpPr/>
          <p:nvPr/>
        </p:nvSpPr>
        <p:spPr>
          <a:xfrm>
            <a:off x="7385538" y="2686929"/>
            <a:ext cx="501214" cy="36634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: a la derecha 13">
            <a:extLst>
              <a:ext uri="{FF2B5EF4-FFF2-40B4-BE49-F238E27FC236}">
                <a16:creationId xmlns="" xmlns:a16="http://schemas.microsoft.com/office/drawing/2014/main" id="{E34FCEA7-9E18-4EF2-899A-9002C16FF0BC}"/>
              </a:ext>
            </a:extLst>
          </p:cNvPr>
          <p:cNvSpPr/>
          <p:nvPr/>
        </p:nvSpPr>
        <p:spPr>
          <a:xfrm>
            <a:off x="6695895" y="4346416"/>
            <a:ext cx="501214" cy="36634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FD83613-7555-426E-88DC-ECBB8B38172A}"/>
              </a:ext>
            </a:extLst>
          </p:cNvPr>
          <p:cNvSpPr/>
          <p:nvPr/>
        </p:nvSpPr>
        <p:spPr>
          <a:xfrm>
            <a:off x="1106332" y="5069784"/>
            <a:ext cx="6096000" cy="95410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es-PE" sz="2800" dirty="0"/>
              <a:t>Lávate y desinféctate las manos con los guantes puestos.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7C33BA0E-2367-4838-AD3A-F2BFFE61D702}"/>
              </a:ext>
            </a:extLst>
          </p:cNvPr>
          <p:cNvSpPr txBox="1"/>
          <p:nvPr/>
        </p:nvSpPr>
        <p:spPr>
          <a:xfrm>
            <a:off x="405499" y="378014"/>
            <a:ext cx="1801712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s-PE" sz="4800" dirty="0">
                <a:solidFill>
                  <a:schemeClr val="bg1"/>
                </a:solidFill>
              </a:rPr>
              <a:t>Paso 3</a:t>
            </a:r>
          </a:p>
        </p:txBody>
      </p:sp>
    </p:spTree>
    <p:extLst>
      <p:ext uri="{BB962C8B-B14F-4D97-AF65-F5344CB8AC3E}">
        <p14:creationId xmlns:p14="http://schemas.microsoft.com/office/powerpoint/2010/main" val="10916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082FCBFD-AA23-45A7-A54F-27B7F01DB876}"/>
              </a:ext>
            </a:extLst>
          </p:cNvPr>
          <p:cNvSpPr txBox="1">
            <a:spLocks/>
          </p:cNvSpPr>
          <p:nvPr/>
        </p:nvSpPr>
        <p:spPr>
          <a:xfrm>
            <a:off x="936688" y="548128"/>
            <a:ext cx="10479020" cy="10953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6000" b="1" dirty="0">
                <a:solidFill>
                  <a:schemeClr val="accent5">
                    <a:lumMod val="50000"/>
                  </a:schemeClr>
                </a:solidFill>
              </a:rPr>
              <a:t>Uso correcto del EPP: GUANTES</a:t>
            </a:r>
          </a:p>
        </p:txBody>
      </p:sp>
      <p:pic>
        <p:nvPicPr>
          <p:cNvPr id="2" name="Imagen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1409699"/>
            <a:ext cx="4505326" cy="45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1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226525" y="413953"/>
            <a:ext cx="7141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RETIRO</a:t>
            </a:r>
            <a:r>
              <a:rPr lang="es-PE" sz="3600" b="1" dirty="0">
                <a:solidFill>
                  <a:srgbClr val="FF0000"/>
                </a:solidFill>
              </a:rPr>
              <a:t> </a:t>
            </a:r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CORRECTO DE LOS GUANTES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6AA0DB1-11D5-48FF-855D-1083654B4F6E}"/>
              </a:ext>
            </a:extLst>
          </p:cNvPr>
          <p:cNvSpPr/>
          <p:nvPr/>
        </p:nvSpPr>
        <p:spPr>
          <a:xfrm>
            <a:off x="0" y="6311638"/>
            <a:ext cx="11974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/>
              <a:t>Acciones correctivas: Cuando se detecta que las operaciones de puesta y retiro de guantes se realiza de manera incorrecta se realiza la desinfección con rociador de todos los elementos.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2F6B6CDE-5201-42F7-A2F9-472AD04E248D}"/>
              </a:ext>
            </a:extLst>
          </p:cNvPr>
          <p:cNvSpPr/>
          <p:nvPr/>
        </p:nvSpPr>
        <p:spPr>
          <a:xfrm>
            <a:off x="3793431" y="5340647"/>
            <a:ext cx="5574729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Agarra el guante por el lado de la palma y a la altura de la muñeca y tira para retirarlo.</a:t>
            </a:r>
            <a:endParaRPr lang="es-PE" sz="3200" dirty="0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D7ED7510-9997-45D2-9FA0-26B73FF8C92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57"/>
          <a:stretch/>
        </p:blipFill>
        <p:spPr bwMode="auto">
          <a:xfrm>
            <a:off x="4315947" y="1494295"/>
            <a:ext cx="4420046" cy="370635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226525" y="1745474"/>
            <a:ext cx="1402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b="1" dirty="0">
                <a:solidFill>
                  <a:schemeClr val="accent5">
                    <a:lumMod val="50000"/>
                  </a:schemeClr>
                </a:solidFill>
              </a:rPr>
              <a:t>1ro</a:t>
            </a:r>
          </a:p>
        </p:txBody>
      </p:sp>
    </p:spTree>
    <p:extLst>
      <p:ext uri="{BB962C8B-B14F-4D97-AF65-F5344CB8AC3E}">
        <p14:creationId xmlns:p14="http://schemas.microsoft.com/office/powerpoint/2010/main" val="989899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226525" y="413953"/>
            <a:ext cx="7141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RETIRO CORRECTO DE LOS GUANTES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6AA0DB1-11D5-48FF-855D-1083654B4F6E}"/>
              </a:ext>
            </a:extLst>
          </p:cNvPr>
          <p:cNvSpPr/>
          <p:nvPr/>
        </p:nvSpPr>
        <p:spPr>
          <a:xfrm>
            <a:off x="0" y="6311638"/>
            <a:ext cx="11974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/>
              <a:t>Acciones correctivas: Cuando se detecta que las operaciones de puesta y retiro de guantes se realiza de manera incorrecta se realiza la desinfección con rociador de todos los elementos.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2A064044-CF18-4194-B24D-7F9E907B30B9}"/>
              </a:ext>
            </a:extLst>
          </p:cNvPr>
          <p:cNvSpPr/>
          <p:nvPr/>
        </p:nvSpPr>
        <p:spPr>
          <a:xfrm>
            <a:off x="3084233" y="4452774"/>
            <a:ext cx="5574730" cy="156966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Sostén el guante ya retirado con la palma de la mano donde todavía tienes puesto el otro guante y tira para retirarlo evitando tocar el exterior del guante.</a:t>
            </a:r>
            <a:endParaRPr lang="es-PE" sz="4400" dirty="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E4329979-FFF9-438E-AB38-3C4AC8A1143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r="12324" b="26103"/>
          <a:stretch/>
        </p:blipFill>
        <p:spPr bwMode="auto">
          <a:xfrm>
            <a:off x="4108113" y="1190170"/>
            <a:ext cx="3526971" cy="32626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418598" y="1935182"/>
            <a:ext cx="1674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b="1" dirty="0">
                <a:solidFill>
                  <a:schemeClr val="accent5">
                    <a:lumMod val="50000"/>
                  </a:schemeClr>
                </a:solidFill>
              </a:rPr>
              <a:t>2do</a:t>
            </a:r>
          </a:p>
        </p:txBody>
      </p:sp>
    </p:spTree>
    <p:extLst>
      <p:ext uri="{BB962C8B-B14F-4D97-AF65-F5344CB8AC3E}">
        <p14:creationId xmlns:p14="http://schemas.microsoft.com/office/powerpoint/2010/main" val="2603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77" y="2413630"/>
            <a:ext cx="317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INSTALACIONES Y SERVICIOS/RECEPCIÓN</a:t>
            </a:r>
            <a:endParaRPr lang="en-US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MEDIDAS PREVENTIVAS SANITARIAS</a:t>
            </a:r>
          </a:p>
        </p:txBody>
      </p:sp>
      <p:pic>
        <p:nvPicPr>
          <p:cNvPr id="7" name="Imagen 6" descr="Así serán los hoteles tras el Covid-19: felpudos con lejía y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8" y="3335917"/>
            <a:ext cx="2505729" cy="23071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2564640" y="2552129"/>
            <a:ext cx="3242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SERVICIOS/SALON</a:t>
            </a:r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686815" y="2690628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>
                <a:latin typeface="Calibri-Bold"/>
              </a:rPr>
              <a:t>Higiene y Saneamiento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881" y="3313681"/>
            <a:ext cx="2619375" cy="230711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754498" y="2617654"/>
            <a:ext cx="300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Calibri-Bold"/>
              </a:rPr>
              <a:t> Equipos de Protección Personal</a:t>
            </a:r>
            <a:endParaRPr lang="es-PE" dirty="0"/>
          </a:p>
        </p:txBody>
      </p:sp>
      <p:pic>
        <p:nvPicPr>
          <p:cNvPr id="11" name="Imagen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0" t="29179" r="48142" b="43212"/>
          <a:stretch/>
        </p:blipFill>
        <p:spPr bwMode="auto">
          <a:xfrm>
            <a:off x="3087350" y="3263985"/>
            <a:ext cx="2399050" cy="2325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/>
          <p:nvPr/>
        </p:nvPicPr>
        <p:blipFill rotWithShape="1">
          <a:blip r:embed="rId5"/>
          <a:srcRect l="35101" t="34825" r="34560" b="30977"/>
          <a:stretch/>
        </p:blipFill>
        <p:spPr bwMode="auto">
          <a:xfrm>
            <a:off x="9073968" y="3335916"/>
            <a:ext cx="2365896" cy="2253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3397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226525" y="413953"/>
            <a:ext cx="7141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solidFill>
                  <a:schemeClr val="accent5">
                    <a:lumMod val="50000"/>
                  </a:schemeClr>
                </a:solidFill>
              </a:rPr>
              <a:t>RETIRO CORRECTO DE LOS GUANTES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6AA0DB1-11D5-48FF-855D-1083654B4F6E}"/>
              </a:ext>
            </a:extLst>
          </p:cNvPr>
          <p:cNvSpPr/>
          <p:nvPr/>
        </p:nvSpPr>
        <p:spPr>
          <a:xfrm>
            <a:off x="0" y="6311638"/>
            <a:ext cx="11974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/>
              <a:t>Acciones correctivas: Cuando se detecta que las operaciones de puesta y retiro de guantes se realiza de manera incorrecta se realiza la desinfección con rociador de todos los elementos.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FD83613-7555-426E-88DC-ECBB8B38172A}"/>
              </a:ext>
            </a:extLst>
          </p:cNvPr>
          <p:cNvSpPr/>
          <p:nvPr/>
        </p:nvSpPr>
        <p:spPr>
          <a:xfrm>
            <a:off x="3219691" y="5270318"/>
            <a:ext cx="5574729" cy="83099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E" sz="2400" dirty="0"/>
              <a:t>Desecha los guantes en un contenedor para residuos con riesgo biológico. </a:t>
            </a:r>
            <a:endParaRPr lang="es-PE" sz="3200" dirty="0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24E4F3A4-5638-4213-B81A-2BA7A4CF4FA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5" r="7226" b="31234"/>
          <a:stretch/>
        </p:blipFill>
        <p:spPr bwMode="auto">
          <a:xfrm>
            <a:off x="3858941" y="1321541"/>
            <a:ext cx="4296229" cy="378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880DB6D-DD25-4B2D-BA27-7FE4AF229059}"/>
              </a:ext>
            </a:extLst>
          </p:cNvPr>
          <p:cNvSpPr/>
          <p:nvPr/>
        </p:nvSpPr>
        <p:spPr>
          <a:xfrm>
            <a:off x="2051593" y="1971071"/>
            <a:ext cx="1674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800" b="1" dirty="0">
                <a:solidFill>
                  <a:schemeClr val="accent5">
                    <a:lumMod val="50000"/>
                  </a:schemeClr>
                </a:solidFill>
              </a:rPr>
              <a:t>3ro</a:t>
            </a:r>
          </a:p>
        </p:txBody>
      </p:sp>
    </p:spTree>
    <p:extLst>
      <p:ext uri="{BB962C8B-B14F-4D97-AF65-F5344CB8AC3E}">
        <p14:creationId xmlns:p14="http://schemas.microsoft.com/office/powerpoint/2010/main" val="374780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79D27A1-1EE0-40DC-A4CB-7CC38532CB15}"/>
              </a:ext>
            </a:extLst>
          </p:cNvPr>
          <p:cNvSpPr txBox="1"/>
          <p:nvPr/>
        </p:nvSpPr>
        <p:spPr>
          <a:xfrm>
            <a:off x="465272" y="198460"/>
            <a:ext cx="53337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>
                <a:solidFill>
                  <a:schemeClr val="accent5">
                    <a:lumMod val="50000"/>
                  </a:schemeClr>
                </a:solidFill>
              </a:rPr>
              <a:t>Distanciamiento físico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5864919"/>
            <a:ext cx="12191999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Open Sans"/>
              </a:rPr>
              <a:t>DISTANCIAMIENTO DE 1.5 METROS ENTRE TRABAJADORES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46170" y="1501056"/>
            <a:ext cx="70429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Trabajar desde la casa si es posible.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Reunirse mediante videoconferencias o conferencias telefónicas.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Evitar las zonas de mucho tráfico o áreas compartidas como cafeterías o salas de descanso.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Asegurarse de que las áreas de contacto frecuente se mantengan limpias. Prestar atención a los artículos de uso frecuente, como teléfonos y teclados.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Limitar las reuniones a 10 personas o menos.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Cuando estés fuera, no toques las superficies que suelen tocar los demás. Lávate las manos nada más al llegar a tu casa.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Mantener las distancias con el resto de gente cuando vayas a comprar productos básicos o haz el pedido por internet.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Evitar el transporte público, ve a trabajar en bici o a pie.</a:t>
            </a:r>
            <a:r>
              <a:rPr lang="es-ES" sz="1400" dirty="0">
                <a:solidFill>
                  <a:srgbClr val="333333"/>
                </a:solidFill>
                <a:latin typeface="Open Sans"/>
              </a:rPr>
              <a:t> </a:t>
            </a:r>
          </a:p>
          <a:p>
            <a:pPr marL="268288" indent="-2682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333333"/>
                </a:solidFill>
                <a:latin typeface="Open Sans"/>
              </a:rPr>
              <a:t>Seguir las pautas del Gobierno para los lugares de trabajo.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04800" y="4098668"/>
            <a:ext cx="35489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srgbClr val="333333"/>
                </a:solidFill>
                <a:latin typeface="Arial" panose="020B0604020202020204" pitchFamily="34" charset="0"/>
              </a:rPr>
              <a:t>Cuando una persona que tiene el virus tose o estornuda, las </a:t>
            </a:r>
            <a:r>
              <a:rPr lang="es-ES" sz="1600" i="1" dirty="0" err="1">
                <a:solidFill>
                  <a:srgbClr val="333333"/>
                </a:solidFill>
                <a:latin typeface="Arial" panose="020B0604020202020204" pitchFamily="34" charset="0"/>
              </a:rPr>
              <a:t>gotículas</a:t>
            </a:r>
            <a:r>
              <a:rPr lang="es-ES" sz="1600" i="1" dirty="0">
                <a:solidFill>
                  <a:srgbClr val="333333"/>
                </a:solidFill>
                <a:latin typeface="Arial" panose="020B0604020202020204" pitchFamily="34" charset="0"/>
              </a:rPr>
              <a:t> respiratorias pueden aterrizar en la boca o en la nariz de las personas que están cerca. Las </a:t>
            </a:r>
            <a:r>
              <a:rPr lang="es-ES" sz="1600" i="1" dirty="0" err="1">
                <a:solidFill>
                  <a:srgbClr val="333333"/>
                </a:solidFill>
                <a:latin typeface="Arial" panose="020B0604020202020204" pitchFamily="34" charset="0"/>
              </a:rPr>
              <a:t>gotículas</a:t>
            </a:r>
            <a:r>
              <a:rPr lang="es-ES" sz="1600" i="1" dirty="0">
                <a:solidFill>
                  <a:srgbClr val="333333"/>
                </a:solidFill>
                <a:latin typeface="Arial" panose="020B0604020202020204" pitchFamily="34" charset="0"/>
              </a:rPr>
              <a:t> de un estornudo pueden viajar hasta 1.5 metros de distancia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793956" y="1262849"/>
            <a:ext cx="3152381" cy="2819048"/>
            <a:chOff x="701343" y="1052536"/>
            <a:chExt cx="3152381" cy="2819048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343" y="1052536"/>
              <a:ext cx="3152381" cy="2819048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2377440" y="1674946"/>
              <a:ext cx="993622" cy="276999"/>
            </a:xfrm>
            <a:prstGeom prst="rect">
              <a:avLst/>
            </a:prstGeom>
            <a:solidFill>
              <a:srgbClr val="D1EDF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5982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1.5 METROS</a:t>
              </a:r>
              <a:endParaRPr lang="es-PE" sz="900" b="1" dirty="0">
                <a:solidFill>
                  <a:srgbClr val="598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D79D27A1-1EE0-40DC-A4CB-7CC38532CB15}"/>
              </a:ext>
            </a:extLst>
          </p:cNvPr>
          <p:cNvSpPr txBox="1"/>
          <p:nvPr/>
        </p:nvSpPr>
        <p:spPr>
          <a:xfrm>
            <a:off x="4027520" y="996965"/>
            <a:ext cx="768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3200" dirty="0">
                <a:solidFill>
                  <a:srgbClr val="0070C0"/>
                </a:solidFill>
              </a:rPr>
              <a:t>Por eso se recomienda:</a:t>
            </a:r>
          </a:p>
        </p:txBody>
      </p:sp>
    </p:spTree>
    <p:extLst>
      <p:ext uri="{BB962C8B-B14F-4D97-AF65-F5344CB8AC3E}">
        <p14:creationId xmlns:p14="http://schemas.microsoft.com/office/powerpoint/2010/main" val="1066733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79D27A1-1EE0-40DC-A4CB-7CC38532CB15}"/>
              </a:ext>
            </a:extLst>
          </p:cNvPr>
          <p:cNvSpPr txBox="1"/>
          <p:nvPr/>
        </p:nvSpPr>
        <p:spPr>
          <a:xfrm>
            <a:off x="729517" y="443027"/>
            <a:ext cx="5949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solidFill>
                  <a:schemeClr val="accent5">
                    <a:lumMod val="50000"/>
                  </a:schemeClr>
                </a:solidFill>
              </a:rPr>
              <a:t>Distanciamiento físico en el trabajo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29517" y="1889577"/>
            <a:ext cx="57284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solidFill>
                  <a:srgbClr val="333333"/>
                </a:solidFill>
                <a:latin typeface="Open Sans"/>
              </a:rPr>
              <a:t>Significa mantener distancia o espacio entre las personas para ayudar a prevenir la propagación de la enfermedad.</a:t>
            </a:r>
            <a:endParaRPr lang="es-PE" sz="20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r="44308"/>
          <a:stretch/>
        </p:blipFill>
        <p:spPr>
          <a:xfrm>
            <a:off x="7408653" y="1039905"/>
            <a:ext cx="4523370" cy="5022982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465272" y="3683447"/>
            <a:ext cx="6082833" cy="1940170"/>
            <a:chOff x="551049" y="3187122"/>
            <a:chExt cx="6579643" cy="2159636"/>
          </a:xfrm>
        </p:grpSpPr>
        <p:sp>
          <p:nvSpPr>
            <p:cNvPr id="8" name="Rectángulo 7"/>
            <p:cNvSpPr/>
            <p:nvPr/>
          </p:nvSpPr>
          <p:spPr>
            <a:xfrm>
              <a:off x="2700207" y="3880639"/>
              <a:ext cx="2148301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Open Sans"/>
                </a:rPr>
                <a:t>1.5 METRO</a:t>
              </a:r>
              <a:endParaRPr lang="es-PE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5046117" y="3187122"/>
              <a:ext cx="2084575" cy="2153499"/>
              <a:chOff x="7812460" y="2219884"/>
              <a:chExt cx="2801752" cy="2801752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2460" y="2219884"/>
                <a:ext cx="2801752" cy="2801752"/>
              </a:xfrm>
              <a:prstGeom prst="rect">
                <a:avLst/>
              </a:prstGeom>
            </p:spPr>
          </p:pic>
          <p:sp>
            <p:nvSpPr>
              <p:cNvPr id="6" name="Elipse 5"/>
              <p:cNvSpPr/>
              <p:nvPr/>
            </p:nvSpPr>
            <p:spPr>
              <a:xfrm>
                <a:off x="8104094" y="2510118"/>
                <a:ext cx="2223248" cy="2205318"/>
              </a:xfrm>
              <a:prstGeom prst="ellipse">
                <a:avLst/>
              </a:prstGeom>
              <a:noFill/>
              <a:ln w="114300">
                <a:solidFill>
                  <a:srgbClr val="0369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551049" y="3193259"/>
              <a:ext cx="2084575" cy="2153499"/>
              <a:chOff x="7812460" y="2219884"/>
              <a:chExt cx="2801752" cy="2801752"/>
            </a:xfrm>
          </p:grpSpPr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2460" y="2219884"/>
                <a:ext cx="2801752" cy="2801752"/>
              </a:xfrm>
              <a:prstGeom prst="rect">
                <a:avLst/>
              </a:prstGeom>
            </p:spPr>
          </p:pic>
          <p:sp>
            <p:nvSpPr>
              <p:cNvPr id="22" name="Elipse 21"/>
              <p:cNvSpPr/>
              <p:nvPr/>
            </p:nvSpPr>
            <p:spPr>
              <a:xfrm>
                <a:off x="8104094" y="2510118"/>
                <a:ext cx="2223248" cy="2205318"/>
              </a:xfrm>
              <a:prstGeom prst="ellipse">
                <a:avLst/>
              </a:prstGeom>
              <a:noFill/>
              <a:ln w="114300">
                <a:solidFill>
                  <a:srgbClr val="0369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9672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0E52EBEA-7DB3-4FD2-9F1B-ED693EFCFD5F}"/>
              </a:ext>
            </a:extLst>
          </p:cNvPr>
          <p:cNvSpPr txBox="1"/>
          <p:nvPr/>
        </p:nvSpPr>
        <p:spPr>
          <a:xfrm>
            <a:off x="4831461" y="1766431"/>
            <a:ext cx="711551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sz="2400" dirty="0"/>
              <a:t>Durante el control sanitario. En el control de la temperatura, a la entrada y salida de lugar de trabajo.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E2FFCA6C-39A5-4769-8A33-9F98F9B14F2F}"/>
              </a:ext>
            </a:extLst>
          </p:cNvPr>
          <p:cNvSpPr txBox="1"/>
          <p:nvPr/>
        </p:nvSpPr>
        <p:spPr>
          <a:xfrm>
            <a:off x="465273" y="270138"/>
            <a:ext cx="1148170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>
                    <a:lumMod val="95000"/>
                  </a:schemeClr>
                </a:solidFill>
              </a:rPr>
              <a:t>En qué momentos debo conservar la distancia física:</a:t>
            </a:r>
          </a:p>
        </p:txBody>
      </p:sp>
      <p:sp>
        <p:nvSpPr>
          <p:cNvPr id="13" name="Flecha: hacia abajo 12">
            <a:extLst>
              <a:ext uri="{FF2B5EF4-FFF2-40B4-BE49-F238E27FC236}">
                <a16:creationId xmlns="" xmlns:a16="http://schemas.microsoft.com/office/drawing/2014/main" id="{DF27DEA0-0AA3-4BBD-AD4A-7E93EC44B24A}"/>
              </a:ext>
            </a:extLst>
          </p:cNvPr>
          <p:cNvSpPr/>
          <p:nvPr/>
        </p:nvSpPr>
        <p:spPr>
          <a:xfrm>
            <a:off x="7423162" y="832697"/>
            <a:ext cx="1173990" cy="93373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/>
        </p:nvSpPr>
        <p:spPr>
          <a:xfrm>
            <a:off x="340815" y="4763834"/>
            <a:ext cx="4213256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Open Sans"/>
              </a:rPr>
              <a:t>DISTANCIAMIENTO DE 1.5 METROS ENTRE TRABAJADORES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DE400C61-6831-43CF-AD21-22B2619C1FEB}"/>
              </a:ext>
            </a:extLst>
          </p:cNvPr>
          <p:cNvSpPr txBox="1"/>
          <p:nvPr/>
        </p:nvSpPr>
        <p:spPr>
          <a:xfrm>
            <a:off x="4833747" y="3288215"/>
            <a:ext cx="7115514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PE" sz="2400" dirty="0"/>
              <a:t>Durante las labores diarias, con los compañeros.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DE400C61-6831-43CF-AD21-22B2619C1FEB}"/>
              </a:ext>
            </a:extLst>
          </p:cNvPr>
          <p:cNvSpPr txBox="1"/>
          <p:nvPr/>
        </p:nvSpPr>
        <p:spPr>
          <a:xfrm>
            <a:off x="4831462" y="4261288"/>
            <a:ext cx="7115514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/>
              <a:t>El personal de atención en salón debe verificar que los huéspedes respeten las medidas de distanciamiento social al ingreso, durante el servicio y a la salida del salón</a:t>
            </a:r>
            <a:endParaRPr lang="es-PE" sz="2400" dirty="0"/>
          </a:p>
        </p:txBody>
      </p:sp>
      <p:pic>
        <p:nvPicPr>
          <p:cNvPr id="10" name="Imagen 9" descr="Qué es el protocolo COVID Free y por qué nos interesa a lo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3" y="1486322"/>
            <a:ext cx="3608064" cy="2584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45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89652"/>
            <a:ext cx="10058400" cy="86428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INSTALACIONES Y SERVICIOS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00519" y="924278"/>
            <a:ext cx="9851922" cy="5345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Acondicionar un área o punto de desinfección (preferentemente al ingreso):  </a:t>
            </a:r>
          </a:p>
          <a:p>
            <a:pPr algn="just">
              <a:spcAft>
                <a:spcPts val="800"/>
              </a:spcAft>
            </a:pPr>
            <a:r>
              <a:rPr lang="es-MX" sz="2400" dirty="0"/>
              <a:t>	-Lavadero de manos o alcohol gel o alcohol 70°</a:t>
            </a:r>
          </a:p>
          <a:p>
            <a:pPr algn="just">
              <a:spcAft>
                <a:spcPts val="800"/>
              </a:spcAft>
            </a:pPr>
            <a:r>
              <a:rPr lang="es-MX" sz="2400" dirty="0"/>
              <a:t>	-Pediluvio  </a:t>
            </a:r>
          </a:p>
          <a:p>
            <a:pPr algn="just">
              <a:spcAft>
                <a:spcPts val="800"/>
              </a:spcAft>
            </a:pPr>
            <a:r>
              <a:rPr lang="es-MX" sz="2400" dirty="0"/>
              <a:t>	-Instructivos de lavado de manos.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Implementar desinfectantes de manos en puntos estratégicos del alojamiento en buenas condiciones de higiene y operatividad.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Acondicionar un área para la recepción de productos e insumos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Implementar vestidores y baños exclusivos del personal 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Acondicionar lavaderos exclusivos para la limpieza y desinfección de las herramientas de limpieza u otros materiales. </a:t>
            </a:r>
          </a:p>
          <a:p>
            <a:pPr marL="536575" indent="-536575" algn="just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Contar con almacén exclusivo para insumos y materiales de limpieza.</a:t>
            </a:r>
            <a:endParaRPr lang="es-PE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3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144" y="281357"/>
            <a:ext cx="10058400" cy="83702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USO DE SALÓN - RECEPCIÓN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59229" y="1793630"/>
            <a:ext cx="10701337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El servicio de salón debe ser de uso exclusivo para los huéspedes.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El personal de salón debe utilizar en todo momento los EPP.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La desinfección de las superficies inertes como estaciones de servicios,   mesa, silla y los  elementos de aislamiento que se consideren, serán realizados por el personal de manera inmediata a la salida de cada huésped.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El personal de atención en salón debe verificar que los huéspedes respeten las      medidas de distanciamiento físico (1.5 </a:t>
            </a:r>
            <a:r>
              <a:rPr lang="es-MX" sz="2400" dirty="0" err="1"/>
              <a:t>mt</a:t>
            </a:r>
            <a:r>
              <a:rPr lang="es-MX" sz="2400" dirty="0"/>
              <a:t>.) al ingreso, durante el servicio y a la salida del salón.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/>
              <a:t>Para el caso de situaciones especiales como la atención a niños, adultos mayores o personas con habilidades diferentes, el huésped debe realizar la atención   directa de los mismos con la asistencia del personal de servicio.</a:t>
            </a:r>
          </a:p>
          <a:p>
            <a:pPr marL="442913" indent="-442913" algn="just"/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1383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46221"/>
            <a:ext cx="10058400" cy="97770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HIGIENE Y SANEAMIENTO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90574" y="1910060"/>
            <a:ext cx="10825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s-MX" dirty="0">
              <a:latin typeface="Calibri" panose="020F0502020204030204" pitchFamily="34" charset="0"/>
            </a:endParaRPr>
          </a:p>
          <a:p>
            <a:endParaRPr lang="es-PE" dirty="0"/>
          </a:p>
        </p:txBody>
      </p:sp>
      <p:sp>
        <p:nvSpPr>
          <p:cNvPr id="5" name="Rectángulo 4"/>
          <p:cNvSpPr/>
          <p:nvPr/>
        </p:nvSpPr>
        <p:spPr>
          <a:xfrm>
            <a:off x="1097280" y="1779687"/>
            <a:ext cx="107470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Elaborar e implementar un cronograma con la frecuencia necesaria de desinfección, desinsectación y desratización, y ejecutar dichas actividades por un personal competente. 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El personal al ingresar, desinfectar el calzado, lavar las manos, cambiar los EPP y colocar la ropa de trabajo; durante el trabajo, respetar el distanciamiento social.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Todos los procedimientos de limpieza y desinfección de los ambientes, áreas y equipos del hotel, deben ser realizados usando los métodos y materiales más adecuados. 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Implementar contenedores de residuos sólidos con las respectivas bolsas y tapas </a:t>
            </a:r>
            <a:r>
              <a:rPr lang="pt-BR" sz="2300" dirty="0"/>
              <a:t>(preferentemente en vai ven o a pedal).</a:t>
            </a:r>
          </a:p>
          <a:p>
            <a:pPr marL="442913" indent="-442913" algn="just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300" dirty="0"/>
              <a:t>La higiene del personal y personas externas deben ser realizadas de acuerdo a los </a:t>
            </a:r>
            <a:r>
              <a:rPr lang="es-PE" sz="2300" dirty="0"/>
              <a:t>lineamientos de los hoteles.</a:t>
            </a:r>
          </a:p>
        </p:txBody>
      </p:sp>
    </p:spTree>
    <p:extLst>
      <p:ext uri="{BB962C8B-B14F-4D97-AF65-F5344CB8AC3E}">
        <p14:creationId xmlns:p14="http://schemas.microsoft.com/office/powerpoint/2010/main" val="123260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EQUIPOS DE PROTECCIÓN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97280" y="1938367"/>
            <a:ext cx="102469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>
                <a:latin typeface="Calibri" panose="020F0502020204030204" pitchFamily="34" charset="0"/>
              </a:rPr>
              <a:t>Todo el personal administrativo y operativo (interno y externo) hará uso de los equipos de protección personal, de acuerdo al grado de riesgo que implica su actividad.</a:t>
            </a:r>
          </a:p>
          <a:p>
            <a:pPr marL="442913" indent="-442913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>
                <a:latin typeface="Calibri" panose="020F0502020204030204" pitchFamily="34" charset="0"/>
              </a:rPr>
              <a:t>Los EPP deben ser entregados al personal al inicio de la jornada por el jefe inmediato u otro responsable de esta función. Si presenta algún deterioro por la naturaleza de la actividad, comunicará para el recambio por uno nuevo.</a:t>
            </a:r>
          </a:p>
          <a:p>
            <a:pPr marL="442913" indent="-442913" algn="just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s-MX" sz="2400" dirty="0">
                <a:latin typeface="Calibri" panose="020F0502020204030204" pitchFamily="34" charset="0"/>
              </a:rPr>
              <a:t>La designación de los EPP estará establecida de acuerdo a los lineamientos de la Resolución Ministerial N° 448-2020/MINSA, “Lineamientos para la vigilancia, prevención y control de los trabajadores con riesgo de exposición a COVID-19”.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86657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424338"/>
            <a:ext cx="10058400" cy="87534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EQUIPOS DE PROTECCIÓN</a:t>
            </a:r>
          </a:p>
        </p:txBody>
      </p:sp>
      <p:pic>
        <p:nvPicPr>
          <p:cNvPr id="1032" name="Picture 8" descr="Lineamientos para la Vigilancia, Prevención y Control de la salud de los  trabajadores con riesgo de exposición a COVID-19">
            <a:extLst>
              <a:ext uri="{FF2B5EF4-FFF2-40B4-BE49-F238E27FC236}">
                <a16:creationId xmlns="" xmlns:a16="http://schemas.microsoft.com/office/drawing/2014/main" id="{6017BD6D-1EE4-4424-AFEF-1B278D9A1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927274"/>
            <a:ext cx="11029950" cy="406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7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8742" y="100866"/>
            <a:ext cx="10575608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EQUIPOS DE PROTECCIÓN POR PUESTO DE TRABAJADO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957262" y="1451610"/>
          <a:ext cx="10844215" cy="4913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8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8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75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75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07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2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3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Área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Puesto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Nivel de riesgo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EPP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Frecuencia de prueba para covid 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Insumo de limpieza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9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Seguridad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Supervisor y Agente de seguridad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Mediano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 smtClean="0">
                          <a:effectLst/>
                        </a:rPr>
                        <a:t>Mascarilla</a:t>
                      </a:r>
                      <a:endParaRPr lang="es-PE" sz="1500" dirty="0">
                        <a:solidFill>
                          <a:srgbClr val="FFD5D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Al regreso 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reincorporación al trabajo y durante su labor según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Indicación por el profesional de la salud.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Desinfectante,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paño multiuso,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alcohol, gel 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manos. (Demás materiales necesarios que requieren durante su actividad.)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 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0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Recepción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>
                          <a:effectLst/>
                        </a:rPr>
                        <a:t>Portero, botones y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>
                          <a:effectLst/>
                        </a:rPr>
                        <a:t>recepcionista u otras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>
                          <a:effectLst/>
                        </a:rPr>
                        <a:t>Personas que cumplan estas funciones.</a:t>
                      </a:r>
                      <a:endParaRPr lang="es-P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Mediano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Mascarilla, </a:t>
                      </a:r>
                      <a:endParaRPr lang="es-PE" sz="1500" dirty="0">
                        <a:solidFill>
                          <a:srgbClr val="FFD5D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33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House keeping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Supervisor,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cuartelero/camarero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(habitaciones 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públicas), lavandería 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Lencería.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Alto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Mascarilla, </a:t>
                      </a:r>
                      <a:r>
                        <a:rPr lang="es-PE" sz="1500" dirty="0" smtClean="0">
                          <a:effectLst/>
                        </a:rPr>
                        <a:t>gorro, mandil, (cuartelero) 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848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Jardinería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 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Bajo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Mascarilla,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 smtClean="0">
                          <a:effectLst/>
                        </a:rPr>
                        <a:t>Guantes</a:t>
                      </a:r>
                      <a:r>
                        <a:rPr lang="es-PE" sz="1500" baseline="0" dirty="0" smtClean="0">
                          <a:effectLst/>
                        </a:rPr>
                        <a:t> de hule</a:t>
                      </a:r>
                      <a:endParaRPr lang="es-PE" sz="1500" dirty="0">
                        <a:solidFill>
                          <a:srgbClr val="FFD5D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Según indicación por el profesional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</a:rPr>
                        <a:t>de la salud.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1" marR="56581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9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cción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4269</TotalTime>
  <Words>1681</Words>
  <Application>Microsoft Office PowerPoint</Application>
  <PresentationFormat>Panorámica</PresentationFormat>
  <Paragraphs>191</Paragraphs>
  <Slides>33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Arial</vt:lpstr>
      <vt:lpstr>Bahnschrift SemiBold SemiConden</vt:lpstr>
      <vt:lpstr>Bahnschrift SemiCondensed</vt:lpstr>
      <vt:lpstr>Calibri</vt:lpstr>
      <vt:lpstr>Calibri Light</vt:lpstr>
      <vt:lpstr>Calibri-Bold</vt:lpstr>
      <vt:lpstr>Ebrima</vt:lpstr>
      <vt:lpstr>Open Sans</vt:lpstr>
      <vt:lpstr>Times New Roman</vt:lpstr>
      <vt:lpstr>Wingdings</vt:lpstr>
      <vt:lpstr>Retrospección</vt:lpstr>
      <vt:lpstr> Equipos de protección personal según  el protocolo para Hospedajes</vt:lpstr>
      <vt:lpstr>OBJETIVOS DEL PROTOCOLO</vt:lpstr>
      <vt:lpstr>MEDIDAS PREVENTIVAS SANITARIAS</vt:lpstr>
      <vt:lpstr>INSTALACIONES Y SERVICIOS</vt:lpstr>
      <vt:lpstr>USO DE SALÓN - RECEPCIÓN</vt:lpstr>
      <vt:lpstr>HIGIENE Y SANEAMIENTO</vt:lpstr>
      <vt:lpstr>EQUIPOS DE PROTECCIÓN</vt:lpstr>
      <vt:lpstr>EQUIPOS DE PROTECCIÓN</vt:lpstr>
      <vt:lpstr>EQUIPOS DE PROTECCIÓN POR PUESTO DE TRABAJADO</vt:lpstr>
      <vt:lpstr>¿Por qué tenemos que cambiar? ………Que gano con el cambio???</vt:lpstr>
      <vt:lpstr>¿Qué tenemos que hacer ?</vt:lpstr>
      <vt:lpstr>Presentación de PowerPoint</vt:lpstr>
      <vt:lpstr>Presentación de PowerPoint</vt:lpstr>
      <vt:lpstr>Presentación de PowerPoint</vt:lpstr>
      <vt:lpstr>En que momentos uso el EPP????</vt:lpstr>
      <vt:lpstr>Presentación de PowerPoint</vt:lpstr>
      <vt:lpstr>Presentación de PowerPoint</vt:lpstr>
      <vt:lpstr>Presentación de PowerPoint</vt:lpstr>
      <vt:lpstr>Presentación de PowerPoint</vt:lpstr>
      <vt:lpstr>Uso correcto del EPP</vt:lpstr>
      <vt:lpstr>Presentación de PowerPoint</vt:lpstr>
      <vt:lpstr>Presentación de PowerPoint</vt:lpstr>
      <vt:lpstr>Presentación de PowerPoint</vt:lpstr>
      <vt:lpstr>Presentación de PowerPoint</vt:lpstr>
      <vt:lpstr>Si todos usamos mascarillas evitaremos el enfermar de  COVID-19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333</cp:revision>
  <dcterms:created xsi:type="dcterms:W3CDTF">2020-05-19T16:13:03Z</dcterms:created>
  <dcterms:modified xsi:type="dcterms:W3CDTF">2020-10-07T16:37:19Z</dcterms:modified>
</cp:coreProperties>
</file>