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8" r:id="rId2"/>
    <p:sldId id="261" r:id="rId3"/>
    <p:sldId id="294" r:id="rId4"/>
    <p:sldId id="304" r:id="rId5"/>
    <p:sldId id="305" r:id="rId6"/>
    <p:sldId id="306" r:id="rId7"/>
    <p:sldId id="307" r:id="rId8"/>
    <p:sldId id="308" r:id="rId9"/>
    <p:sldId id="295" r:id="rId10"/>
    <p:sldId id="314" r:id="rId11"/>
    <p:sldId id="303" r:id="rId12"/>
    <p:sldId id="296" r:id="rId13"/>
    <p:sldId id="309" r:id="rId14"/>
    <p:sldId id="310" r:id="rId15"/>
    <p:sldId id="311" r:id="rId16"/>
    <p:sldId id="312" r:id="rId17"/>
    <p:sldId id="315" r:id="rId18"/>
    <p:sldId id="313" r:id="rId19"/>
    <p:sldId id="316" r:id="rId20"/>
    <p:sldId id="317" r:id="rId21"/>
    <p:sldId id="318" r:id="rId22"/>
    <p:sldId id="319" r:id="rId23"/>
    <p:sldId id="320" r:id="rId24"/>
    <p:sldId id="321" r:id="rId25"/>
    <p:sldId id="300" r:id="rId26"/>
    <p:sldId id="292" r:id="rId27"/>
    <p:sldId id="322" r:id="rId28"/>
    <p:sldId id="259" r:id="rId29"/>
  </p:sldIdLst>
  <p:sldSz cx="9144000" cy="5143500" type="screen16x9"/>
  <p:notesSz cx="6858000" cy="9144000"/>
  <p:embeddedFontLst>
    <p:embeddedFont>
      <p:font typeface="Bahnschrift SemiBold SemiConden" panose="020B0502040204020203" pitchFamily="34" charset="0"/>
      <p:bold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Barlow Light" panose="020B0604020202020204" charset="0"/>
      <p:regular r:id="rId36"/>
      <p:bold r:id="rId37"/>
      <p:italic r:id="rId38"/>
      <p:boldItalic r:id="rId39"/>
    </p:embeddedFont>
    <p:embeddedFont>
      <p:font typeface="Barlow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Barlow SemiBold" panose="020B0604020202020204" charset="0"/>
      <p:regular r:id="rId48"/>
      <p:bold r:id="rId49"/>
      <p:italic r:id="rId50"/>
      <p:boldItalic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  <p:embeddedFont>
      <p:font typeface="Bahnschrift SemiBold Condensed" panose="020B0502040204020203" pitchFamily="34" charset="0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" initials="C" lastIdx="2" clrIdx="0">
    <p:extLst>
      <p:ext uri="{19B8F6BF-5375-455C-9EA6-DF929625EA0E}">
        <p15:presenceInfo xmlns:p15="http://schemas.microsoft.com/office/powerpoint/2012/main" userId="Ceci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9FF"/>
    <a:srgbClr val="FF66FF"/>
    <a:srgbClr val="FFFF99"/>
    <a:srgbClr val="CCFFCC"/>
    <a:srgbClr val="661E14"/>
    <a:srgbClr val="990000"/>
    <a:srgbClr val="C48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231569-A059-46C1-AC83-732B57AE0B6D}">
  <a:tblStyle styleId="{9C231569-A059-46C1-AC83-732B57AE0B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 snapToGrid="0">
      <p:cViewPr varScale="1">
        <p:scale>
          <a:sx n="55" d="100"/>
          <a:sy n="55" d="100"/>
        </p:scale>
        <p:origin x="5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A0C3AB-097A-4FB7-B53E-2C7D04B3540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3B11F292-78C6-43E4-A421-E930DC8BBFE5}">
      <dgm:prSet phldrT="[Texto]" custT="1"/>
      <dgm:spPr/>
      <dgm:t>
        <a:bodyPr/>
        <a:lstStyle/>
        <a:p>
          <a:r>
            <a:rPr lang="es-MX" sz="1400" dirty="0" smtClean="0"/>
            <a:t>SITUACIONES</a:t>
          </a:r>
          <a:r>
            <a:rPr lang="es-MX" sz="1000" dirty="0" smtClean="0"/>
            <a:t> </a:t>
          </a:r>
          <a:endParaRPr lang="es-PE" sz="1000" dirty="0"/>
        </a:p>
      </dgm:t>
    </dgm:pt>
    <dgm:pt modelId="{BFF6E482-DC9A-4433-9EC0-BAF617B31CB6}" type="parTrans" cxnId="{16108B84-B895-4E44-AAEA-0CB8CC97E061}">
      <dgm:prSet/>
      <dgm:spPr/>
      <dgm:t>
        <a:bodyPr/>
        <a:lstStyle/>
        <a:p>
          <a:endParaRPr lang="es-PE"/>
        </a:p>
      </dgm:t>
    </dgm:pt>
    <dgm:pt modelId="{8BF1E534-E788-4D50-A0FC-3EFB5A5D0746}" type="sibTrans" cxnId="{16108B84-B895-4E44-AAEA-0CB8CC97E061}">
      <dgm:prSet/>
      <dgm:spPr/>
      <dgm:t>
        <a:bodyPr/>
        <a:lstStyle/>
        <a:p>
          <a:endParaRPr lang="es-PE"/>
        </a:p>
      </dgm:t>
    </dgm:pt>
    <dgm:pt modelId="{8D0AFC5E-2560-42B4-A60C-5CB4CB22D680}">
      <dgm:prSet phldrT="[Texto]" custT="1"/>
      <dgm:spPr/>
      <dgm:t>
        <a:bodyPr/>
        <a:lstStyle/>
        <a:p>
          <a:r>
            <a:rPr lang="es-MX" sz="1400" dirty="0" smtClean="0"/>
            <a:t>SINTOMÁTICO RESPIRATORIO</a:t>
          </a:r>
          <a:endParaRPr lang="es-PE" sz="1400" dirty="0"/>
        </a:p>
      </dgm:t>
    </dgm:pt>
    <dgm:pt modelId="{FA118C58-F977-47D0-A383-D4951F1738D3}" type="parTrans" cxnId="{868845EC-9EEB-4DFD-BD61-7DD1C18911AB}">
      <dgm:prSet/>
      <dgm:spPr/>
      <dgm:t>
        <a:bodyPr/>
        <a:lstStyle/>
        <a:p>
          <a:endParaRPr lang="es-PE"/>
        </a:p>
      </dgm:t>
    </dgm:pt>
    <dgm:pt modelId="{E0B2FBD8-A0D8-44E1-A834-F87CBE3CCC9F}" type="sibTrans" cxnId="{868845EC-9EEB-4DFD-BD61-7DD1C18911AB}">
      <dgm:prSet/>
      <dgm:spPr/>
      <dgm:t>
        <a:bodyPr/>
        <a:lstStyle/>
        <a:p>
          <a:endParaRPr lang="es-PE"/>
        </a:p>
      </dgm:t>
    </dgm:pt>
    <dgm:pt modelId="{99BA5713-3266-43D5-98D9-2B27C0B8DE6A}">
      <dgm:prSet phldrT="[Texto]" custT="1"/>
      <dgm:spPr/>
      <dgm:t>
        <a:bodyPr/>
        <a:lstStyle/>
        <a:p>
          <a:r>
            <a:rPr lang="es-MX" sz="1200" dirty="0" smtClean="0"/>
            <a:t>Persona con sintomatología (tos, congestión nasal, dolor de garganta) asociada a fiebre o malestar general</a:t>
          </a:r>
          <a:endParaRPr lang="es-PE" sz="1200" dirty="0"/>
        </a:p>
      </dgm:t>
    </dgm:pt>
    <dgm:pt modelId="{DEE0A051-3382-4DEC-ADED-79C372B764A4}" type="parTrans" cxnId="{09DA15D1-D952-4EF0-AFE2-7AABAB34538B}">
      <dgm:prSet/>
      <dgm:spPr/>
      <dgm:t>
        <a:bodyPr/>
        <a:lstStyle/>
        <a:p>
          <a:endParaRPr lang="es-PE"/>
        </a:p>
      </dgm:t>
    </dgm:pt>
    <dgm:pt modelId="{BEC1E20A-FD18-45E5-A5DA-0A36D7879F24}" type="sibTrans" cxnId="{09DA15D1-D952-4EF0-AFE2-7AABAB34538B}">
      <dgm:prSet/>
      <dgm:spPr/>
      <dgm:t>
        <a:bodyPr/>
        <a:lstStyle/>
        <a:p>
          <a:endParaRPr lang="es-PE"/>
        </a:p>
      </dgm:t>
    </dgm:pt>
    <dgm:pt modelId="{37EA862F-D219-443B-B16D-18543C386FD0}">
      <dgm:prSet phldrT="[Texto]" custT="1"/>
      <dgm:spPr/>
      <dgm:t>
        <a:bodyPr/>
        <a:lstStyle/>
        <a:p>
          <a:r>
            <a:rPr lang="es-MX" sz="1200" dirty="0" smtClean="0"/>
            <a:t>Destino: Zona de aislamiento temporal (Campamento Anta </a:t>
          </a:r>
          <a:r>
            <a:rPr lang="es-MX" sz="1200" dirty="0" err="1" smtClean="0"/>
            <a:t>Wasi</a:t>
          </a:r>
          <a:r>
            <a:rPr lang="es-MX" sz="1200" dirty="0" smtClean="0"/>
            <a:t>)</a:t>
          </a:r>
          <a:endParaRPr lang="es-PE" sz="1200" dirty="0"/>
        </a:p>
      </dgm:t>
    </dgm:pt>
    <dgm:pt modelId="{10E11EAE-DCF7-419B-8F1B-DF1F9DFA29E1}" type="parTrans" cxnId="{B2E7BAF6-A3BB-4715-AE4B-B3E44778042C}">
      <dgm:prSet/>
      <dgm:spPr/>
      <dgm:t>
        <a:bodyPr/>
        <a:lstStyle/>
        <a:p>
          <a:endParaRPr lang="es-PE"/>
        </a:p>
      </dgm:t>
    </dgm:pt>
    <dgm:pt modelId="{9A70E1B9-1076-4E62-B318-C0B7A3F8C63E}" type="sibTrans" cxnId="{B2E7BAF6-A3BB-4715-AE4B-B3E44778042C}">
      <dgm:prSet/>
      <dgm:spPr/>
      <dgm:t>
        <a:bodyPr/>
        <a:lstStyle/>
        <a:p>
          <a:endParaRPr lang="es-PE"/>
        </a:p>
      </dgm:t>
    </dgm:pt>
    <dgm:pt modelId="{50E64708-4E31-4CD5-8B1F-168F9EF78E88}">
      <dgm:prSet phldrT="[Texto]" custT="1"/>
      <dgm:spPr/>
      <dgm:t>
        <a:bodyPr/>
        <a:lstStyle/>
        <a:p>
          <a:r>
            <a:rPr lang="es-MX" sz="1200" dirty="0" smtClean="0"/>
            <a:t>INDETERMINADO</a:t>
          </a:r>
          <a:endParaRPr lang="es-PE" sz="1200" dirty="0"/>
        </a:p>
      </dgm:t>
    </dgm:pt>
    <dgm:pt modelId="{87B50CBE-EF0C-4FC5-970E-A676CF631BE7}" type="parTrans" cxnId="{2F836B25-B831-43DF-92F5-4CDAF53BAB0B}">
      <dgm:prSet/>
      <dgm:spPr/>
      <dgm:t>
        <a:bodyPr/>
        <a:lstStyle/>
        <a:p>
          <a:endParaRPr lang="es-PE"/>
        </a:p>
      </dgm:t>
    </dgm:pt>
    <dgm:pt modelId="{F697A125-6EBF-4FDD-8980-87D5A898C62C}" type="sibTrans" cxnId="{2F836B25-B831-43DF-92F5-4CDAF53BAB0B}">
      <dgm:prSet/>
      <dgm:spPr/>
      <dgm:t>
        <a:bodyPr/>
        <a:lstStyle/>
        <a:p>
          <a:endParaRPr lang="es-PE"/>
        </a:p>
      </dgm:t>
    </dgm:pt>
    <dgm:pt modelId="{73F05F0B-9496-46D0-A3E1-C078305A7D8D}">
      <dgm:prSet phldrT="[Texto]" custT="1"/>
      <dgm:spPr/>
      <dgm:t>
        <a:bodyPr/>
        <a:lstStyle/>
        <a:p>
          <a:r>
            <a:rPr lang="es-MX" sz="1300" dirty="0" smtClean="0"/>
            <a:t>Persona sometida a prueba serológica rápida para SARS-COV2 y que presenta un resultado </a:t>
          </a:r>
          <a:r>
            <a:rPr lang="es-MX" sz="1200" dirty="0" smtClean="0"/>
            <a:t>diferente</a:t>
          </a:r>
          <a:r>
            <a:rPr lang="es-MX" sz="1300" dirty="0" smtClean="0"/>
            <a:t> a “No reactivo”</a:t>
          </a:r>
          <a:endParaRPr lang="es-PE" sz="1300" dirty="0"/>
        </a:p>
      </dgm:t>
    </dgm:pt>
    <dgm:pt modelId="{AD6838C2-5EA5-4A75-BF6B-17BC9A890C29}" type="parTrans" cxnId="{206985BC-455B-44A6-BC98-C1D129A31C00}">
      <dgm:prSet/>
      <dgm:spPr/>
      <dgm:t>
        <a:bodyPr/>
        <a:lstStyle/>
        <a:p>
          <a:endParaRPr lang="es-PE"/>
        </a:p>
      </dgm:t>
    </dgm:pt>
    <dgm:pt modelId="{C17CD5E3-2F7A-4BB1-BF45-578984A13A5B}" type="sibTrans" cxnId="{206985BC-455B-44A6-BC98-C1D129A31C00}">
      <dgm:prSet/>
      <dgm:spPr/>
      <dgm:t>
        <a:bodyPr/>
        <a:lstStyle/>
        <a:p>
          <a:endParaRPr lang="es-PE"/>
        </a:p>
      </dgm:t>
    </dgm:pt>
    <dgm:pt modelId="{D9A8E26D-7646-4F9A-AA01-2AA6CDD6C874}">
      <dgm:prSet phldrT="[Texto]" custT="1"/>
      <dgm:spPr/>
      <dgm:t>
        <a:bodyPr/>
        <a:lstStyle/>
        <a:p>
          <a:r>
            <a:rPr lang="es-MX" sz="1200" dirty="0" smtClean="0"/>
            <a:t>Destino: Cusco, Arequipa o Lima </a:t>
          </a:r>
          <a:endParaRPr lang="es-PE" sz="1200" dirty="0"/>
        </a:p>
      </dgm:t>
    </dgm:pt>
    <dgm:pt modelId="{78549F0C-BAC1-4289-9C2E-2E97C0FBB712}" type="parTrans" cxnId="{D05A621D-AB47-4070-A2D9-F3602E20510A}">
      <dgm:prSet/>
      <dgm:spPr/>
      <dgm:t>
        <a:bodyPr/>
        <a:lstStyle/>
        <a:p>
          <a:endParaRPr lang="es-PE"/>
        </a:p>
      </dgm:t>
    </dgm:pt>
    <dgm:pt modelId="{F5A88B9F-7DC5-4E08-9E0A-4F91688F3A7D}" type="sibTrans" cxnId="{D05A621D-AB47-4070-A2D9-F3602E20510A}">
      <dgm:prSet/>
      <dgm:spPr/>
      <dgm:t>
        <a:bodyPr/>
        <a:lstStyle/>
        <a:p>
          <a:endParaRPr lang="es-PE"/>
        </a:p>
      </dgm:t>
    </dgm:pt>
    <dgm:pt modelId="{1A71F92C-B02F-444B-9A94-894D2BAF55F9}" type="pres">
      <dgm:prSet presAssocID="{4FA0C3AB-097A-4FB7-B53E-2C7D04B3540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34E19497-E425-416A-99FD-5C6576FD55D8}" type="pres">
      <dgm:prSet presAssocID="{3B11F292-78C6-43E4-A421-E930DC8BBFE5}" presName="root1" presStyleCnt="0"/>
      <dgm:spPr/>
    </dgm:pt>
    <dgm:pt modelId="{0644EFD1-A9CB-44A1-A123-FBF77488E03B}" type="pres">
      <dgm:prSet presAssocID="{3B11F292-78C6-43E4-A421-E930DC8BBFE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C40693CC-2A9C-4ED1-8D0E-4AC50F4AB69E}" type="pres">
      <dgm:prSet presAssocID="{3B11F292-78C6-43E4-A421-E930DC8BBFE5}" presName="level2hierChild" presStyleCnt="0"/>
      <dgm:spPr/>
    </dgm:pt>
    <dgm:pt modelId="{672EC02D-5C80-4A60-B872-1FD5A68E9296}" type="pres">
      <dgm:prSet presAssocID="{FA118C58-F977-47D0-A383-D4951F1738D3}" presName="conn2-1" presStyleLbl="parChTrans1D2" presStyleIdx="0" presStyleCnt="2"/>
      <dgm:spPr/>
      <dgm:t>
        <a:bodyPr/>
        <a:lstStyle/>
        <a:p>
          <a:endParaRPr lang="es-PE"/>
        </a:p>
      </dgm:t>
    </dgm:pt>
    <dgm:pt modelId="{369DC7DE-5662-4B40-9BFE-3A6058355850}" type="pres">
      <dgm:prSet presAssocID="{FA118C58-F977-47D0-A383-D4951F1738D3}" presName="connTx" presStyleLbl="parChTrans1D2" presStyleIdx="0" presStyleCnt="2"/>
      <dgm:spPr/>
      <dgm:t>
        <a:bodyPr/>
        <a:lstStyle/>
        <a:p>
          <a:endParaRPr lang="es-PE"/>
        </a:p>
      </dgm:t>
    </dgm:pt>
    <dgm:pt modelId="{5CD314D1-08CC-4CB4-BBD0-E1285008E516}" type="pres">
      <dgm:prSet presAssocID="{8D0AFC5E-2560-42B4-A60C-5CB4CB22D680}" presName="root2" presStyleCnt="0"/>
      <dgm:spPr/>
    </dgm:pt>
    <dgm:pt modelId="{2927E017-A459-4278-96C4-74639D3F77F6}" type="pres">
      <dgm:prSet presAssocID="{8D0AFC5E-2560-42B4-A60C-5CB4CB22D68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C69404B-BB35-4788-9CF3-203E896EC2F2}" type="pres">
      <dgm:prSet presAssocID="{8D0AFC5E-2560-42B4-A60C-5CB4CB22D680}" presName="level3hierChild" presStyleCnt="0"/>
      <dgm:spPr/>
    </dgm:pt>
    <dgm:pt modelId="{4837A439-184B-460C-8736-99C57946AB98}" type="pres">
      <dgm:prSet presAssocID="{DEE0A051-3382-4DEC-ADED-79C372B764A4}" presName="conn2-1" presStyleLbl="parChTrans1D3" presStyleIdx="0" presStyleCnt="4"/>
      <dgm:spPr/>
      <dgm:t>
        <a:bodyPr/>
        <a:lstStyle/>
        <a:p>
          <a:endParaRPr lang="es-PE"/>
        </a:p>
      </dgm:t>
    </dgm:pt>
    <dgm:pt modelId="{CC985CA5-6ABB-4B46-A9FC-EF8B16CC1E17}" type="pres">
      <dgm:prSet presAssocID="{DEE0A051-3382-4DEC-ADED-79C372B764A4}" presName="connTx" presStyleLbl="parChTrans1D3" presStyleIdx="0" presStyleCnt="4"/>
      <dgm:spPr/>
      <dgm:t>
        <a:bodyPr/>
        <a:lstStyle/>
        <a:p>
          <a:endParaRPr lang="es-PE"/>
        </a:p>
      </dgm:t>
    </dgm:pt>
    <dgm:pt modelId="{B26939BC-2CFF-4847-9EB0-0753AE6A4FCC}" type="pres">
      <dgm:prSet presAssocID="{99BA5713-3266-43D5-98D9-2B27C0B8DE6A}" presName="root2" presStyleCnt="0"/>
      <dgm:spPr/>
    </dgm:pt>
    <dgm:pt modelId="{596F7B19-6D82-4F5C-ADEC-FEE9C6F337B1}" type="pres">
      <dgm:prSet presAssocID="{99BA5713-3266-43D5-98D9-2B27C0B8DE6A}" presName="LevelTwoTextNode" presStyleLbl="node3" presStyleIdx="0" presStyleCnt="4" custScaleX="23637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667A434A-C33F-4693-9DF4-7CA0C669444A}" type="pres">
      <dgm:prSet presAssocID="{99BA5713-3266-43D5-98D9-2B27C0B8DE6A}" presName="level3hierChild" presStyleCnt="0"/>
      <dgm:spPr/>
    </dgm:pt>
    <dgm:pt modelId="{C18C6F30-8BCC-4DA3-A253-EF5A8E60D54A}" type="pres">
      <dgm:prSet presAssocID="{10E11EAE-DCF7-419B-8F1B-DF1F9DFA29E1}" presName="conn2-1" presStyleLbl="parChTrans1D3" presStyleIdx="1" presStyleCnt="4"/>
      <dgm:spPr/>
      <dgm:t>
        <a:bodyPr/>
        <a:lstStyle/>
        <a:p>
          <a:endParaRPr lang="es-PE"/>
        </a:p>
      </dgm:t>
    </dgm:pt>
    <dgm:pt modelId="{BC3A4439-A0BD-4D67-B208-C8A046A0EC67}" type="pres">
      <dgm:prSet presAssocID="{10E11EAE-DCF7-419B-8F1B-DF1F9DFA29E1}" presName="connTx" presStyleLbl="parChTrans1D3" presStyleIdx="1" presStyleCnt="4"/>
      <dgm:spPr/>
      <dgm:t>
        <a:bodyPr/>
        <a:lstStyle/>
        <a:p>
          <a:endParaRPr lang="es-PE"/>
        </a:p>
      </dgm:t>
    </dgm:pt>
    <dgm:pt modelId="{74B67BE0-AB34-4163-9F4F-B168E1CE60D8}" type="pres">
      <dgm:prSet presAssocID="{37EA862F-D219-443B-B16D-18543C386FD0}" presName="root2" presStyleCnt="0"/>
      <dgm:spPr/>
    </dgm:pt>
    <dgm:pt modelId="{11F4FB53-690E-4062-BC8B-B217F41FB231}" type="pres">
      <dgm:prSet presAssocID="{37EA862F-D219-443B-B16D-18543C386FD0}" presName="LevelTwoTextNode" presStyleLbl="node3" presStyleIdx="1" presStyleCnt="4" custScaleX="23710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4FFA2CED-688B-409B-A6F6-F6E5C218A746}" type="pres">
      <dgm:prSet presAssocID="{37EA862F-D219-443B-B16D-18543C386FD0}" presName="level3hierChild" presStyleCnt="0"/>
      <dgm:spPr/>
    </dgm:pt>
    <dgm:pt modelId="{AA67C674-4105-42EC-B14B-27518D7BB5FF}" type="pres">
      <dgm:prSet presAssocID="{87B50CBE-EF0C-4FC5-970E-A676CF631BE7}" presName="conn2-1" presStyleLbl="parChTrans1D2" presStyleIdx="1" presStyleCnt="2"/>
      <dgm:spPr/>
      <dgm:t>
        <a:bodyPr/>
        <a:lstStyle/>
        <a:p>
          <a:endParaRPr lang="es-PE"/>
        </a:p>
      </dgm:t>
    </dgm:pt>
    <dgm:pt modelId="{799336B7-32A4-4362-BF6B-3C60EC8B42C2}" type="pres">
      <dgm:prSet presAssocID="{87B50CBE-EF0C-4FC5-970E-A676CF631BE7}" presName="connTx" presStyleLbl="parChTrans1D2" presStyleIdx="1" presStyleCnt="2"/>
      <dgm:spPr/>
      <dgm:t>
        <a:bodyPr/>
        <a:lstStyle/>
        <a:p>
          <a:endParaRPr lang="es-PE"/>
        </a:p>
      </dgm:t>
    </dgm:pt>
    <dgm:pt modelId="{82C71316-4F16-4CAC-BEFF-A998AC91145A}" type="pres">
      <dgm:prSet presAssocID="{50E64708-4E31-4CD5-8B1F-168F9EF78E88}" presName="root2" presStyleCnt="0"/>
      <dgm:spPr/>
    </dgm:pt>
    <dgm:pt modelId="{C55506FE-0E51-492A-B457-1867F0D3DBE6}" type="pres">
      <dgm:prSet presAssocID="{50E64708-4E31-4CD5-8B1F-168F9EF78E8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D4871A2A-C309-40AB-A8BF-13AA7349F8DE}" type="pres">
      <dgm:prSet presAssocID="{50E64708-4E31-4CD5-8B1F-168F9EF78E88}" presName="level3hierChild" presStyleCnt="0"/>
      <dgm:spPr/>
    </dgm:pt>
    <dgm:pt modelId="{27A083CF-0887-4B37-92A1-757DD8EDFF53}" type="pres">
      <dgm:prSet presAssocID="{AD6838C2-5EA5-4A75-BF6B-17BC9A890C29}" presName="conn2-1" presStyleLbl="parChTrans1D3" presStyleIdx="2" presStyleCnt="4"/>
      <dgm:spPr/>
      <dgm:t>
        <a:bodyPr/>
        <a:lstStyle/>
        <a:p>
          <a:endParaRPr lang="es-PE"/>
        </a:p>
      </dgm:t>
    </dgm:pt>
    <dgm:pt modelId="{4BCCDC0E-1B95-4663-8DAE-929D93025277}" type="pres">
      <dgm:prSet presAssocID="{AD6838C2-5EA5-4A75-BF6B-17BC9A890C29}" presName="connTx" presStyleLbl="parChTrans1D3" presStyleIdx="2" presStyleCnt="4"/>
      <dgm:spPr/>
      <dgm:t>
        <a:bodyPr/>
        <a:lstStyle/>
        <a:p>
          <a:endParaRPr lang="es-PE"/>
        </a:p>
      </dgm:t>
    </dgm:pt>
    <dgm:pt modelId="{0BB61F3A-EC72-4CCA-9BB0-4AD54D81D607}" type="pres">
      <dgm:prSet presAssocID="{73F05F0B-9496-46D0-A3E1-C078305A7D8D}" presName="root2" presStyleCnt="0"/>
      <dgm:spPr/>
    </dgm:pt>
    <dgm:pt modelId="{259DF0DA-20EC-4289-8268-9E06C141BA87}" type="pres">
      <dgm:prSet presAssocID="{73F05F0B-9496-46D0-A3E1-C078305A7D8D}" presName="LevelTwoTextNode" presStyleLbl="node3" presStyleIdx="2" presStyleCnt="4" custScaleX="23522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AFB5D6A5-71B1-44CF-BEF0-0D5DF697987F}" type="pres">
      <dgm:prSet presAssocID="{73F05F0B-9496-46D0-A3E1-C078305A7D8D}" presName="level3hierChild" presStyleCnt="0"/>
      <dgm:spPr/>
    </dgm:pt>
    <dgm:pt modelId="{9FA76D31-ACEE-46D1-9C1F-A6164AB7748E}" type="pres">
      <dgm:prSet presAssocID="{78549F0C-BAC1-4289-9C2E-2E97C0FBB712}" presName="conn2-1" presStyleLbl="parChTrans1D3" presStyleIdx="3" presStyleCnt="4"/>
      <dgm:spPr/>
      <dgm:t>
        <a:bodyPr/>
        <a:lstStyle/>
        <a:p>
          <a:endParaRPr lang="es-PE"/>
        </a:p>
      </dgm:t>
    </dgm:pt>
    <dgm:pt modelId="{B8F3F9D4-1CC0-49BE-98F0-3C57628D3C0A}" type="pres">
      <dgm:prSet presAssocID="{78549F0C-BAC1-4289-9C2E-2E97C0FBB712}" presName="connTx" presStyleLbl="parChTrans1D3" presStyleIdx="3" presStyleCnt="4"/>
      <dgm:spPr/>
      <dgm:t>
        <a:bodyPr/>
        <a:lstStyle/>
        <a:p>
          <a:endParaRPr lang="es-PE"/>
        </a:p>
      </dgm:t>
    </dgm:pt>
    <dgm:pt modelId="{2AB24239-9D0C-40CB-8B30-BD73E2DD2812}" type="pres">
      <dgm:prSet presAssocID="{D9A8E26D-7646-4F9A-AA01-2AA6CDD6C874}" presName="root2" presStyleCnt="0"/>
      <dgm:spPr/>
    </dgm:pt>
    <dgm:pt modelId="{14C6633F-1475-4261-9AC0-7A265888B8BB}" type="pres">
      <dgm:prSet presAssocID="{D9A8E26D-7646-4F9A-AA01-2AA6CDD6C874}" presName="LevelTwoTextNode" presStyleLbl="node3" presStyleIdx="3" presStyleCnt="4" custScaleX="23197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9FF646A-32B0-4D13-839A-6C737F3AAEFD}" type="pres">
      <dgm:prSet presAssocID="{D9A8E26D-7646-4F9A-AA01-2AA6CDD6C874}" presName="level3hierChild" presStyleCnt="0"/>
      <dgm:spPr/>
    </dgm:pt>
  </dgm:ptLst>
  <dgm:cxnLst>
    <dgm:cxn modelId="{B064F106-8356-4C4C-9AD3-2D9A180528A3}" type="presOf" srcId="{4FA0C3AB-097A-4FB7-B53E-2C7D04B35407}" destId="{1A71F92C-B02F-444B-9A94-894D2BAF55F9}" srcOrd="0" destOrd="0" presId="urn:microsoft.com/office/officeart/2005/8/layout/hierarchy2"/>
    <dgm:cxn modelId="{C2339746-6219-48EA-8B9C-57E5ED489A3B}" type="presOf" srcId="{87B50CBE-EF0C-4FC5-970E-A676CF631BE7}" destId="{AA67C674-4105-42EC-B14B-27518D7BB5FF}" srcOrd="0" destOrd="0" presId="urn:microsoft.com/office/officeart/2005/8/layout/hierarchy2"/>
    <dgm:cxn modelId="{2D840887-3943-427D-ABAC-BD4F20C9C78C}" type="presOf" srcId="{37EA862F-D219-443B-B16D-18543C386FD0}" destId="{11F4FB53-690E-4062-BC8B-B217F41FB231}" srcOrd="0" destOrd="0" presId="urn:microsoft.com/office/officeart/2005/8/layout/hierarchy2"/>
    <dgm:cxn modelId="{9738C16A-133A-4333-BAC5-8B198863D797}" type="presOf" srcId="{87B50CBE-EF0C-4FC5-970E-A676CF631BE7}" destId="{799336B7-32A4-4362-BF6B-3C60EC8B42C2}" srcOrd="1" destOrd="0" presId="urn:microsoft.com/office/officeart/2005/8/layout/hierarchy2"/>
    <dgm:cxn modelId="{392282F3-7A2D-4BF3-BDEC-C94B4ED2B168}" type="presOf" srcId="{8D0AFC5E-2560-42B4-A60C-5CB4CB22D680}" destId="{2927E017-A459-4278-96C4-74639D3F77F6}" srcOrd="0" destOrd="0" presId="urn:microsoft.com/office/officeart/2005/8/layout/hierarchy2"/>
    <dgm:cxn modelId="{44795A47-A82C-45F1-9FE1-A8BE6C4B3DA4}" type="presOf" srcId="{AD6838C2-5EA5-4A75-BF6B-17BC9A890C29}" destId="{27A083CF-0887-4B37-92A1-757DD8EDFF53}" srcOrd="0" destOrd="0" presId="urn:microsoft.com/office/officeart/2005/8/layout/hierarchy2"/>
    <dgm:cxn modelId="{09DA15D1-D952-4EF0-AFE2-7AABAB34538B}" srcId="{8D0AFC5E-2560-42B4-A60C-5CB4CB22D680}" destId="{99BA5713-3266-43D5-98D9-2B27C0B8DE6A}" srcOrd="0" destOrd="0" parTransId="{DEE0A051-3382-4DEC-ADED-79C372B764A4}" sibTransId="{BEC1E20A-FD18-45E5-A5DA-0A36D7879F24}"/>
    <dgm:cxn modelId="{2F836B25-B831-43DF-92F5-4CDAF53BAB0B}" srcId="{3B11F292-78C6-43E4-A421-E930DC8BBFE5}" destId="{50E64708-4E31-4CD5-8B1F-168F9EF78E88}" srcOrd="1" destOrd="0" parTransId="{87B50CBE-EF0C-4FC5-970E-A676CF631BE7}" sibTransId="{F697A125-6EBF-4FDD-8980-87D5A898C62C}"/>
    <dgm:cxn modelId="{0505E0A3-DFFD-490D-9575-F3FA766AD471}" type="presOf" srcId="{FA118C58-F977-47D0-A383-D4951F1738D3}" destId="{369DC7DE-5662-4B40-9BFE-3A6058355850}" srcOrd="1" destOrd="0" presId="urn:microsoft.com/office/officeart/2005/8/layout/hierarchy2"/>
    <dgm:cxn modelId="{B2E7BAF6-A3BB-4715-AE4B-B3E44778042C}" srcId="{8D0AFC5E-2560-42B4-A60C-5CB4CB22D680}" destId="{37EA862F-D219-443B-B16D-18543C386FD0}" srcOrd="1" destOrd="0" parTransId="{10E11EAE-DCF7-419B-8F1B-DF1F9DFA29E1}" sibTransId="{9A70E1B9-1076-4E62-B318-C0B7A3F8C63E}"/>
    <dgm:cxn modelId="{E4EA3477-92D8-4AC1-80F8-6A1D74D93398}" type="presOf" srcId="{99BA5713-3266-43D5-98D9-2B27C0B8DE6A}" destId="{596F7B19-6D82-4F5C-ADEC-FEE9C6F337B1}" srcOrd="0" destOrd="0" presId="urn:microsoft.com/office/officeart/2005/8/layout/hierarchy2"/>
    <dgm:cxn modelId="{868845EC-9EEB-4DFD-BD61-7DD1C18911AB}" srcId="{3B11F292-78C6-43E4-A421-E930DC8BBFE5}" destId="{8D0AFC5E-2560-42B4-A60C-5CB4CB22D680}" srcOrd="0" destOrd="0" parTransId="{FA118C58-F977-47D0-A383-D4951F1738D3}" sibTransId="{E0B2FBD8-A0D8-44E1-A834-F87CBE3CCC9F}"/>
    <dgm:cxn modelId="{AED596F0-6A22-481B-BA09-8F36B450678F}" type="presOf" srcId="{AD6838C2-5EA5-4A75-BF6B-17BC9A890C29}" destId="{4BCCDC0E-1B95-4663-8DAE-929D93025277}" srcOrd="1" destOrd="0" presId="urn:microsoft.com/office/officeart/2005/8/layout/hierarchy2"/>
    <dgm:cxn modelId="{49275604-03A3-4A05-B5DC-204FB8077EBF}" type="presOf" srcId="{50E64708-4E31-4CD5-8B1F-168F9EF78E88}" destId="{C55506FE-0E51-492A-B457-1867F0D3DBE6}" srcOrd="0" destOrd="0" presId="urn:microsoft.com/office/officeart/2005/8/layout/hierarchy2"/>
    <dgm:cxn modelId="{57F775D9-4B89-4E18-BB96-11D7BFD336DF}" type="presOf" srcId="{78549F0C-BAC1-4289-9C2E-2E97C0FBB712}" destId="{B8F3F9D4-1CC0-49BE-98F0-3C57628D3C0A}" srcOrd="1" destOrd="0" presId="urn:microsoft.com/office/officeart/2005/8/layout/hierarchy2"/>
    <dgm:cxn modelId="{D05A621D-AB47-4070-A2D9-F3602E20510A}" srcId="{50E64708-4E31-4CD5-8B1F-168F9EF78E88}" destId="{D9A8E26D-7646-4F9A-AA01-2AA6CDD6C874}" srcOrd="1" destOrd="0" parTransId="{78549F0C-BAC1-4289-9C2E-2E97C0FBB712}" sibTransId="{F5A88B9F-7DC5-4E08-9E0A-4F91688F3A7D}"/>
    <dgm:cxn modelId="{050A6613-836C-4273-B784-488D5E6FFC19}" type="presOf" srcId="{10E11EAE-DCF7-419B-8F1B-DF1F9DFA29E1}" destId="{BC3A4439-A0BD-4D67-B208-C8A046A0EC67}" srcOrd="1" destOrd="0" presId="urn:microsoft.com/office/officeart/2005/8/layout/hierarchy2"/>
    <dgm:cxn modelId="{D56D29DF-0423-4D4B-A85B-CCB617BB279A}" type="presOf" srcId="{78549F0C-BAC1-4289-9C2E-2E97C0FBB712}" destId="{9FA76D31-ACEE-46D1-9C1F-A6164AB7748E}" srcOrd="0" destOrd="0" presId="urn:microsoft.com/office/officeart/2005/8/layout/hierarchy2"/>
    <dgm:cxn modelId="{43D3AC7E-266E-465B-9F60-E726B17A0BD6}" type="presOf" srcId="{73F05F0B-9496-46D0-A3E1-C078305A7D8D}" destId="{259DF0DA-20EC-4289-8268-9E06C141BA87}" srcOrd="0" destOrd="0" presId="urn:microsoft.com/office/officeart/2005/8/layout/hierarchy2"/>
    <dgm:cxn modelId="{1B9F5561-7CA9-4775-9DA5-F3FD321DB751}" type="presOf" srcId="{10E11EAE-DCF7-419B-8F1B-DF1F9DFA29E1}" destId="{C18C6F30-8BCC-4DA3-A253-EF5A8E60D54A}" srcOrd="0" destOrd="0" presId="urn:microsoft.com/office/officeart/2005/8/layout/hierarchy2"/>
    <dgm:cxn modelId="{1008291D-7C6A-4F5B-991A-D48AACCA8A35}" type="presOf" srcId="{DEE0A051-3382-4DEC-ADED-79C372B764A4}" destId="{4837A439-184B-460C-8736-99C57946AB98}" srcOrd="0" destOrd="0" presId="urn:microsoft.com/office/officeart/2005/8/layout/hierarchy2"/>
    <dgm:cxn modelId="{E535E52F-7335-4276-ABC8-4B11BF38E310}" type="presOf" srcId="{3B11F292-78C6-43E4-A421-E930DC8BBFE5}" destId="{0644EFD1-A9CB-44A1-A123-FBF77488E03B}" srcOrd="0" destOrd="0" presId="urn:microsoft.com/office/officeart/2005/8/layout/hierarchy2"/>
    <dgm:cxn modelId="{16108B84-B895-4E44-AAEA-0CB8CC97E061}" srcId="{4FA0C3AB-097A-4FB7-B53E-2C7D04B35407}" destId="{3B11F292-78C6-43E4-A421-E930DC8BBFE5}" srcOrd="0" destOrd="0" parTransId="{BFF6E482-DC9A-4433-9EC0-BAF617B31CB6}" sibTransId="{8BF1E534-E788-4D50-A0FC-3EFB5A5D0746}"/>
    <dgm:cxn modelId="{661DB94F-A45E-48BC-9C6D-915260E46CFB}" type="presOf" srcId="{FA118C58-F977-47D0-A383-D4951F1738D3}" destId="{672EC02D-5C80-4A60-B872-1FD5A68E9296}" srcOrd="0" destOrd="0" presId="urn:microsoft.com/office/officeart/2005/8/layout/hierarchy2"/>
    <dgm:cxn modelId="{88876FC2-0830-452F-A4B3-1BB0CCD5830E}" type="presOf" srcId="{DEE0A051-3382-4DEC-ADED-79C372B764A4}" destId="{CC985CA5-6ABB-4B46-A9FC-EF8B16CC1E17}" srcOrd="1" destOrd="0" presId="urn:microsoft.com/office/officeart/2005/8/layout/hierarchy2"/>
    <dgm:cxn modelId="{206985BC-455B-44A6-BC98-C1D129A31C00}" srcId="{50E64708-4E31-4CD5-8B1F-168F9EF78E88}" destId="{73F05F0B-9496-46D0-A3E1-C078305A7D8D}" srcOrd="0" destOrd="0" parTransId="{AD6838C2-5EA5-4A75-BF6B-17BC9A890C29}" sibTransId="{C17CD5E3-2F7A-4BB1-BF45-578984A13A5B}"/>
    <dgm:cxn modelId="{137F8687-D720-4C81-8726-B16DA64A7D28}" type="presOf" srcId="{D9A8E26D-7646-4F9A-AA01-2AA6CDD6C874}" destId="{14C6633F-1475-4261-9AC0-7A265888B8BB}" srcOrd="0" destOrd="0" presId="urn:microsoft.com/office/officeart/2005/8/layout/hierarchy2"/>
    <dgm:cxn modelId="{E2D6BCF6-BD54-4D7E-A18F-D355F184B93E}" type="presParOf" srcId="{1A71F92C-B02F-444B-9A94-894D2BAF55F9}" destId="{34E19497-E425-416A-99FD-5C6576FD55D8}" srcOrd="0" destOrd="0" presId="urn:microsoft.com/office/officeart/2005/8/layout/hierarchy2"/>
    <dgm:cxn modelId="{43E618A1-F2A8-454A-AAB2-9F7A9E937E07}" type="presParOf" srcId="{34E19497-E425-416A-99FD-5C6576FD55D8}" destId="{0644EFD1-A9CB-44A1-A123-FBF77488E03B}" srcOrd="0" destOrd="0" presId="urn:microsoft.com/office/officeart/2005/8/layout/hierarchy2"/>
    <dgm:cxn modelId="{3A6F6478-DB58-4F45-AC39-76C7B5DA18BF}" type="presParOf" srcId="{34E19497-E425-416A-99FD-5C6576FD55D8}" destId="{C40693CC-2A9C-4ED1-8D0E-4AC50F4AB69E}" srcOrd="1" destOrd="0" presId="urn:microsoft.com/office/officeart/2005/8/layout/hierarchy2"/>
    <dgm:cxn modelId="{E25033C9-E5CF-4DB8-90A8-F9B1CED932B6}" type="presParOf" srcId="{C40693CC-2A9C-4ED1-8D0E-4AC50F4AB69E}" destId="{672EC02D-5C80-4A60-B872-1FD5A68E9296}" srcOrd="0" destOrd="0" presId="urn:microsoft.com/office/officeart/2005/8/layout/hierarchy2"/>
    <dgm:cxn modelId="{B9A51902-97F7-445E-9C1C-D0AC93281DB2}" type="presParOf" srcId="{672EC02D-5C80-4A60-B872-1FD5A68E9296}" destId="{369DC7DE-5662-4B40-9BFE-3A6058355850}" srcOrd="0" destOrd="0" presId="urn:microsoft.com/office/officeart/2005/8/layout/hierarchy2"/>
    <dgm:cxn modelId="{88D45340-59CF-4FBA-A700-F0C672996EA2}" type="presParOf" srcId="{C40693CC-2A9C-4ED1-8D0E-4AC50F4AB69E}" destId="{5CD314D1-08CC-4CB4-BBD0-E1285008E516}" srcOrd="1" destOrd="0" presId="urn:microsoft.com/office/officeart/2005/8/layout/hierarchy2"/>
    <dgm:cxn modelId="{E52646B1-520D-4150-9E2D-84B096335876}" type="presParOf" srcId="{5CD314D1-08CC-4CB4-BBD0-E1285008E516}" destId="{2927E017-A459-4278-96C4-74639D3F77F6}" srcOrd="0" destOrd="0" presId="urn:microsoft.com/office/officeart/2005/8/layout/hierarchy2"/>
    <dgm:cxn modelId="{05362E1F-7969-43A5-A82F-2DA405EB5A1E}" type="presParOf" srcId="{5CD314D1-08CC-4CB4-BBD0-E1285008E516}" destId="{BC69404B-BB35-4788-9CF3-203E896EC2F2}" srcOrd="1" destOrd="0" presId="urn:microsoft.com/office/officeart/2005/8/layout/hierarchy2"/>
    <dgm:cxn modelId="{930D43FC-33AC-4AAD-8A76-914F3C781A10}" type="presParOf" srcId="{BC69404B-BB35-4788-9CF3-203E896EC2F2}" destId="{4837A439-184B-460C-8736-99C57946AB98}" srcOrd="0" destOrd="0" presId="urn:microsoft.com/office/officeart/2005/8/layout/hierarchy2"/>
    <dgm:cxn modelId="{54BBDB0B-93C8-4D70-A6B7-CD248BD97A7B}" type="presParOf" srcId="{4837A439-184B-460C-8736-99C57946AB98}" destId="{CC985CA5-6ABB-4B46-A9FC-EF8B16CC1E17}" srcOrd="0" destOrd="0" presId="urn:microsoft.com/office/officeart/2005/8/layout/hierarchy2"/>
    <dgm:cxn modelId="{6F44A2C3-87DC-4E27-B92F-D78B0EC36555}" type="presParOf" srcId="{BC69404B-BB35-4788-9CF3-203E896EC2F2}" destId="{B26939BC-2CFF-4847-9EB0-0753AE6A4FCC}" srcOrd="1" destOrd="0" presId="urn:microsoft.com/office/officeart/2005/8/layout/hierarchy2"/>
    <dgm:cxn modelId="{F4AA17CF-2768-4EC7-9F11-AB16976342D6}" type="presParOf" srcId="{B26939BC-2CFF-4847-9EB0-0753AE6A4FCC}" destId="{596F7B19-6D82-4F5C-ADEC-FEE9C6F337B1}" srcOrd="0" destOrd="0" presId="urn:microsoft.com/office/officeart/2005/8/layout/hierarchy2"/>
    <dgm:cxn modelId="{184C20A6-EED1-4757-A9CA-130232215365}" type="presParOf" srcId="{B26939BC-2CFF-4847-9EB0-0753AE6A4FCC}" destId="{667A434A-C33F-4693-9DF4-7CA0C669444A}" srcOrd="1" destOrd="0" presId="urn:microsoft.com/office/officeart/2005/8/layout/hierarchy2"/>
    <dgm:cxn modelId="{05165901-1539-414D-A53B-D7A19B8708CC}" type="presParOf" srcId="{BC69404B-BB35-4788-9CF3-203E896EC2F2}" destId="{C18C6F30-8BCC-4DA3-A253-EF5A8E60D54A}" srcOrd="2" destOrd="0" presId="urn:microsoft.com/office/officeart/2005/8/layout/hierarchy2"/>
    <dgm:cxn modelId="{C0792688-2750-4159-8E26-F64410C0EB71}" type="presParOf" srcId="{C18C6F30-8BCC-4DA3-A253-EF5A8E60D54A}" destId="{BC3A4439-A0BD-4D67-B208-C8A046A0EC67}" srcOrd="0" destOrd="0" presId="urn:microsoft.com/office/officeart/2005/8/layout/hierarchy2"/>
    <dgm:cxn modelId="{FCD54379-83F9-4BD1-93BA-61E6BB39AD75}" type="presParOf" srcId="{BC69404B-BB35-4788-9CF3-203E896EC2F2}" destId="{74B67BE0-AB34-4163-9F4F-B168E1CE60D8}" srcOrd="3" destOrd="0" presId="urn:microsoft.com/office/officeart/2005/8/layout/hierarchy2"/>
    <dgm:cxn modelId="{08E8E855-8B1E-43CE-842A-7A696C1F6B57}" type="presParOf" srcId="{74B67BE0-AB34-4163-9F4F-B168E1CE60D8}" destId="{11F4FB53-690E-4062-BC8B-B217F41FB231}" srcOrd="0" destOrd="0" presId="urn:microsoft.com/office/officeart/2005/8/layout/hierarchy2"/>
    <dgm:cxn modelId="{3FB1D963-F9D5-4AA0-9A83-405C3CE630EE}" type="presParOf" srcId="{74B67BE0-AB34-4163-9F4F-B168E1CE60D8}" destId="{4FFA2CED-688B-409B-A6F6-F6E5C218A746}" srcOrd="1" destOrd="0" presId="urn:microsoft.com/office/officeart/2005/8/layout/hierarchy2"/>
    <dgm:cxn modelId="{9BCFA517-F1F8-45AE-8C2B-B529A3664376}" type="presParOf" srcId="{C40693CC-2A9C-4ED1-8D0E-4AC50F4AB69E}" destId="{AA67C674-4105-42EC-B14B-27518D7BB5FF}" srcOrd="2" destOrd="0" presId="urn:microsoft.com/office/officeart/2005/8/layout/hierarchy2"/>
    <dgm:cxn modelId="{2393C28E-097A-4467-AA91-D2E4E623FCF8}" type="presParOf" srcId="{AA67C674-4105-42EC-B14B-27518D7BB5FF}" destId="{799336B7-32A4-4362-BF6B-3C60EC8B42C2}" srcOrd="0" destOrd="0" presId="urn:microsoft.com/office/officeart/2005/8/layout/hierarchy2"/>
    <dgm:cxn modelId="{717EA93E-27BC-4901-9798-9887B0C5C852}" type="presParOf" srcId="{C40693CC-2A9C-4ED1-8D0E-4AC50F4AB69E}" destId="{82C71316-4F16-4CAC-BEFF-A998AC91145A}" srcOrd="3" destOrd="0" presId="urn:microsoft.com/office/officeart/2005/8/layout/hierarchy2"/>
    <dgm:cxn modelId="{30940199-AC64-4CBD-B744-E84963922524}" type="presParOf" srcId="{82C71316-4F16-4CAC-BEFF-A998AC91145A}" destId="{C55506FE-0E51-492A-B457-1867F0D3DBE6}" srcOrd="0" destOrd="0" presId="urn:microsoft.com/office/officeart/2005/8/layout/hierarchy2"/>
    <dgm:cxn modelId="{38231BEE-1540-446E-8A8D-197A66BD2295}" type="presParOf" srcId="{82C71316-4F16-4CAC-BEFF-A998AC91145A}" destId="{D4871A2A-C309-40AB-A8BF-13AA7349F8DE}" srcOrd="1" destOrd="0" presId="urn:microsoft.com/office/officeart/2005/8/layout/hierarchy2"/>
    <dgm:cxn modelId="{65A2EAB7-8E48-4744-BA8E-BF582F32823B}" type="presParOf" srcId="{D4871A2A-C309-40AB-A8BF-13AA7349F8DE}" destId="{27A083CF-0887-4B37-92A1-757DD8EDFF53}" srcOrd="0" destOrd="0" presId="urn:microsoft.com/office/officeart/2005/8/layout/hierarchy2"/>
    <dgm:cxn modelId="{428593B2-37D2-406F-9B52-0E7456D86779}" type="presParOf" srcId="{27A083CF-0887-4B37-92A1-757DD8EDFF53}" destId="{4BCCDC0E-1B95-4663-8DAE-929D93025277}" srcOrd="0" destOrd="0" presId="urn:microsoft.com/office/officeart/2005/8/layout/hierarchy2"/>
    <dgm:cxn modelId="{23EDF9D4-9F7F-44A5-A09A-77E5DCBF67A1}" type="presParOf" srcId="{D4871A2A-C309-40AB-A8BF-13AA7349F8DE}" destId="{0BB61F3A-EC72-4CCA-9BB0-4AD54D81D607}" srcOrd="1" destOrd="0" presId="urn:microsoft.com/office/officeart/2005/8/layout/hierarchy2"/>
    <dgm:cxn modelId="{B12A17F7-D401-43C7-BD2E-1C671EFCA448}" type="presParOf" srcId="{0BB61F3A-EC72-4CCA-9BB0-4AD54D81D607}" destId="{259DF0DA-20EC-4289-8268-9E06C141BA87}" srcOrd="0" destOrd="0" presId="urn:microsoft.com/office/officeart/2005/8/layout/hierarchy2"/>
    <dgm:cxn modelId="{F7F4F361-FEE7-4AE4-AEE3-806E1268B774}" type="presParOf" srcId="{0BB61F3A-EC72-4CCA-9BB0-4AD54D81D607}" destId="{AFB5D6A5-71B1-44CF-BEF0-0D5DF697987F}" srcOrd="1" destOrd="0" presId="urn:microsoft.com/office/officeart/2005/8/layout/hierarchy2"/>
    <dgm:cxn modelId="{CA60CEF7-C230-47EC-9864-970807C2EE18}" type="presParOf" srcId="{D4871A2A-C309-40AB-A8BF-13AA7349F8DE}" destId="{9FA76D31-ACEE-46D1-9C1F-A6164AB7748E}" srcOrd="2" destOrd="0" presId="urn:microsoft.com/office/officeart/2005/8/layout/hierarchy2"/>
    <dgm:cxn modelId="{B02CF6AE-5E9F-464B-86FC-872F562ABD79}" type="presParOf" srcId="{9FA76D31-ACEE-46D1-9C1F-A6164AB7748E}" destId="{B8F3F9D4-1CC0-49BE-98F0-3C57628D3C0A}" srcOrd="0" destOrd="0" presId="urn:microsoft.com/office/officeart/2005/8/layout/hierarchy2"/>
    <dgm:cxn modelId="{BACD9028-4BBD-44A7-A90D-CCE99867B80E}" type="presParOf" srcId="{D4871A2A-C309-40AB-A8BF-13AA7349F8DE}" destId="{2AB24239-9D0C-40CB-8B30-BD73E2DD2812}" srcOrd="3" destOrd="0" presId="urn:microsoft.com/office/officeart/2005/8/layout/hierarchy2"/>
    <dgm:cxn modelId="{1C904E75-C827-4266-AC66-AA3407E784A3}" type="presParOf" srcId="{2AB24239-9D0C-40CB-8B30-BD73E2DD2812}" destId="{14C6633F-1475-4261-9AC0-7A265888B8BB}" srcOrd="0" destOrd="0" presId="urn:microsoft.com/office/officeart/2005/8/layout/hierarchy2"/>
    <dgm:cxn modelId="{00E9C509-34CB-4E13-9CD0-49F165684785}" type="presParOf" srcId="{2AB24239-9D0C-40CB-8B30-BD73E2DD2812}" destId="{29FF646A-32B0-4D13-839A-6C737F3AAE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91D38-FDAA-4B87-AEAE-316BE3D20742}" type="doc">
      <dgm:prSet loTypeId="urn:microsoft.com/office/officeart/2005/8/layout/p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s-PE"/>
        </a:p>
      </dgm:t>
    </dgm:pt>
    <dgm:pt modelId="{25B71187-FCA6-48E8-A8FD-207139DFF802}">
      <dgm:prSet phldrT="[Texto]" custT="1"/>
      <dgm:spPr/>
      <dgm:t>
        <a:bodyPr/>
        <a:lstStyle/>
        <a:p>
          <a:r>
            <a:rPr lang="es-MX" sz="1200" b="1" dirty="0" smtClean="0"/>
            <a:t>Ingreso a la unidad e instalaciones</a:t>
          </a:r>
          <a:endParaRPr lang="es-PE" sz="1200" b="1" dirty="0"/>
        </a:p>
      </dgm:t>
    </dgm:pt>
    <dgm:pt modelId="{00EB39E7-FF62-4D70-8986-A8E3948575BC}" type="parTrans" cxnId="{0C855306-2C7D-4397-8858-1B364C3ADC60}">
      <dgm:prSet/>
      <dgm:spPr/>
      <dgm:t>
        <a:bodyPr/>
        <a:lstStyle/>
        <a:p>
          <a:endParaRPr lang="es-PE"/>
        </a:p>
      </dgm:t>
    </dgm:pt>
    <dgm:pt modelId="{34241E22-B784-4ABC-A9DB-40BA4357A99E}" type="sibTrans" cxnId="{0C855306-2C7D-4397-8858-1B364C3ADC60}">
      <dgm:prSet/>
      <dgm:spPr/>
      <dgm:t>
        <a:bodyPr/>
        <a:lstStyle/>
        <a:p>
          <a:endParaRPr lang="es-PE"/>
        </a:p>
      </dgm:t>
    </dgm:pt>
    <dgm:pt modelId="{C2F6ABFC-C211-43EB-B352-A5D7C0BE668D}">
      <dgm:prSet phldrT="[Texto]"/>
      <dgm:spPr/>
      <dgm:t>
        <a:bodyPr/>
        <a:lstStyle/>
        <a:p>
          <a:r>
            <a:rPr lang="es-MX" b="1" dirty="0" smtClean="0"/>
            <a:t>Campamentos</a:t>
          </a:r>
          <a:r>
            <a:rPr lang="es-MX" dirty="0" smtClean="0"/>
            <a:t> </a:t>
          </a:r>
          <a:endParaRPr lang="es-PE" dirty="0"/>
        </a:p>
      </dgm:t>
    </dgm:pt>
    <dgm:pt modelId="{C69EEEA6-3CF0-4E99-AD44-7EB6FC395334}" type="parTrans" cxnId="{4A11F5F8-99A1-4500-B6BC-532C89AB1745}">
      <dgm:prSet/>
      <dgm:spPr/>
      <dgm:t>
        <a:bodyPr/>
        <a:lstStyle/>
        <a:p>
          <a:endParaRPr lang="es-PE"/>
        </a:p>
      </dgm:t>
    </dgm:pt>
    <dgm:pt modelId="{D97BCBFE-53AA-4B9A-BBDB-D35E1C512E83}" type="sibTrans" cxnId="{4A11F5F8-99A1-4500-B6BC-532C89AB1745}">
      <dgm:prSet/>
      <dgm:spPr/>
      <dgm:t>
        <a:bodyPr/>
        <a:lstStyle/>
        <a:p>
          <a:endParaRPr lang="es-PE"/>
        </a:p>
      </dgm:t>
    </dgm:pt>
    <dgm:pt modelId="{5057A794-832A-4BDE-9F68-6FF799A40A90}">
      <dgm:prSet phldrT="[Texto]"/>
      <dgm:spPr/>
      <dgm:t>
        <a:bodyPr/>
        <a:lstStyle/>
        <a:p>
          <a:r>
            <a:rPr lang="es-MX" b="1" dirty="0" smtClean="0"/>
            <a:t>Alojamientos </a:t>
          </a:r>
          <a:endParaRPr lang="es-PE" b="1" dirty="0"/>
        </a:p>
      </dgm:t>
    </dgm:pt>
    <dgm:pt modelId="{E3672968-BE66-4E48-8AD9-40680C976876}" type="parTrans" cxnId="{3CC6EAC0-8C57-4BC4-B3ED-8CB925C62119}">
      <dgm:prSet/>
      <dgm:spPr/>
      <dgm:t>
        <a:bodyPr/>
        <a:lstStyle/>
        <a:p>
          <a:endParaRPr lang="es-PE"/>
        </a:p>
      </dgm:t>
    </dgm:pt>
    <dgm:pt modelId="{27826A60-94D6-4B4D-8F1A-06BEE5BB9993}" type="sibTrans" cxnId="{3CC6EAC0-8C57-4BC4-B3ED-8CB925C62119}">
      <dgm:prSet/>
      <dgm:spPr/>
      <dgm:t>
        <a:bodyPr/>
        <a:lstStyle/>
        <a:p>
          <a:endParaRPr lang="es-PE"/>
        </a:p>
      </dgm:t>
    </dgm:pt>
    <dgm:pt modelId="{92B42798-0158-4C0C-AC4E-89751219E191}">
      <dgm:prSet phldrT="[Texto]"/>
      <dgm:spPr/>
      <dgm:t>
        <a:bodyPr/>
        <a:lstStyle/>
        <a:p>
          <a:r>
            <a:rPr lang="es-MX" b="1" dirty="0" smtClean="0"/>
            <a:t>Comedores </a:t>
          </a:r>
          <a:endParaRPr lang="es-PE" b="1" dirty="0"/>
        </a:p>
      </dgm:t>
    </dgm:pt>
    <dgm:pt modelId="{AC61E025-5454-4CD5-A383-929FD1991CA9}" type="parTrans" cxnId="{623052C9-5440-4A9A-B96F-496DD1C1576F}">
      <dgm:prSet/>
      <dgm:spPr/>
      <dgm:t>
        <a:bodyPr/>
        <a:lstStyle/>
        <a:p>
          <a:endParaRPr lang="es-PE"/>
        </a:p>
      </dgm:t>
    </dgm:pt>
    <dgm:pt modelId="{B34DE3EB-4C27-4F32-B55E-5ACC5691DE35}" type="sibTrans" cxnId="{623052C9-5440-4A9A-B96F-496DD1C1576F}">
      <dgm:prSet/>
      <dgm:spPr/>
      <dgm:t>
        <a:bodyPr/>
        <a:lstStyle/>
        <a:p>
          <a:endParaRPr lang="es-PE"/>
        </a:p>
      </dgm:t>
    </dgm:pt>
    <dgm:pt modelId="{57C0E4DC-EC97-4E8B-AB19-B3DE0140D124}">
      <dgm:prSet phldrT="[Texto]"/>
      <dgm:spPr/>
      <dgm:t>
        <a:bodyPr/>
        <a:lstStyle/>
        <a:p>
          <a:r>
            <a:rPr lang="es-MX" b="1" dirty="0" smtClean="0"/>
            <a:t>Transporte </a:t>
          </a:r>
          <a:endParaRPr lang="es-PE" b="1" dirty="0"/>
        </a:p>
      </dgm:t>
    </dgm:pt>
    <dgm:pt modelId="{8F93C006-9D90-4A75-8CA4-9941F0020F5E}" type="parTrans" cxnId="{8CEBB941-B4EF-478A-9868-35DD897067D4}">
      <dgm:prSet/>
      <dgm:spPr/>
      <dgm:t>
        <a:bodyPr/>
        <a:lstStyle/>
        <a:p>
          <a:endParaRPr lang="es-PE"/>
        </a:p>
      </dgm:t>
    </dgm:pt>
    <dgm:pt modelId="{0158F40B-FF21-46AF-9A25-3228C7CCBAF3}" type="sibTrans" cxnId="{8CEBB941-B4EF-478A-9868-35DD897067D4}">
      <dgm:prSet/>
      <dgm:spPr/>
      <dgm:t>
        <a:bodyPr/>
        <a:lstStyle/>
        <a:p>
          <a:endParaRPr lang="es-PE"/>
        </a:p>
      </dgm:t>
    </dgm:pt>
    <dgm:pt modelId="{3CDA7AFD-31F5-4D35-831F-D233CBE7938E}" type="pres">
      <dgm:prSet presAssocID="{12591D38-FDAA-4B87-AEAE-316BE3D2074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6F0F859-03A4-4546-9548-FC56BE834B92}" type="pres">
      <dgm:prSet presAssocID="{12591D38-FDAA-4B87-AEAE-316BE3D20742}" presName="bkgdShp" presStyleLbl="alignAccFollowNode1" presStyleIdx="0" presStyleCnt="1" custLinFactNeighborY="-5077"/>
      <dgm:spPr/>
    </dgm:pt>
    <dgm:pt modelId="{46F82D86-7957-42E0-B212-943BFA0014C4}" type="pres">
      <dgm:prSet presAssocID="{12591D38-FDAA-4B87-AEAE-316BE3D20742}" presName="linComp" presStyleCnt="0"/>
      <dgm:spPr/>
    </dgm:pt>
    <dgm:pt modelId="{B27F3F7A-EEC3-412D-AD85-3AE550F3E92E}" type="pres">
      <dgm:prSet presAssocID="{25B71187-FCA6-48E8-A8FD-207139DFF802}" presName="compNode" presStyleCnt="0"/>
      <dgm:spPr/>
    </dgm:pt>
    <dgm:pt modelId="{A6D6DE92-C9B5-45CD-80C7-BE7D6AF29E16}" type="pres">
      <dgm:prSet presAssocID="{25B71187-FCA6-48E8-A8FD-207139DFF802}" presName="node" presStyleLbl="node1" presStyleIdx="0" presStyleCnt="5" custScaleY="40722" custLinFactNeighborX="754" custLinFactNeighborY="-2988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042844C-550A-492E-B869-7E86EA6F75BC}" type="pres">
      <dgm:prSet presAssocID="{25B71187-FCA6-48E8-A8FD-207139DFF802}" presName="invisiNode" presStyleLbl="node1" presStyleIdx="0" presStyleCnt="5"/>
      <dgm:spPr/>
    </dgm:pt>
    <dgm:pt modelId="{E623341B-0AEE-4FBF-B05E-9B817CDF3600}" type="pres">
      <dgm:prSet presAssocID="{25B71187-FCA6-48E8-A8FD-207139DFF802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D06C3BC-7CC0-42DF-A2E9-D47E64775188}" type="pres">
      <dgm:prSet presAssocID="{34241E22-B784-4ABC-A9DB-40BA4357A99E}" presName="sibTrans" presStyleLbl="sibTrans2D1" presStyleIdx="0" presStyleCnt="0"/>
      <dgm:spPr/>
      <dgm:t>
        <a:bodyPr/>
        <a:lstStyle/>
        <a:p>
          <a:endParaRPr lang="es-PE"/>
        </a:p>
      </dgm:t>
    </dgm:pt>
    <dgm:pt modelId="{925C839F-5C61-4E5E-8CC8-8E686B9587A9}" type="pres">
      <dgm:prSet presAssocID="{C2F6ABFC-C211-43EB-B352-A5D7C0BE668D}" presName="compNode" presStyleCnt="0"/>
      <dgm:spPr/>
    </dgm:pt>
    <dgm:pt modelId="{D96D6E68-B0E3-44FF-BB34-99B2A38C2ED3}" type="pres">
      <dgm:prSet presAssocID="{C2F6ABFC-C211-43EB-B352-A5D7C0BE668D}" presName="node" presStyleLbl="node1" presStyleIdx="1" presStyleCnt="5" custScaleY="32752" custLinFactNeighborY="-3736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E21F91F-C14B-4E9C-8997-F22187B4477E}" type="pres">
      <dgm:prSet presAssocID="{C2F6ABFC-C211-43EB-B352-A5D7C0BE668D}" presName="invisiNode" presStyleLbl="node1" presStyleIdx="1" presStyleCnt="5"/>
      <dgm:spPr/>
    </dgm:pt>
    <dgm:pt modelId="{72F1585F-1099-4E26-AF81-8A58B1E72992}" type="pres">
      <dgm:prSet presAssocID="{C2F6ABFC-C211-43EB-B352-A5D7C0BE668D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92813E-741F-4A5B-8A60-90027F46017A}" type="pres">
      <dgm:prSet presAssocID="{D97BCBFE-53AA-4B9A-BBDB-D35E1C512E83}" presName="sibTrans" presStyleLbl="sibTrans2D1" presStyleIdx="0" presStyleCnt="0"/>
      <dgm:spPr/>
      <dgm:t>
        <a:bodyPr/>
        <a:lstStyle/>
        <a:p>
          <a:endParaRPr lang="es-PE"/>
        </a:p>
      </dgm:t>
    </dgm:pt>
    <dgm:pt modelId="{93FC1043-CB1C-41FC-987B-B303CFBC53B3}" type="pres">
      <dgm:prSet presAssocID="{5057A794-832A-4BDE-9F68-6FF799A40A90}" presName="compNode" presStyleCnt="0"/>
      <dgm:spPr/>
    </dgm:pt>
    <dgm:pt modelId="{D2971E4F-7F2D-4FC6-AEB7-E094D27EBE58}" type="pres">
      <dgm:prSet presAssocID="{5057A794-832A-4BDE-9F68-6FF799A40A90}" presName="node" presStyleLbl="node1" presStyleIdx="2" presStyleCnt="5" custScaleY="33250" custLinFactNeighborX="-2263" custLinFactNeighborY="-361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2CBE47D-3E46-4793-AED9-D81F90D4F5ED}" type="pres">
      <dgm:prSet presAssocID="{5057A794-832A-4BDE-9F68-6FF799A40A90}" presName="invisiNode" presStyleLbl="node1" presStyleIdx="2" presStyleCnt="5"/>
      <dgm:spPr/>
    </dgm:pt>
    <dgm:pt modelId="{D87EAFCB-C983-4C34-990D-330FFB9A1B60}" type="pres">
      <dgm:prSet presAssocID="{5057A794-832A-4BDE-9F68-6FF799A40A90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95E97D4-722B-4251-B80E-A4853F4A67D1}" type="pres">
      <dgm:prSet presAssocID="{27826A60-94D6-4B4D-8F1A-06BEE5BB9993}" presName="sibTrans" presStyleLbl="sibTrans2D1" presStyleIdx="0" presStyleCnt="0"/>
      <dgm:spPr/>
      <dgm:t>
        <a:bodyPr/>
        <a:lstStyle/>
        <a:p>
          <a:endParaRPr lang="es-PE"/>
        </a:p>
      </dgm:t>
    </dgm:pt>
    <dgm:pt modelId="{C56F7C26-EF69-4157-AE1C-75E9ED877787}" type="pres">
      <dgm:prSet presAssocID="{92B42798-0158-4C0C-AC4E-89751219E191}" presName="compNode" presStyleCnt="0"/>
      <dgm:spPr/>
    </dgm:pt>
    <dgm:pt modelId="{B405F620-AC47-4304-AAA3-333AD5BD29C2}" type="pres">
      <dgm:prSet presAssocID="{92B42798-0158-4C0C-AC4E-89751219E191}" presName="node" presStyleLbl="node1" presStyleIdx="3" presStyleCnt="5" custScaleY="30759" custLinFactNeighborX="754" custLinFactNeighborY="-3673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9802A14-D6D8-4E35-B3A7-8D47AF5387AA}" type="pres">
      <dgm:prSet presAssocID="{92B42798-0158-4C0C-AC4E-89751219E191}" presName="invisiNode" presStyleLbl="node1" presStyleIdx="3" presStyleCnt="5"/>
      <dgm:spPr/>
    </dgm:pt>
    <dgm:pt modelId="{83621D53-FF93-40CC-97F3-729E55610A4F}" type="pres">
      <dgm:prSet presAssocID="{92B42798-0158-4C0C-AC4E-89751219E191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B99F301-BBBF-4ABD-B4DC-8B16470F6997}" type="pres">
      <dgm:prSet presAssocID="{B34DE3EB-4C27-4F32-B55E-5ACC5691DE35}" presName="sibTrans" presStyleLbl="sibTrans2D1" presStyleIdx="0" presStyleCnt="0"/>
      <dgm:spPr/>
      <dgm:t>
        <a:bodyPr/>
        <a:lstStyle/>
        <a:p>
          <a:endParaRPr lang="es-PE"/>
        </a:p>
      </dgm:t>
    </dgm:pt>
    <dgm:pt modelId="{6464A40A-7933-4F2E-8805-2E2047E336DB}" type="pres">
      <dgm:prSet presAssocID="{57C0E4DC-EC97-4E8B-AB19-B3DE0140D124}" presName="compNode" presStyleCnt="0"/>
      <dgm:spPr/>
    </dgm:pt>
    <dgm:pt modelId="{8F37EBF7-BEE0-4DF6-AFD6-5F9754F3C0C1}" type="pres">
      <dgm:prSet presAssocID="{57C0E4DC-EC97-4E8B-AB19-B3DE0140D124}" presName="node" presStyleLbl="node1" presStyleIdx="4" presStyleCnt="5" custScaleY="29514" custLinFactNeighborX="2057" custLinFactNeighborY="-3673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89F1D04-EC83-47FB-A498-9F909E79B19E}" type="pres">
      <dgm:prSet presAssocID="{57C0E4DC-EC97-4E8B-AB19-B3DE0140D124}" presName="invisiNode" presStyleLbl="node1" presStyleIdx="4" presStyleCnt="5"/>
      <dgm:spPr/>
    </dgm:pt>
    <dgm:pt modelId="{A698DFF7-635C-4112-8855-E799F44C6FC2}" type="pres">
      <dgm:prSet presAssocID="{57C0E4DC-EC97-4E8B-AB19-B3DE0140D124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4A11F5F8-99A1-4500-B6BC-532C89AB1745}" srcId="{12591D38-FDAA-4B87-AEAE-316BE3D20742}" destId="{C2F6ABFC-C211-43EB-B352-A5D7C0BE668D}" srcOrd="1" destOrd="0" parTransId="{C69EEEA6-3CF0-4E99-AD44-7EB6FC395334}" sibTransId="{D97BCBFE-53AA-4B9A-BBDB-D35E1C512E83}"/>
    <dgm:cxn modelId="{0F2BC913-9C29-4B13-8E83-26CCC0574DF4}" type="presOf" srcId="{12591D38-FDAA-4B87-AEAE-316BE3D20742}" destId="{3CDA7AFD-31F5-4D35-831F-D233CBE7938E}" srcOrd="0" destOrd="0" presId="urn:microsoft.com/office/officeart/2005/8/layout/pList2"/>
    <dgm:cxn modelId="{BB20DD57-9E19-4394-BF19-F422AFE682A8}" type="presOf" srcId="{92B42798-0158-4C0C-AC4E-89751219E191}" destId="{B405F620-AC47-4304-AAA3-333AD5BD29C2}" srcOrd="0" destOrd="0" presId="urn:microsoft.com/office/officeart/2005/8/layout/pList2"/>
    <dgm:cxn modelId="{8CEBB941-B4EF-478A-9868-35DD897067D4}" srcId="{12591D38-FDAA-4B87-AEAE-316BE3D20742}" destId="{57C0E4DC-EC97-4E8B-AB19-B3DE0140D124}" srcOrd="4" destOrd="0" parTransId="{8F93C006-9D90-4A75-8CA4-9941F0020F5E}" sibTransId="{0158F40B-FF21-46AF-9A25-3228C7CCBAF3}"/>
    <dgm:cxn modelId="{1A3235CA-329E-4E6E-A12E-6371E475ADA7}" type="presOf" srcId="{57C0E4DC-EC97-4E8B-AB19-B3DE0140D124}" destId="{8F37EBF7-BEE0-4DF6-AFD6-5F9754F3C0C1}" srcOrd="0" destOrd="0" presId="urn:microsoft.com/office/officeart/2005/8/layout/pList2"/>
    <dgm:cxn modelId="{435F2DA6-78B9-4841-8E6B-C1EDABC9730F}" type="presOf" srcId="{5057A794-832A-4BDE-9F68-6FF799A40A90}" destId="{D2971E4F-7F2D-4FC6-AEB7-E094D27EBE58}" srcOrd="0" destOrd="0" presId="urn:microsoft.com/office/officeart/2005/8/layout/pList2"/>
    <dgm:cxn modelId="{91F67885-12D7-4378-A676-B47284961F69}" type="presOf" srcId="{C2F6ABFC-C211-43EB-B352-A5D7C0BE668D}" destId="{D96D6E68-B0E3-44FF-BB34-99B2A38C2ED3}" srcOrd="0" destOrd="0" presId="urn:microsoft.com/office/officeart/2005/8/layout/pList2"/>
    <dgm:cxn modelId="{88EEA8F8-C413-4904-8CBD-E6088CE504D0}" type="presOf" srcId="{34241E22-B784-4ABC-A9DB-40BA4357A99E}" destId="{FD06C3BC-7CC0-42DF-A2E9-D47E64775188}" srcOrd="0" destOrd="0" presId="urn:microsoft.com/office/officeart/2005/8/layout/pList2"/>
    <dgm:cxn modelId="{623052C9-5440-4A9A-B96F-496DD1C1576F}" srcId="{12591D38-FDAA-4B87-AEAE-316BE3D20742}" destId="{92B42798-0158-4C0C-AC4E-89751219E191}" srcOrd="3" destOrd="0" parTransId="{AC61E025-5454-4CD5-A383-929FD1991CA9}" sibTransId="{B34DE3EB-4C27-4F32-B55E-5ACC5691DE35}"/>
    <dgm:cxn modelId="{8F459CAB-DB67-4981-9A38-18C9A01470B4}" type="presOf" srcId="{27826A60-94D6-4B4D-8F1A-06BEE5BB9993}" destId="{095E97D4-722B-4251-B80E-A4853F4A67D1}" srcOrd="0" destOrd="0" presId="urn:microsoft.com/office/officeart/2005/8/layout/pList2"/>
    <dgm:cxn modelId="{0C855306-2C7D-4397-8858-1B364C3ADC60}" srcId="{12591D38-FDAA-4B87-AEAE-316BE3D20742}" destId="{25B71187-FCA6-48E8-A8FD-207139DFF802}" srcOrd="0" destOrd="0" parTransId="{00EB39E7-FF62-4D70-8986-A8E3948575BC}" sibTransId="{34241E22-B784-4ABC-A9DB-40BA4357A99E}"/>
    <dgm:cxn modelId="{07CDE197-C87C-4A4B-9F67-15D6DBC75476}" type="presOf" srcId="{D97BCBFE-53AA-4B9A-BBDB-D35E1C512E83}" destId="{5592813E-741F-4A5B-8A60-90027F46017A}" srcOrd="0" destOrd="0" presId="urn:microsoft.com/office/officeart/2005/8/layout/pList2"/>
    <dgm:cxn modelId="{6F659CA9-C7C8-4E8F-B81A-248FA6265893}" type="presOf" srcId="{25B71187-FCA6-48E8-A8FD-207139DFF802}" destId="{A6D6DE92-C9B5-45CD-80C7-BE7D6AF29E16}" srcOrd="0" destOrd="0" presId="urn:microsoft.com/office/officeart/2005/8/layout/pList2"/>
    <dgm:cxn modelId="{3CC6EAC0-8C57-4BC4-B3ED-8CB925C62119}" srcId="{12591D38-FDAA-4B87-AEAE-316BE3D20742}" destId="{5057A794-832A-4BDE-9F68-6FF799A40A90}" srcOrd="2" destOrd="0" parTransId="{E3672968-BE66-4E48-8AD9-40680C976876}" sibTransId="{27826A60-94D6-4B4D-8F1A-06BEE5BB9993}"/>
    <dgm:cxn modelId="{03ECFA05-FC82-442C-81F8-6A08FF10579A}" type="presOf" srcId="{B34DE3EB-4C27-4F32-B55E-5ACC5691DE35}" destId="{FB99F301-BBBF-4ABD-B4DC-8B16470F6997}" srcOrd="0" destOrd="0" presId="urn:microsoft.com/office/officeart/2005/8/layout/pList2"/>
    <dgm:cxn modelId="{2683B3B2-B55D-43FC-B206-7354569F7510}" type="presParOf" srcId="{3CDA7AFD-31F5-4D35-831F-D233CBE7938E}" destId="{96F0F859-03A4-4546-9548-FC56BE834B92}" srcOrd="0" destOrd="0" presId="urn:microsoft.com/office/officeart/2005/8/layout/pList2"/>
    <dgm:cxn modelId="{AA828195-6853-40A3-8222-354BE10E55FF}" type="presParOf" srcId="{3CDA7AFD-31F5-4D35-831F-D233CBE7938E}" destId="{46F82D86-7957-42E0-B212-943BFA0014C4}" srcOrd="1" destOrd="0" presId="urn:microsoft.com/office/officeart/2005/8/layout/pList2"/>
    <dgm:cxn modelId="{E4823CD4-61D4-4E3B-9602-3D51FFEA012F}" type="presParOf" srcId="{46F82D86-7957-42E0-B212-943BFA0014C4}" destId="{B27F3F7A-EEC3-412D-AD85-3AE550F3E92E}" srcOrd="0" destOrd="0" presId="urn:microsoft.com/office/officeart/2005/8/layout/pList2"/>
    <dgm:cxn modelId="{CBDACC92-CDF3-4E6F-B72C-916838F21BFF}" type="presParOf" srcId="{B27F3F7A-EEC3-412D-AD85-3AE550F3E92E}" destId="{A6D6DE92-C9B5-45CD-80C7-BE7D6AF29E16}" srcOrd="0" destOrd="0" presId="urn:microsoft.com/office/officeart/2005/8/layout/pList2"/>
    <dgm:cxn modelId="{0DB31FC6-85B4-4D0F-BF04-16051038AABA}" type="presParOf" srcId="{B27F3F7A-EEC3-412D-AD85-3AE550F3E92E}" destId="{8042844C-550A-492E-B869-7E86EA6F75BC}" srcOrd="1" destOrd="0" presId="urn:microsoft.com/office/officeart/2005/8/layout/pList2"/>
    <dgm:cxn modelId="{410E7228-DB4E-42D6-9955-C14BFD8AE184}" type="presParOf" srcId="{B27F3F7A-EEC3-412D-AD85-3AE550F3E92E}" destId="{E623341B-0AEE-4FBF-B05E-9B817CDF3600}" srcOrd="2" destOrd="0" presId="urn:microsoft.com/office/officeart/2005/8/layout/pList2"/>
    <dgm:cxn modelId="{AF157CB7-B381-4924-A138-7EEEEB7A9FC9}" type="presParOf" srcId="{46F82D86-7957-42E0-B212-943BFA0014C4}" destId="{FD06C3BC-7CC0-42DF-A2E9-D47E64775188}" srcOrd="1" destOrd="0" presId="urn:microsoft.com/office/officeart/2005/8/layout/pList2"/>
    <dgm:cxn modelId="{45836B5D-AB29-4E30-8B29-7FD022ACFB20}" type="presParOf" srcId="{46F82D86-7957-42E0-B212-943BFA0014C4}" destId="{925C839F-5C61-4E5E-8CC8-8E686B9587A9}" srcOrd="2" destOrd="0" presId="urn:microsoft.com/office/officeart/2005/8/layout/pList2"/>
    <dgm:cxn modelId="{6CFBE1C6-202A-4352-9AF3-F9A0457DB366}" type="presParOf" srcId="{925C839F-5C61-4E5E-8CC8-8E686B9587A9}" destId="{D96D6E68-B0E3-44FF-BB34-99B2A38C2ED3}" srcOrd="0" destOrd="0" presId="urn:microsoft.com/office/officeart/2005/8/layout/pList2"/>
    <dgm:cxn modelId="{A43DF921-DA72-4C89-97DD-21D683A93574}" type="presParOf" srcId="{925C839F-5C61-4E5E-8CC8-8E686B9587A9}" destId="{1E21F91F-C14B-4E9C-8997-F22187B4477E}" srcOrd="1" destOrd="0" presId="urn:microsoft.com/office/officeart/2005/8/layout/pList2"/>
    <dgm:cxn modelId="{4C45BA94-8721-4A2E-9DB8-40C493302DCA}" type="presParOf" srcId="{925C839F-5C61-4E5E-8CC8-8E686B9587A9}" destId="{72F1585F-1099-4E26-AF81-8A58B1E72992}" srcOrd="2" destOrd="0" presId="urn:microsoft.com/office/officeart/2005/8/layout/pList2"/>
    <dgm:cxn modelId="{344CAD0C-CAFA-4FF7-9371-569C32282034}" type="presParOf" srcId="{46F82D86-7957-42E0-B212-943BFA0014C4}" destId="{5592813E-741F-4A5B-8A60-90027F46017A}" srcOrd="3" destOrd="0" presId="urn:microsoft.com/office/officeart/2005/8/layout/pList2"/>
    <dgm:cxn modelId="{9C9C8D69-DF2B-4471-B7DC-516DEC35B318}" type="presParOf" srcId="{46F82D86-7957-42E0-B212-943BFA0014C4}" destId="{93FC1043-CB1C-41FC-987B-B303CFBC53B3}" srcOrd="4" destOrd="0" presId="urn:microsoft.com/office/officeart/2005/8/layout/pList2"/>
    <dgm:cxn modelId="{F287EBED-DECA-4770-AEF6-EA5D1C67B04A}" type="presParOf" srcId="{93FC1043-CB1C-41FC-987B-B303CFBC53B3}" destId="{D2971E4F-7F2D-4FC6-AEB7-E094D27EBE58}" srcOrd="0" destOrd="0" presId="urn:microsoft.com/office/officeart/2005/8/layout/pList2"/>
    <dgm:cxn modelId="{7A3FDEC8-EC76-4F90-8E5B-F83D1770EA6B}" type="presParOf" srcId="{93FC1043-CB1C-41FC-987B-B303CFBC53B3}" destId="{72CBE47D-3E46-4793-AED9-D81F90D4F5ED}" srcOrd="1" destOrd="0" presId="urn:microsoft.com/office/officeart/2005/8/layout/pList2"/>
    <dgm:cxn modelId="{0B0D7E02-FF00-4C1E-A791-67C21B53FEA1}" type="presParOf" srcId="{93FC1043-CB1C-41FC-987B-B303CFBC53B3}" destId="{D87EAFCB-C983-4C34-990D-330FFB9A1B60}" srcOrd="2" destOrd="0" presId="urn:microsoft.com/office/officeart/2005/8/layout/pList2"/>
    <dgm:cxn modelId="{7D5613E9-8FEE-4EDD-8A68-018024A58655}" type="presParOf" srcId="{46F82D86-7957-42E0-B212-943BFA0014C4}" destId="{095E97D4-722B-4251-B80E-A4853F4A67D1}" srcOrd="5" destOrd="0" presId="urn:microsoft.com/office/officeart/2005/8/layout/pList2"/>
    <dgm:cxn modelId="{BF1F626B-902F-4F29-93B4-78132D942AE1}" type="presParOf" srcId="{46F82D86-7957-42E0-B212-943BFA0014C4}" destId="{C56F7C26-EF69-4157-AE1C-75E9ED877787}" srcOrd="6" destOrd="0" presId="urn:microsoft.com/office/officeart/2005/8/layout/pList2"/>
    <dgm:cxn modelId="{7D515F8A-12B5-4DE3-9136-51437304863B}" type="presParOf" srcId="{C56F7C26-EF69-4157-AE1C-75E9ED877787}" destId="{B405F620-AC47-4304-AAA3-333AD5BD29C2}" srcOrd="0" destOrd="0" presId="urn:microsoft.com/office/officeart/2005/8/layout/pList2"/>
    <dgm:cxn modelId="{AC19A444-FEC5-4E72-BDE0-F7266D7891A7}" type="presParOf" srcId="{C56F7C26-EF69-4157-AE1C-75E9ED877787}" destId="{E9802A14-D6D8-4E35-B3A7-8D47AF5387AA}" srcOrd="1" destOrd="0" presId="urn:microsoft.com/office/officeart/2005/8/layout/pList2"/>
    <dgm:cxn modelId="{AB49B80E-5853-4474-8BEB-DCFC2BB0B680}" type="presParOf" srcId="{C56F7C26-EF69-4157-AE1C-75E9ED877787}" destId="{83621D53-FF93-40CC-97F3-729E55610A4F}" srcOrd="2" destOrd="0" presId="urn:microsoft.com/office/officeart/2005/8/layout/pList2"/>
    <dgm:cxn modelId="{2B7106BC-7339-4FE3-92D5-FA2C1AEBF928}" type="presParOf" srcId="{46F82D86-7957-42E0-B212-943BFA0014C4}" destId="{FB99F301-BBBF-4ABD-B4DC-8B16470F6997}" srcOrd="7" destOrd="0" presId="urn:microsoft.com/office/officeart/2005/8/layout/pList2"/>
    <dgm:cxn modelId="{9E2A6A08-59C6-44F4-BBC4-ABD6E5CA156C}" type="presParOf" srcId="{46F82D86-7957-42E0-B212-943BFA0014C4}" destId="{6464A40A-7933-4F2E-8805-2E2047E336DB}" srcOrd="8" destOrd="0" presId="urn:microsoft.com/office/officeart/2005/8/layout/pList2"/>
    <dgm:cxn modelId="{0C4579A7-75CF-4F77-B939-E1F17E8E656E}" type="presParOf" srcId="{6464A40A-7933-4F2E-8805-2E2047E336DB}" destId="{8F37EBF7-BEE0-4DF6-AFD6-5F9754F3C0C1}" srcOrd="0" destOrd="0" presId="urn:microsoft.com/office/officeart/2005/8/layout/pList2"/>
    <dgm:cxn modelId="{00A6B688-636B-4798-BC5D-2973B617F145}" type="presParOf" srcId="{6464A40A-7933-4F2E-8805-2E2047E336DB}" destId="{489F1D04-EC83-47FB-A498-9F909E79B19E}" srcOrd="1" destOrd="0" presId="urn:microsoft.com/office/officeart/2005/8/layout/pList2"/>
    <dgm:cxn modelId="{FA51C7E6-82F5-44A1-8B23-F62FA85F0395}" type="presParOf" srcId="{6464A40A-7933-4F2E-8805-2E2047E336DB}" destId="{A698DFF7-635C-4112-8855-E799F44C6FC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4EFD1-A9CB-44A1-A123-FBF77488E03B}">
      <dsp:nvSpPr>
        <dsp:cNvPr id="0" name=""/>
        <dsp:cNvSpPr/>
      </dsp:nvSpPr>
      <dsp:spPr>
        <a:xfrm>
          <a:off x="4003" y="1668718"/>
          <a:ext cx="1453126" cy="726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SITUACIONES</a:t>
          </a:r>
          <a:r>
            <a:rPr lang="es-MX" sz="1000" kern="1200" dirty="0" smtClean="0"/>
            <a:t> </a:t>
          </a:r>
          <a:endParaRPr lang="es-PE" sz="1000" kern="1200" dirty="0"/>
        </a:p>
      </dsp:txBody>
      <dsp:txXfrm>
        <a:off x="25283" y="1689998"/>
        <a:ext cx="1410566" cy="684003"/>
      </dsp:txXfrm>
    </dsp:sp>
    <dsp:sp modelId="{672EC02D-5C80-4A60-B872-1FD5A68E9296}">
      <dsp:nvSpPr>
        <dsp:cNvPr id="0" name=""/>
        <dsp:cNvSpPr/>
      </dsp:nvSpPr>
      <dsp:spPr>
        <a:xfrm rot="18289469">
          <a:off x="1238837" y="1598135"/>
          <a:ext cx="1017837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017837" y="160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1722309" y="1588780"/>
        <a:ext cx="50891" cy="50891"/>
      </dsp:txXfrm>
    </dsp:sp>
    <dsp:sp modelId="{2927E017-A459-4278-96C4-74639D3F77F6}">
      <dsp:nvSpPr>
        <dsp:cNvPr id="0" name=""/>
        <dsp:cNvSpPr/>
      </dsp:nvSpPr>
      <dsp:spPr>
        <a:xfrm>
          <a:off x="2038380" y="833170"/>
          <a:ext cx="1453126" cy="7265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SINTOMÁTICO RESPIRATORIO</a:t>
          </a:r>
          <a:endParaRPr lang="es-PE" sz="1400" kern="1200" dirty="0"/>
        </a:p>
      </dsp:txBody>
      <dsp:txXfrm>
        <a:off x="2059660" y="854450"/>
        <a:ext cx="1410566" cy="684003"/>
      </dsp:txXfrm>
    </dsp:sp>
    <dsp:sp modelId="{4837A439-184B-460C-8736-99C57946AB98}">
      <dsp:nvSpPr>
        <dsp:cNvPr id="0" name=""/>
        <dsp:cNvSpPr/>
      </dsp:nvSpPr>
      <dsp:spPr>
        <a:xfrm rot="19457599">
          <a:off x="3424226" y="971475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969670"/>
        <a:ext cx="35790" cy="35790"/>
      </dsp:txXfrm>
    </dsp:sp>
    <dsp:sp modelId="{596F7B19-6D82-4F5C-ADEC-FEE9C6F337B1}">
      <dsp:nvSpPr>
        <dsp:cNvPr id="0" name=""/>
        <dsp:cNvSpPr/>
      </dsp:nvSpPr>
      <dsp:spPr>
        <a:xfrm>
          <a:off x="4072757" y="415396"/>
          <a:ext cx="3434798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Persona con sintomatología (tos, congestión nasal, dolor de garganta) asociada a fiebre o malestar general</a:t>
          </a:r>
          <a:endParaRPr lang="es-PE" sz="1200" kern="1200" dirty="0"/>
        </a:p>
      </dsp:txBody>
      <dsp:txXfrm>
        <a:off x="4094037" y="436676"/>
        <a:ext cx="3392238" cy="684003"/>
      </dsp:txXfrm>
    </dsp:sp>
    <dsp:sp modelId="{C18C6F30-8BCC-4DA3-A253-EF5A8E60D54A}">
      <dsp:nvSpPr>
        <dsp:cNvPr id="0" name=""/>
        <dsp:cNvSpPr/>
      </dsp:nvSpPr>
      <dsp:spPr>
        <a:xfrm rot="2142401">
          <a:off x="3424226" y="1389249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1387443"/>
        <a:ext cx="35790" cy="35790"/>
      </dsp:txXfrm>
    </dsp:sp>
    <dsp:sp modelId="{11F4FB53-690E-4062-BC8B-B217F41FB231}">
      <dsp:nvSpPr>
        <dsp:cNvPr id="0" name=""/>
        <dsp:cNvSpPr/>
      </dsp:nvSpPr>
      <dsp:spPr>
        <a:xfrm>
          <a:off x="4072757" y="1250944"/>
          <a:ext cx="3445406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Destino: Zona de aislamiento temporal (Campamento Anta </a:t>
          </a:r>
          <a:r>
            <a:rPr lang="es-MX" sz="1200" kern="1200" dirty="0" err="1" smtClean="0"/>
            <a:t>Wasi</a:t>
          </a:r>
          <a:r>
            <a:rPr lang="es-MX" sz="1200" kern="1200" dirty="0" smtClean="0"/>
            <a:t>)</a:t>
          </a:r>
          <a:endParaRPr lang="es-PE" sz="1200" kern="1200" dirty="0"/>
        </a:p>
      </dsp:txBody>
      <dsp:txXfrm>
        <a:off x="4094037" y="1272224"/>
        <a:ext cx="3402846" cy="684003"/>
      </dsp:txXfrm>
    </dsp:sp>
    <dsp:sp modelId="{AA67C674-4105-42EC-B14B-27518D7BB5FF}">
      <dsp:nvSpPr>
        <dsp:cNvPr id="0" name=""/>
        <dsp:cNvSpPr/>
      </dsp:nvSpPr>
      <dsp:spPr>
        <a:xfrm rot="3310531">
          <a:off x="1238837" y="2433683"/>
          <a:ext cx="1017837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1017837" y="1609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1722309" y="2424327"/>
        <a:ext cx="50891" cy="50891"/>
      </dsp:txXfrm>
    </dsp:sp>
    <dsp:sp modelId="{C55506FE-0E51-492A-B457-1867F0D3DBE6}">
      <dsp:nvSpPr>
        <dsp:cNvPr id="0" name=""/>
        <dsp:cNvSpPr/>
      </dsp:nvSpPr>
      <dsp:spPr>
        <a:xfrm>
          <a:off x="2038380" y="2504266"/>
          <a:ext cx="1453126" cy="7265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INDETERMINADO</a:t>
          </a:r>
          <a:endParaRPr lang="es-PE" sz="1200" kern="1200" dirty="0"/>
        </a:p>
      </dsp:txBody>
      <dsp:txXfrm>
        <a:off x="2059660" y="2525546"/>
        <a:ext cx="1410566" cy="684003"/>
      </dsp:txXfrm>
    </dsp:sp>
    <dsp:sp modelId="{27A083CF-0887-4B37-92A1-757DD8EDFF53}">
      <dsp:nvSpPr>
        <dsp:cNvPr id="0" name=""/>
        <dsp:cNvSpPr/>
      </dsp:nvSpPr>
      <dsp:spPr>
        <a:xfrm rot="19457599">
          <a:off x="3424226" y="2642570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2640765"/>
        <a:ext cx="35790" cy="35790"/>
      </dsp:txXfrm>
    </dsp:sp>
    <dsp:sp modelId="{259DF0DA-20EC-4289-8268-9E06C141BA87}">
      <dsp:nvSpPr>
        <dsp:cNvPr id="0" name=""/>
        <dsp:cNvSpPr/>
      </dsp:nvSpPr>
      <dsp:spPr>
        <a:xfrm>
          <a:off x="4072757" y="2086492"/>
          <a:ext cx="3418116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Persona sometida a prueba serológica rápida para SARS-COV2 y que presenta un resultado </a:t>
          </a:r>
          <a:r>
            <a:rPr lang="es-MX" sz="1200" kern="1200" dirty="0" smtClean="0"/>
            <a:t>diferente</a:t>
          </a:r>
          <a:r>
            <a:rPr lang="es-MX" sz="1300" kern="1200" dirty="0" smtClean="0"/>
            <a:t> a “No reactivo”</a:t>
          </a:r>
          <a:endParaRPr lang="es-PE" sz="1300" kern="1200" dirty="0"/>
        </a:p>
      </dsp:txBody>
      <dsp:txXfrm>
        <a:off x="4094037" y="2107772"/>
        <a:ext cx="3375556" cy="684003"/>
      </dsp:txXfrm>
    </dsp:sp>
    <dsp:sp modelId="{9FA76D31-ACEE-46D1-9C1F-A6164AB7748E}">
      <dsp:nvSpPr>
        <dsp:cNvPr id="0" name=""/>
        <dsp:cNvSpPr/>
      </dsp:nvSpPr>
      <dsp:spPr>
        <a:xfrm rot="2142401">
          <a:off x="3424226" y="3060344"/>
          <a:ext cx="715812" cy="32180"/>
        </a:xfrm>
        <a:custGeom>
          <a:avLst/>
          <a:gdLst/>
          <a:ahLst/>
          <a:cxnLst/>
          <a:rect l="0" t="0" r="0" b="0"/>
          <a:pathLst>
            <a:path>
              <a:moveTo>
                <a:pt x="0" y="16090"/>
              </a:moveTo>
              <a:lnTo>
                <a:pt x="715812" y="1609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/>
        </a:p>
      </dsp:txBody>
      <dsp:txXfrm>
        <a:off x="3764237" y="3058539"/>
        <a:ext cx="35790" cy="35790"/>
      </dsp:txXfrm>
    </dsp:sp>
    <dsp:sp modelId="{14C6633F-1475-4261-9AC0-7A265888B8BB}">
      <dsp:nvSpPr>
        <dsp:cNvPr id="0" name=""/>
        <dsp:cNvSpPr/>
      </dsp:nvSpPr>
      <dsp:spPr>
        <a:xfrm>
          <a:off x="4072757" y="2922039"/>
          <a:ext cx="3370933" cy="7265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Destino: Cusco, Arequipa o Lima </a:t>
          </a:r>
          <a:endParaRPr lang="es-PE" sz="1200" kern="1200" dirty="0"/>
        </a:p>
      </dsp:txBody>
      <dsp:txXfrm>
        <a:off x="4094037" y="2943319"/>
        <a:ext cx="3328373" cy="684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0F859-03A4-4546-9548-FC56BE834B92}">
      <dsp:nvSpPr>
        <dsp:cNvPr id="0" name=""/>
        <dsp:cNvSpPr/>
      </dsp:nvSpPr>
      <dsp:spPr>
        <a:xfrm>
          <a:off x="0" y="62105"/>
          <a:ext cx="8314281" cy="156068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3341B-0AEE-4FBF-B05E-9B817CDF3600}">
      <dsp:nvSpPr>
        <dsp:cNvPr id="0" name=""/>
        <dsp:cNvSpPr/>
      </dsp:nvSpPr>
      <dsp:spPr>
        <a:xfrm>
          <a:off x="252099" y="632114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D6DE92-C9B5-45CD-80C7-BE7D6AF29E16}">
      <dsp:nvSpPr>
        <dsp:cNvPr id="0" name=""/>
        <dsp:cNvSpPr/>
      </dsp:nvSpPr>
      <dsp:spPr>
        <a:xfrm rot="10800000">
          <a:off x="263004" y="1979956"/>
          <a:ext cx="1446311" cy="77677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Ingreso a la unidad e instalaciones</a:t>
          </a:r>
          <a:endParaRPr lang="es-PE" sz="1200" b="1" kern="1200" dirty="0"/>
        </a:p>
      </dsp:txBody>
      <dsp:txXfrm rot="10800000">
        <a:off x="286892" y="1979956"/>
        <a:ext cx="1398535" cy="752884"/>
      </dsp:txXfrm>
    </dsp:sp>
    <dsp:sp modelId="{72F1585F-1099-4E26-AF81-8A58B1E72992}">
      <dsp:nvSpPr>
        <dsp:cNvPr id="0" name=""/>
        <dsp:cNvSpPr/>
      </dsp:nvSpPr>
      <dsp:spPr>
        <a:xfrm>
          <a:off x="1843042" y="670121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6D6E68-B0E3-44FF-BB34-99B2A38C2ED3}">
      <dsp:nvSpPr>
        <dsp:cNvPr id="0" name=""/>
        <dsp:cNvSpPr/>
      </dsp:nvSpPr>
      <dsp:spPr>
        <a:xfrm rot="10800000">
          <a:off x="1843042" y="1951448"/>
          <a:ext cx="1446311" cy="62474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Campamentos</a:t>
          </a:r>
          <a:r>
            <a:rPr lang="es-MX" sz="1300" kern="1200" dirty="0" smtClean="0"/>
            <a:t> </a:t>
          </a:r>
          <a:endParaRPr lang="es-PE" sz="1300" kern="1200" dirty="0"/>
        </a:p>
      </dsp:txBody>
      <dsp:txXfrm rot="10800000">
        <a:off x="1862255" y="1951448"/>
        <a:ext cx="1407885" cy="605531"/>
      </dsp:txXfrm>
    </dsp:sp>
    <dsp:sp modelId="{D87EAFCB-C983-4C34-990D-330FFB9A1B60}">
      <dsp:nvSpPr>
        <dsp:cNvPr id="0" name=""/>
        <dsp:cNvSpPr/>
      </dsp:nvSpPr>
      <dsp:spPr>
        <a:xfrm>
          <a:off x="3433984" y="667746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971E4F-7F2D-4FC6-AEB7-E094D27EBE58}">
      <dsp:nvSpPr>
        <dsp:cNvPr id="0" name=""/>
        <dsp:cNvSpPr/>
      </dsp:nvSpPr>
      <dsp:spPr>
        <a:xfrm rot="10800000">
          <a:off x="3401254" y="1968072"/>
          <a:ext cx="1446311" cy="63424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Alojamientos </a:t>
          </a:r>
          <a:endParaRPr lang="es-PE" sz="1300" b="1" kern="1200" dirty="0"/>
        </a:p>
      </dsp:txBody>
      <dsp:txXfrm rot="10800000">
        <a:off x="3420759" y="1968072"/>
        <a:ext cx="1407301" cy="614739"/>
      </dsp:txXfrm>
    </dsp:sp>
    <dsp:sp modelId="{83621D53-FF93-40CC-97F3-729E55610A4F}">
      <dsp:nvSpPr>
        <dsp:cNvPr id="0" name=""/>
        <dsp:cNvSpPr/>
      </dsp:nvSpPr>
      <dsp:spPr>
        <a:xfrm>
          <a:off x="5024927" y="679625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05F620-AC47-4304-AAA3-333AD5BD29C2}">
      <dsp:nvSpPr>
        <dsp:cNvPr id="0" name=""/>
        <dsp:cNvSpPr/>
      </dsp:nvSpPr>
      <dsp:spPr>
        <a:xfrm rot="10800000">
          <a:off x="5035832" y="1991844"/>
          <a:ext cx="1446311" cy="58672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Comedores </a:t>
          </a:r>
          <a:endParaRPr lang="es-PE" sz="1300" b="1" kern="1200" dirty="0"/>
        </a:p>
      </dsp:txBody>
      <dsp:txXfrm rot="10800000">
        <a:off x="5053876" y="1991844"/>
        <a:ext cx="1410223" cy="568684"/>
      </dsp:txXfrm>
    </dsp:sp>
    <dsp:sp modelId="{A698DFF7-635C-4112-8855-E799F44C6FC2}">
      <dsp:nvSpPr>
        <dsp:cNvPr id="0" name=""/>
        <dsp:cNvSpPr/>
      </dsp:nvSpPr>
      <dsp:spPr>
        <a:xfrm>
          <a:off x="6615869" y="685562"/>
          <a:ext cx="1446311" cy="114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37EBF7-BEE0-4DF6-AFD6-5F9754F3C0C1}">
      <dsp:nvSpPr>
        <dsp:cNvPr id="0" name=""/>
        <dsp:cNvSpPr/>
      </dsp:nvSpPr>
      <dsp:spPr>
        <a:xfrm rot="10800000">
          <a:off x="6645620" y="2009656"/>
          <a:ext cx="1446311" cy="5629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Transporte </a:t>
          </a:r>
          <a:endParaRPr lang="es-PE" sz="1300" b="1" kern="1200" dirty="0"/>
        </a:p>
      </dsp:txBody>
      <dsp:txXfrm rot="10800000">
        <a:off x="6662934" y="2009656"/>
        <a:ext cx="1411683" cy="545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664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634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9150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2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098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959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2615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021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1972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8058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2313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53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109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99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152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773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384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7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005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6386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/>
              <a:t>FACILITADOR: BIENVENIDA Y AGRADECE A FAMILIA POR SU PARTICIPACIÓN</a:t>
            </a:r>
            <a:r>
              <a:rPr lang="es-PE" baseline="0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880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.xml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381000" y="752088"/>
            <a:ext cx="8762909" cy="3105763"/>
            <a:chOff x="381000" y="752088"/>
            <a:chExt cx="8762909" cy="3105763"/>
          </a:xfrm>
        </p:grpSpPr>
        <p:sp>
          <p:nvSpPr>
            <p:cNvPr id="21" name="Google Shape;21;p3"/>
            <p:cNvSpPr/>
            <p:nvPr/>
          </p:nvSpPr>
          <p:spPr>
            <a:xfrm>
              <a:off x="5833150" y="752100"/>
              <a:ext cx="743025" cy="3102950"/>
            </a:xfrm>
            <a:custGeom>
              <a:avLst/>
              <a:gdLst/>
              <a:ahLst/>
              <a:cxnLst/>
              <a:rect l="l" t="t" r="r" b="b"/>
              <a:pathLst>
                <a:path w="29721" h="124118" extrusionOk="0">
                  <a:moveTo>
                    <a:pt x="29559" y="0"/>
                  </a:moveTo>
                  <a:lnTo>
                    <a:pt x="0" y="21343"/>
                  </a:lnTo>
                  <a:lnTo>
                    <a:pt x="0" y="124118"/>
                  </a:lnTo>
                  <a:lnTo>
                    <a:pt x="29721" y="1028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3"/>
            <p:cNvSpPr/>
            <p:nvPr/>
          </p:nvSpPr>
          <p:spPr>
            <a:xfrm>
              <a:off x="6572309" y="752088"/>
              <a:ext cx="2571600" cy="25719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81000" y="1285650"/>
              <a:ext cx="5452500" cy="2571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5833500" y="3112325"/>
              <a:ext cx="738775" cy="745525"/>
            </a:xfrm>
            <a:custGeom>
              <a:avLst/>
              <a:gdLst/>
              <a:ahLst/>
              <a:cxnLst/>
              <a:rect l="l" t="t" r="r" b="b"/>
              <a:pathLst>
                <a:path w="29551" h="29821" extrusionOk="0">
                  <a:moveTo>
                    <a:pt x="29397" y="0"/>
                  </a:moveTo>
                  <a:lnTo>
                    <a:pt x="64" y="21385"/>
                  </a:lnTo>
                  <a:lnTo>
                    <a:pt x="0" y="29821"/>
                  </a:lnTo>
                  <a:lnTo>
                    <a:pt x="29551" y="8625"/>
                  </a:lnTo>
                  <a:close/>
                </a:path>
              </a:pathLst>
            </a:custGeom>
            <a:solidFill>
              <a:srgbClr val="001F46">
                <a:alpha val="20110"/>
              </a:srgbClr>
            </a:solidFill>
            <a:ln>
              <a:noFill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6572284" y="3112333"/>
              <a:ext cx="2571600" cy="2115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81000" y="3645900"/>
              <a:ext cx="5452500" cy="211800"/>
            </a:xfrm>
            <a:prstGeom prst="rect">
              <a:avLst/>
            </a:prstGeom>
            <a:solidFill>
              <a:srgbClr val="001F46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614975" y="2026650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14975" y="2611075"/>
            <a:ext cx="4969500" cy="2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5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45" name="Google Shape;45;p5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5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48" name="Google Shape;48;p5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50" name="Google Shape;50;p5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5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54" name="Google Shape;54;p5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3613200" cy="9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14975" y="1476575"/>
            <a:ext cx="3613200" cy="282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 rot="10800000">
            <a:off x="4572000" y="-47"/>
            <a:ext cx="4572000" cy="5157522"/>
            <a:chOff x="8" y="-13862"/>
            <a:chExt cx="4572000" cy="5157522"/>
          </a:xfrm>
        </p:grpSpPr>
        <p:sp>
          <p:nvSpPr>
            <p:cNvPr id="67" name="Google Shape;67;p6"/>
            <p:cNvSpPr/>
            <p:nvPr/>
          </p:nvSpPr>
          <p:spPr>
            <a:xfrm rot="10800000">
              <a:off x="8" y="160"/>
              <a:ext cx="377100" cy="514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366508" y="-13862"/>
              <a:ext cx="267425" cy="5157350"/>
            </a:xfrm>
            <a:custGeom>
              <a:avLst/>
              <a:gdLst/>
              <a:ahLst/>
              <a:cxnLst/>
              <a:rect l="l" t="t" r="r" b="b"/>
              <a:pathLst>
                <a:path w="10697" h="206294" extrusionOk="0">
                  <a:moveTo>
                    <a:pt x="369" y="206294"/>
                  </a:moveTo>
                  <a:lnTo>
                    <a:pt x="10697" y="190844"/>
                  </a:lnTo>
                  <a:lnTo>
                    <a:pt x="10623" y="15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9" name="Google Shape;69;p6"/>
            <p:cNvSpPr/>
            <p:nvPr/>
          </p:nvSpPr>
          <p:spPr>
            <a:xfrm rot="10800000">
              <a:off x="633908" y="382913"/>
              <a:ext cx="3938100" cy="43764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73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9"/>
          <p:cNvGrpSpPr/>
          <p:nvPr/>
        </p:nvGrpSpPr>
        <p:grpSpPr>
          <a:xfrm>
            <a:off x="0" y="4762400"/>
            <a:ext cx="603997" cy="381100"/>
            <a:chOff x="0" y="4762400"/>
            <a:chExt cx="603997" cy="381100"/>
          </a:xfrm>
        </p:grpSpPr>
        <p:sp>
          <p:nvSpPr>
            <p:cNvPr id="107" name="Google Shape;107;p9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9"/>
          <p:cNvGrpSpPr/>
          <p:nvPr/>
        </p:nvGrpSpPr>
        <p:grpSpPr>
          <a:xfrm>
            <a:off x="381000" y="0"/>
            <a:ext cx="8763111" cy="1310918"/>
            <a:chOff x="381000" y="0"/>
            <a:chExt cx="8763111" cy="1310918"/>
          </a:xfrm>
        </p:grpSpPr>
        <p:grpSp>
          <p:nvGrpSpPr>
            <p:cNvPr id="110" name="Google Shape;110;p9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111" name="Google Shape;111;p9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12" name="Google Shape;112;p9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9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114;p9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115" name="Google Shape;115;p9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116" name="Google Shape;116;p9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9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6" imgW="352" imgH="355" progId="TCLayout.ActiveDocument.1">
                  <p:embed/>
                </p:oleObj>
              </mc:Choice>
              <mc:Fallback>
                <p:oleObj name="think-cell Slide" r:id="rId6" imgW="352" imgH="35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rgbClr val="D0023C"/>
          </a:solidFill>
          <a:ln w="9525" cap="rnd" cmpd="sng" algn="ctr">
            <a:solidFill>
              <a:srgbClr val="D0023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800" b="0" i="0" baseline="0">
              <a:solidFill>
                <a:srgbClr val="FFFFFF"/>
              </a:solidFill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785" y="114300"/>
            <a:ext cx="1522580" cy="748861"/>
          </a:xfrm>
          <a:prstGeom prst="rect">
            <a:avLst/>
          </a:prstGeom>
        </p:spPr>
      </p:pic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7115176" y="2941873"/>
            <a:ext cx="3850481" cy="7271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Copyright © 2019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72500" y="467101"/>
            <a:ext cx="8200013" cy="2492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7920990" y="3838414"/>
            <a:ext cx="2057400" cy="7271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525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Pre-read Steerco Dec 11 v3.pptx</a:t>
            </a:r>
          </a:p>
        </p:txBody>
      </p:sp>
    </p:spTree>
    <p:extLst>
      <p:ext uri="{BB962C8B-B14F-4D97-AF65-F5344CB8AC3E}">
        <p14:creationId xmlns:p14="http://schemas.microsoft.com/office/powerpoint/2010/main" val="5771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1" y="4762401"/>
            <a:ext cx="603997" cy="381100"/>
            <a:chOff x="0" y="4762400"/>
            <a:chExt cx="603997" cy="381100"/>
          </a:xfrm>
        </p:grpSpPr>
        <p:sp>
          <p:nvSpPr>
            <p:cNvPr id="72" name="Google Shape;72;p7"/>
            <p:cNvSpPr/>
            <p:nvPr/>
          </p:nvSpPr>
          <p:spPr>
            <a:xfrm>
              <a:off x="380497" y="4762400"/>
              <a:ext cx="223500" cy="3810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0" y="4762500"/>
              <a:ext cx="381000" cy="381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381001" y="1"/>
            <a:ext cx="8763111" cy="1310918"/>
            <a:chOff x="381000" y="0"/>
            <a:chExt cx="8763111" cy="1310918"/>
          </a:xfrm>
        </p:grpSpPr>
        <p:grpSp>
          <p:nvGrpSpPr>
            <p:cNvPr id="75" name="Google Shape;75;p7"/>
            <p:cNvGrpSpPr/>
            <p:nvPr/>
          </p:nvGrpSpPr>
          <p:grpSpPr>
            <a:xfrm>
              <a:off x="381000" y="0"/>
              <a:ext cx="8763111" cy="1310300"/>
              <a:chOff x="381000" y="0"/>
              <a:chExt cx="8763111" cy="1310300"/>
            </a:xfrm>
          </p:grpSpPr>
          <p:sp>
            <p:nvSpPr>
              <p:cNvPr id="76" name="Google Shape;76;p7"/>
              <p:cNvSpPr/>
              <p:nvPr/>
            </p:nvSpPr>
            <p:spPr>
              <a:xfrm>
                <a:off x="7371879" y="0"/>
                <a:ext cx="721985" cy="1310275"/>
              </a:xfrm>
              <a:custGeom>
                <a:avLst/>
                <a:gdLst/>
                <a:ahLst/>
                <a:cxnLst/>
                <a:rect l="l" t="t" r="r" b="b"/>
                <a:pathLst>
                  <a:path w="23660" h="52411" extrusionOk="0">
                    <a:moveTo>
                      <a:pt x="23655" y="0"/>
                    </a:moveTo>
                    <a:lnTo>
                      <a:pt x="0" y="15445"/>
                    </a:lnTo>
                    <a:lnTo>
                      <a:pt x="14" y="52411"/>
                    </a:lnTo>
                    <a:lnTo>
                      <a:pt x="23660" y="421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77" name="Google Shape;77;p7"/>
              <p:cNvSpPr/>
              <p:nvPr/>
            </p:nvSpPr>
            <p:spPr>
              <a:xfrm>
                <a:off x="8090211" y="0"/>
                <a:ext cx="1053900" cy="1053900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381000" y="384200"/>
                <a:ext cx="6990900" cy="926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7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79;p7"/>
            <p:cNvGrpSpPr/>
            <p:nvPr/>
          </p:nvGrpSpPr>
          <p:grpSpPr>
            <a:xfrm>
              <a:off x="381000" y="967217"/>
              <a:ext cx="8763100" cy="343701"/>
              <a:chOff x="381000" y="862358"/>
              <a:chExt cx="8763100" cy="576872"/>
            </a:xfrm>
          </p:grpSpPr>
          <p:sp>
            <p:nvSpPr>
              <p:cNvPr id="80" name="Google Shape;80;p7"/>
              <p:cNvSpPr/>
              <p:nvPr/>
            </p:nvSpPr>
            <p:spPr>
              <a:xfrm>
                <a:off x="7370250" y="863755"/>
                <a:ext cx="719800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8792" h="23019" extrusionOk="0">
                    <a:moveTo>
                      <a:pt x="28792" y="0"/>
                    </a:moveTo>
                    <a:lnTo>
                      <a:pt x="53" y="17878"/>
                    </a:lnTo>
                    <a:lnTo>
                      <a:pt x="0" y="23019"/>
                    </a:lnTo>
                    <a:lnTo>
                      <a:pt x="28792" y="5853"/>
                    </a:lnTo>
                    <a:close/>
                  </a:path>
                </a:pathLst>
              </a:custGeom>
              <a:solidFill>
                <a:srgbClr val="001F46">
                  <a:alpha val="20110"/>
                </a:srgbClr>
              </a:solidFill>
              <a:ln>
                <a:noFill/>
              </a:ln>
            </p:spPr>
          </p:sp>
          <p:sp>
            <p:nvSpPr>
              <p:cNvPr id="81" name="Google Shape;81;p7"/>
              <p:cNvSpPr/>
              <p:nvPr/>
            </p:nvSpPr>
            <p:spPr>
              <a:xfrm>
                <a:off x="8090200" y="862358"/>
                <a:ext cx="1053900" cy="1455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>
                <a:off x="381000" y="1310303"/>
                <a:ext cx="6990900" cy="127800"/>
              </a:xfrm>
              <a:prstGeom prst="rect">
                <a:avLst/>
              </a:prstGeom>
              <a:solidFill>
                <a:srgbClr val="001F46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1"/>
          </p:nvPr>
        </p:nvSpPr>
        <p:spPr>
          <a:xfrm>
            <a:off x="604000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body" idx="2"/>
          </p:nvPr>
        </p:nvSpPr>
        <p:spPr>
          <a:xfrm>
            <a:off x="4187378" y="1705175"/>
            <a:ext cx="3185400" cy="27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▸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▹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96464"/>
                </a:solidFill>
              </a:rPr>
              <a:pPr/>
              <a:t>‹Nº›</a:t>
            </a:fld>
            <a:endParaRPr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7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algn="ctr" rtl="0">
              <a:buNone/>
              <a:defRPr sz="11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14975" y="1705175"/>
            <a:ext cx="6757800" cy="28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5" r:id="rId4"/>
    <p:sldLayoutId id="2147483660" r:id="rId5"/>
    <p:sldLayoutId id="214748366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sv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tags" Target="../tags/tag5.xml"/><Relationship Id="rId21" Type="http://schemas.openxmlformats.org/officeDocument/2006/relationships/image" Target="../media/image32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5" Type="http://schemas.openxmlformats.org/officeDocument/2006/relationships/image" Target="../media/image36.svg"/><Relationship Id="rId2" Type="http://schemas.openxmlformats.org/officeDocument/2006/relationships/tags" Target="../tags/tag4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7.svg"/><Relationship Id="rId23" Type="http://schemas.openxmlformats.org/officeDocument/2006/relationships/image" Target="../media/image24.png"/><Relationship Id="rId10" Type="http://schemas.openxmlformats.org/officeDocument/2006/relationships/image" Target="../media/image22.svg"/><Relationship Id="rId19" Type="http://schemas.openxmlformats.org/officeDocument/2006/relationships/image" Target="../media/image30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yc@gycperu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9645BA5E-ECC8-46EA-87A8-83429280A1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287" y="374073"/>
            <a:ext cx="915550" cy="437837"/>
          </a:xfrm>
          <a:prstGeom prst="rect">
            <a:avLst/>
          </a:prstGeom>
        </p:spPr>
      </p:pic>
      <p:pic>
        <p:nvPicPr>
          <p:cNvPr id="2050" name="Picture 2" descr="CERV Realidad Virtual">
            <a:extLst>
              <a:ext uri="{FF2B5EF4-FFF2-40B4-BE49-F238E27FC236}">
                <a16:creationId xmlns:a16="http://schemas.microsoft.com/office/drawing/2014/main" xmlns="" id="{37E50BA2-32D3-4A15-814F-51A073D81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23437" r="14241" b="21166"/>
          <a:stretch/>
        </p:blipFill>
        <p:spPr bwMode="auto">
          <a:xfrm>
            <a:off x="2618509" y="161319"/>
            <a:ext cx="1163781" cy="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338287" y="1042628"/>
            <a:ext cx="3980794" cy="484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  <a:t>CAPACITACIÓN EN BIOSEGURIDAD ANTE COVID 19 A</a:t>
            </a:r>
            <a:b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</a:br>
            <a:r>
              <a:rPr lang="es-MX" sz="1200" b="1" dirty="0">
                <a:solidFill>
                  <a:srgbClr val="002060"/>
                </a:solidFill>
                <a:latin typeface="Bahnschrift SemiBold SemiConden" panose="020B0502040204020203" pitchFamily="34" charset="0"/>
                <a:ea typeface="Barlow SemiBold"/>
                <a:cs typeface="Barlow SemiBold"/>
                <a:sym typeface="Barlow SemiBold"/>
              </a:rPr>
              <a:t>EMPRESAS LOCALES Y COMUNALES DE HUANCUIRE</a:t>
            </a:r>
            <a:endParaRPr lang="en-US" sz="1200" b="1" dirty="0">
              <a:solidFill>
                <a:srgbClr val="002060"/>
              </a:solidFill>
              <a:latin typeface="Bahnschrift SemiBold SemiConden" panose="020B0502040204020203" pitchFamily="34" charset="0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9" name="Google Shape;176;p15"/>
          <p:cNvSpPr txBox="1">
            <a:spLocks noGrp="1"/>
          </p:cNvSpPr>
          <p:nvPr>
            <p:ph type="title"/>
          </p:nvPr>
        </p:nvSpPr>
        <p:spPr>
          <a:xfrm>
            <a:off x="796062" y="1642441"/>
            <a:ext cx="3093691" cy="29635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s-MX" sz="28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SESIÓN </a:t>
            </a:r>
            <a:r>
              <a:rPr lang="es-MX" sz="28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3: </a:t>
            </a:r>
            <a: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es-MX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es-MX" sz="28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PROTOCOLO DE BIOSEGURIDAD DE MINERA LAS BAMBAS EN EL SITE</a:t>
            </a:r>
            <a:endParaRPr lang="es-MX" sz="2400" dirty="0">
              <a:solidFill>
                <a:srgbClr val="C000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026" name="Picture 2" descr="Perú: Minera Las Bambas continúa producción de cobre pese a bloqueo de vías  | Revista Nueva Minería &amp; Energí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57" y="1371599"/>
            <a:ext cx="3802668" cy="23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MEDIDAS DE BIOSEGURIDAD EN: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10</a:t>
            </a:fld>
            <a:endParaRPr lang="es-PE"/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81000" y="2189028"/>
            <a:ext cx="3556109" cy="181588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DISTANCIAMIENTO SOCIAL</a:t>
            </a:r>
          </a:p>
          <a:p>
            <a:endParaRPr lang="es-MX" sz="1600" b="1" dirty="0" smtClean="0"/>
          </a:p>
          <a:p>
            <a:pPr marL="285750" indent="-285750">
              <a:buFontTx/>
              <a:buChar char="-"/>
            </a:pPr>
            <a:r>
              <a:rPr lang="es-MX" sz="1600" dirty="0" smtClean="0"/>
              <a:t>Distancia de 2m en áreas comunes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Reuniones presenciales limitadas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Limitar contacto entre el personal directo y contratistas</a:t>
            </a:r>
            <a:endParaRPr lang="es-PE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728909" y="2189028"/>
            <a:ext cx="3556109" cy="280076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HIGIENE:</a:t>
            </a:r>
          </a:p>
          <a:p>
            <a:endParaRPr lang="es-MX" sz="1600" b="1" dirty="0" smtClean="0"/>
          </a:p>
          <a:p>
            <a:pPr marL="285750" indent="-285750">
              <a:buFontTx/>
              <a:buChar char="-"/>
            </a:pPr>
            <a:r>
              <a:rPr lang="es-MX" sz="1600" dirty="0" smtClean="0"/>
              <a:t>Lavado de manos con frecuencia, especialmente tras la manipulación de equipos de trabajo y antes del ingreso al comedor.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Cubrirse la boca y nariz con un papel o con la parte interna del codo al momento de estornudar</a:t>
            </a:r>
          </a:p>
          <a:p>
            <a:pPr marL="285750" indent="-285750">
              <a:buFontTx/>
              <a:buChar char="-"/>
            </a:pPr>
            <a:r>
              <a:rPr lang="es-MX" sz="1600" dirty="0" smtClean="0"/>
              <a:t>Evitar tocarse </a:t>
            </a:r>
            <a:endParaRPr lang="es-PE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37766" y="1504887"/>
            <a:ext cx="744677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 smtClean="0"/>
              <a:t>MEDIDAS PREVENTIVAS COLECTIVAS</a:t>
            </a:r>
            <a:endParaRPr lang="es-PE" sz="1800" b="1" dirty="0"/>
          </a:p>
        </p:txBody>
      </p:sp>
    </p:spTree>
    <p:extLst>
      <p:ext uri="{BB962C8B-B14F-4D97-AF65-F5344CB8AC3E}">
        <p14:creationId xmlns:p14="http://schemas.microsoft.com/office/powerpoint/2010/main" val="33458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632228" y="2578741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EL TRANSPORTE DE PERSONAL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1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213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9B44935-6069-4945-85B6-94ADECB1F21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xmlns="" id="{08A6DDAB-9CD1-4A3D-83AE-7A2E2B69F73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800" b="1" kern="1200" dirty="0">
              <a:solidFill>
                <a:srgbClr val="FFFFFF"/>
              </a:solidFill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2C92002-91CA-4AFD-84FE-65634ADFFF7D}"/>
              </a:ext>
            </a:extLst>
          </p:cNvPr>
          <p:cNvCxnSpPr>
            <a:cxnSpLocks/>
          </p:cNvCxnSpPr>
          <p:nvPr/>
        </p:nvCxnSpPr>
        <p:spPr>
          <a:xfrm>
            <a:off x="2083934" y="1272184"/>
            <a:ext cx="0" cy="1480217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F67B9E6-0A12-469D-B5D9-5D80E79DEA51}"/>
              </a:ext>
            </a:extLst>
          </p:cNvPr>
          <p:cNvSpPr/>
          <p:nvPr/>
        </p:nvSpPr>
        <p:spPr>
          <a:xfrm>
            <a:off x="355008" y="224391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Campaña para protección contra COVID-19 para el  trabajador y familia</a:t>
            </a:r>
          </a:p>
        </p:txBody>
      </p:sp>
      <p:pic>
        <p:nvPicPr>
          <p:cNvPr id="22" name="Graphic 21" descr="Family with two children">
            <a:extLst>
              <a:ext uri="{FF2B5EF4-FFF2-40B4-BE49-F238E27FC236}">
                <a16:creationId xmlns:a16="http://schemas.microsoft.com/office/drawing/2014/main" xmlns="" id="{5DA1BAF8-11A5-49C2-9726-CA18715FA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8459" y="1609255"/>
            <a:ext cx="685800" cy="685800"/>
          </a:xfrm>
          <a:prstGeom prst="rect">
            <a:avLst/>
          </a:prstGeom>
        </p:spPr>
      </p:pic>
      <p:pic>
        <p:nvPicPr>
          <p:cNvPr id="24" name="Graphic 23" descr="Suburban scene">
            <a:extLst>
              <a:ext uri="{FF2B5EF4-FFF2-40B4-BE49-F238E27FC236}">
                <a16:creationId xmlns:a16="http://schemas.microsoft.com/office/drawing/2014/main" xmlns="" id="{E3B9952B-C7FE-4AE2-8474-3A3247D007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2918" y="1587992"/>
            <a:ext cx="685800" cy="685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F72BEB5-D959-4A56-8C97-B8542D303D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00" y="1809824"/>
            <a:ext cx="545220" cy="5452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08986D44-5FE1-42A9-BE70-9DA81C4476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196082" y="1356964"/>
            <a:ext cx="381189" cy="38118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8EE249A-2D89-42B9-9760-2A0EEE3EC392}"/>
              </a:ext>
            </a:extLst>
          </p:cNvPr>
          <p:cNvSpPr/>
          <p:nvPr/>
        </p:nvSpPr>
        <p:spPr>
          <a:xfrm>
            <a:off x="2061347" y="224391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Uso Kit de protección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desde el domicilio hasta el site</a:t>
            </a:r>
          </a:p>
        </p:txBody>
      </p:sp>
      <p:pic>
        <p:nvPicPr>
          <p:cNvPr id="35" name="Graphic 34" descr="Taxi">
            <a:extLst>
              <a:ext uri="{FF2B5EF4-FFF2-40B4-BE49-F238E27FC236}">
                <a16:creationId xmlns:a16="http://schemas.microsoft.com/office/drawing/2014/main" xmlns="" id="{5D222C7B-602C-4E67-B29D-CFF0C6E33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901981" y="1326491"/>
            <a:ext cx="685800" cy="685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12CF36E-1EB3-4526-B88D-2C89DEA5F7D6}"/>
              </a:ext>
            </a:extLst>
          </p:cNvPr>
          <p:cNvSpPr/>
          <p:nvPr/>
        </p:nvSpPr>
        <p:spPr>
          <a:xfrm>
            <a:off x="3634212" y="2243913"/>
            <a:ext cx="130661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controlado domicilio -aeropuerto (Arequipa/Lima)</a:t>
            </a:r>
          </a:p>
        </p:txBody>
      </p:sp>
      <p:pic>
        <p:nvPicPr>
          <p:cNvPr id="174084" name="Picture 4" descr="Coronavirus Blood Samples In Plastic Test Tubes With Cap Vector ...">
            <a:extLst>
              <a:ext uri="{FF2B5EF4-FFF2-40B4-BE49-F238E27FC236}">
                <a16:creationId xmlns:a16="http://schemas.microsoft.com/office/drawing/2014/main" xmlns="" id="{6DF7A965-14C5-4BF8-B699-4EA9D9D0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14" t="19372" r="22940" b="2010"/>
          <a:stretch/>
        </p:blipFill>
        <p:spPr bwMode="auto">
          <a:xfrm rot="5400000">
            <a:off x="6276491" y="1029845"/>
            <a:ext cx="252143" cy="13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D010079-3C23-4E4E-BD5B-B3B17BB27431}"/>
              </a:ext>
            </a:extLst>
          </p:cNvPr>
          <p:cNvSpPr/>
          <p:nvPr/>
        </p:nvSpPr>
        <p:spPr>
          <a:xfrm>
            <a:off x="5012219" y="2260242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dirty="0">
                <a:solidFill>
                  <a:srgbClr val="000000"/>
                </a:solidFill>
                <a:latin typeface="Segoe UI"/>
              </a:rPr>
              <a:t>T</a:t>
            </a:r>
            <a:r>
              <a:rPr lang="es-PE" sz="900" kern="1200" dirty="0" err="1">
                <a:solidFill>
                  <a:srgbClr val="000000"/>
                </a:solidFill>
                <a:latin typeface="Segoe UI"/>
              </a:rPr>
              <a:t>oma</a:t>
            </a: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de Temperatura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Prueba rápida Covid-19 en Aeropuerto (Arequipa/Lima)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760862FA-5FBC-4A18-AA67-FD6191754C5F}"/>
              </a:ext>
            </a:extLst>
          </p:cNvPr>
          <p:cNvCxnSpPr>
            <a:cxnSpLocks/>
          </p:cNvCxnSpPr>
          <p:nvPr/>
        </p:nvCxnSpPr>
        <p:spPr>
          <a:xfrm>
            <a:off x="3220233" y="3100607"/>
            <a:ext cx="0" cy="1900215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Airplane">
            <a:extLst>
              <a:ext uri="{FF2B5EF4-FFF2-40B4-BE49-F238E27FC236}">
                <a16:creationId xmlns:a16="http://schemas.microsoft.com/office/drawing/2014/main" xmlns="" id="{7DB3F320-A34A-4261-8B4F-69F78D6F5E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229487" y="1425527"/>
            <a:ext cx="685800" cy="685800"/>
          </a:xfrm>
          <a:prstGeom prst="rect">
            <a:avLst/>
          </a:prstGeom>
        </p:spPr>
      </p:pic>
      <p:pic>
        <p:nvPicPr>
          <p:cNvPr id="43" name="Graphic 42" descr="Bus">
            <a:extLst>
              <a:ext uri="{FF2B5EF4-FFF2-40B4-BE49-F238E27FC236}">
                <a16:creationId xmlns:a16="http://schemas.microsoft.com/office/drawing/2014/main" xmlns="" id="{21349980-9730-4DC2-BC29-682006E13E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029880" y="3439906"/>
            <a:ext cx="685800" cy="6858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146C15D-E340-40FD-B555-9CAB901AD9EF}"/>
              </a:ext>
            </a:extLst>
          </p:cNvPr>
          <p:cNvSpPr/>
          <p:nvPr/>
        </p:nvSpPr>
        <p:spPr>
          <a:xfrm>
            <a:off x="6949198" y="2243913"/>
            <a:ext cx="1752872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Vuelo en Charter  a Cusco con el protocolo establecido: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DC9CF82-53F8-4EF6-9BA7-4FA2E5317E98}"/>
              </a:ext>
            </a:extLst>
          </p:cNvPr>
          <p:cNvSpPr/>
          <p:nvPr/>
        </p:nvSpPr>
        <p:spPr>
          <a:xfrm>
            <a:off x="192929" y="4288122"/>
            <a:ext cx="1364369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Antes de abordar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 Prueba rápida Covid-19, sólo residentes Cusco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-Toma de temperatura </a:t>
            </a:r>
          </a:p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-Túnel de desinfección</a:t>
            </a:r>
          </a:p>
          <a:p>
            <a:pPr defTabSz="685800">
              <a:buClrTx/>
              <a:defRPr/>
            </a:pPr>
            <a:endParaRPr lang="es-PE" sz="900" kern="1200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B59CEE48-D8CB-49AB-90A8-D861BB1883C2}"/>
              </a:ext>
            </a:extLst>
          </p:cNvPr>
          <p:cNvSpPr/>
          <p:nvPr/>
        </p:nvSpPr>
        <p:spPr>
          <a:xfrm>
            <a:off x="3412025" y="4275123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Protocolo de desinfección de llegada: Buses y personal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54E1DC-A41B-4AAD-8C34-4FE40DEBE968}"/>
              </a:ext>
            </a:extLst>
          </p:cNvPr>
          <p:cNvSpPr txBox="1"/>
          <p:nvPr/>
        </p:nvSpPr>
        <p:spPr>
          <a:xfrm>
            <a:off x="238060" y="772411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74FBAA2-8835-4E3F-8F14-8FE80FB58A07}"/>
              </a:ext>
            </a:extLst>
          </p:cNvPr>
          <p:cNvSpPr txBox="1"/>
          <p:nvPr/>
        </p:nvSpPr>
        <p:spPr>
          <a:xfrm>
            <a:off x="4222277" y="761887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74D565E-D799-4D11-8AE5-30DA29DF7731}"/>
              </a:ext>
            </a:extLst>
          </p:cNvPr>
          <p:cNvCxnSpPr>
            <a:cxnSpLocks/>
          </p:cNvCxnSpPr>
          <p:nvPr/>
        </p:nvCxnSpPr>
        <p:spPr>
          <a:xfrm>
            <a:off x="352918" y="1150255"/>
            <a:ext cx="1731017" cy="0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F0E2950-1B70-4CD5-903A-933CD4086DA6}"/>
              </a:ext>
            </a:extLst>
          </p:cNvPr>
          <p:cNvSpPr/>
          <p:nvPr/>
        </p:nvSpPr>
        <p:spPr>
          <a:xfrm>
            <a:off x="-145027" y="870224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Colaborador en Descanso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3A7FC815-2CF3-4566-91F4-5DB7C73D40B4}"/>
              </a:ext>
            </a:extLst>
          </p:cNvPr>
          <p:cNvCxnSpPr>
            <a:cxnSpLocks/>
          </p:cNvCxnSpPr>
          <p:nvPr/>
        </p:nvCxnSpPr>
        <p:spPr>
          <a:xfrm>
            <a:off x="2188172" y="1147903"/>
            <a:ext cx="6513708" cy="470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951C16C-C759-403C-A324-0878560234E1}"/>
              </a:ext>
            </a:extLst>
          </p:cNvPr>
          <p:cNvSpPr/>
          <p:nvPr/>
        </p:nvSpPr>
        <p:spPr>
          <a:xfrm>
            <a:off x="3773226" y="869203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Transporte Domicilio - LB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FFA29E06-189F-4267-A3A1-7319AAA1725C}"/>
              </a:ext>
            </a:extLst>
          </p:cNvPr>
          <p:cNvCxnSpPr>
            <a:cxnSpLocks/>
          </p:cNvCxnSpPr>
          <p:nvPr/>
        </p:nvCxnSpPr>
        <p:spPr>
          <a:xfrm>
            <a:off x="345475" y="3100817"/>
            <a:ext cx="2802538" cy="22149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0E0FAC8-14C7-479C-905E-E5400ED8BA41}"/>
              </a:ext>
            </a:extLst>
          </p:cNvPr>
          <p:cNvSpPr/>
          <p:nvPr/>
        </p:nvSpPr>
        <p:spPr>
          <a:xfrm>
            <a:off x="150029" y="2819104"/>
            <a:ext cx="2684398" cy="22377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Transporte Domicilio- LB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BDE809E-3241-4089-91FE-E77E15804633}"/>
              </a:ext>
            </a:extLst>
          </p:cNvPr>
          <p:cNvSpPr txBox="1"/>
          <p:nvPr/>
        </p:nvSpPr>
        <p:spPr>
          <a:xfrm>
            <a:off x="3584490" y="2727761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3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43BF80DE-3EED-4A5D-92F9-1F7ABF4EEFEF}"/>
              </a:ext>
            </a:extLst>
          </p:cNvPr>
          <p:cNvCxnSpPr>
            <a:cxnSpLocks/>
          </p:cNvCxnSpPr>
          <p:nvPr/>
        </p:nvCxnSpPr>
        <p:spPr>
          <a:xfrm>
            <a:off x="3276471" y="3096945"/>
            <a:ext cx="1716984" cy="900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DC48D7F-351C-4114-8714-6C86472DB3E4}"/>
              </a:ext>
            </a:extLst>
          </p:cNvPr>
          <p:cNvSpPr/>
          <p:nvPr/>
        </p:nvSpPr>
        <p:spPr>
          <a:xfrm>
            <a:off x="2945322" y="2819881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Llegada al site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06287E8E-DC35-401B-B7C2-B0DDAB08F72B}"/>
              </a:ext>
            </a:extLst>
          </p:cNvPr>
          <p:cNvCxnSpPr>
            <a:cxnSpLocks/>
          </p:cNvCxnSpPr>
          <p:nvPr/>
        </p:nvCxnSpPr>
        <p:spPr>
          <a:xfrm>
            <a:off x="5033128" y="3100607"/>
            <a:ext cx="0" cy="1900215"/>
          </a:xfrm>
          <a:prstGeom prst="line">
            <a:avLst/>
          </a:prstGeom>
          <a:ln w="9525" cap="rnd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phic 85" descr="Airplane">
            <a:extLst>
              <a:ext uri="{FF2B5EF4-FFF2-40B4-BE49-F238E27FC236}">
                <a16:creationId xmlns:a16="http://schemas.microsoft.com/office/drawing/2014/main" xmlns="" id="{22D71EB2-7559-46DD-AE62-2F0384B9AB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272991" y="3273313"/>
            <a:ext cx="685800" cy="685800"/>
          </a:xfrm>
          <a:prstGeom prst="rect">
            <a:avLst/>
          </a:prstGeom>
        </p:spPr>
      </p:pic>
      <p:pic>
        <p:nvPicPr>
          <p:cNvPr id="87" name="Graphic 86" descr="Bus">
            <a:extLst>
              <a:ext uri="{FF2B5EF4-FFF2-40B4-BE49-F238E27FC236}">
                <a16:creationId xmlns:a16="http://schemas.microsoft.com/office/drawing/2014/main" xmlns="" id="{E14B975B-9288-4506-A0BA-36E5A2D3F4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548990" y="3456588"/>
            <a:ext cx="685800" cy="6858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0AB54181-36C9-4534-9ACC-37BDA1493D50}"/>
              </a:ext>
            </a:extLst>
          </p:cNvPr>
          <p:cNvSpPr/>
          <p:nvPr/>
        </p:nvSpPr>
        <p:spPr>
          <a:xfrm>
            <a:off x="7456714" y="4335605"/>
            <a:ext cx="160294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terrestre y vuelo charter controlado, siguiendo el protocolo establecido: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</a:t>
            </a:r>
          </a:p>
          <a:p>
            <a:pPr marL="128588" indent="-128588" defTabSz="685800">
              <a:buClrTx/>
              <a:buFontTx/>
              <a:buChar char="-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</p:txBody>
      </p:sp>
      <p:pic>
        <p:nvPicPr>
          <p:cNvPr id="89" name="Picture 4" descr="Coronavirus Blood Samples In Plastic Test Tubes With Cap Vector ...">
            <a:extLst>
              <a:ext uri="{FF2B5EF4-FFF2-40B4-BE49-F238E27FC236}">
                <a16:creationId xmlns:a16="http://schemas.microsoft.com/office/drawing/2014/main" xmlns="" id="{1BB070F8-1AF4-4CE3-9BF1-21DBF8480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14" t="19372" r="22940" b="2010"/>
          <a:stretch/>
        </p:blipFill>
        <p:spPr bwMode="auto">
          <a:xfrm rot="5400000">
            <a:off x="6668958" y="3530985"/>
            <a:ext cx="203950" cy="10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7E68E815-58F9-44ED-9267-1DE6D3027EBD}"/>
              </a:ext>
            </a:extLst>
          </p:cNvPr>
          <p:cNvSpPr/>
          <p:nvPr/>
        </p:nvSpPr>
        <p:spPr>
          <a:xfrm>
            <a:off x="6083826" y="4301710"/>
            <a:ext cx="1501477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Toma de Temperatura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Prueba rápida Covid-19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xmlns="" id="{A2276BBC-E10D-4D4A-B5BA-7C9C70748B3B}"/>
              </a:ext>
            </a:extLst>
          </p:cNvPr>
          <p:cNvCxnSpPr>
            <a:cxnSpLocks/>
          </p:cNvCxnSpPr>
          <p:nvPr/>
        </p:nvCxnSpPr>
        <p:spPr>
          <a:xfrm flipV="1">
            <a:off x="5173482" y="3092801"/>
            <a:ext cx="3628928" cy="4144"/>
          </a:xfrm>
          <a:prstGeom prst="straightConnector1">
            <a:avLst/>
          </a:prstGeom>
          <a:ln w="9525" cap="rnd" cmpd="sng" algn="ctr">
            <a:solidFill>
              <a:srgbClr val="9A9A9A"/>
            </a:solidFill>
            <a:prstDash val="solid"/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F894CC27-7E49-433C-B436-20BD39002AC3}"/>
              </a:ext>
            </a:extLst>
          </p:cNvPr>
          <p:cNvSpPr txBox="1"/>
          <p:nvPr/>
        </p:nvSpPr>
        <p:spPr>
          <a:xfrm>
            <a:off x="6336107" y="2722444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4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0ACBF025-9DA3-4FD2-B97E-79606AE5D40E}"/>
              </a:ext>
            </a:extLst>
          </p:cNvPr>
          <p:cNvSpPr/>
          <p:nvPr/>
        </p:nvSpPr>
        <p:spPr>
          <a:xfrm>
            <a:off x="5691003" y="2847760"/>
            <a:ext cx="2684398" cy="27520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C00000"/>
                </a:solidFill>
                <a:latin typeface="Segoe UI"/>
              </a:rPr>
              <a:t>Salida del site</a:t>
            </a:r>
          </a:p>
        </p:txBody>
      </p:sp>
      <p:pic>
        <p:nvPicPr>
          <p:cNvPr id="174087" name="Picture 174086">
            <a:extLst>
              <a:ext uri="{FF2B5EF4-FFF2-40B4-BE49-F238E27FC236}">
                <a16:creationId xmlns:a16="http://schemas.microsoft.com/office/drawing/2014/main" xmlns="" id="{327899D6-83C8-4356-B4D3-15624874DE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9968" y="1726041"/>
            <a:ext cx="552689" cy="545221"/>
          </a:xfrm>
          <a:prstGeom prst="rect">
            <a:avLst/>
          </a:prstGeom>
        </p:spPr>
      </p:pic>
      <p:pic>
        <p:nvPicPr>
          <p:cNvPr id="174088" name="Picture 174087">
            <a:extLst>
              <a:ext uri="{FF2B5EF4-FFF2-40B4-BE49-F238E27FC236}">
                <a16:creationId xmlns:a16="http://schemas.microsoft.com/office/drawing/2014/main" xmlns="" id="{39D71657-B1B8-4212-84AC-47620D762C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5343" y="3331989"/>
            <a:ext cx="700761" cy="643426"/>
          </a:xfrm>
          <a:prstGeom prst="rect">
            <a:avLst/>
          </a:prstGeom>
        </p:spPr>
      </p:pic>
      <p:pic>
        <p:nvPicPr>
          <p:cNvPr id="174090" name="Graphic 174089">
            <a:extLst>
              <a:ext uri="{FF2B5EF4-FFF2-40B4-BE49-F238E27FC236}">
                <a16:creationId xmlns:a16="http://schemas.microsoft.com/office/drawing/2014/main" xmlns="" id="{B3DB3A3A-3717-484D-83DB-03D4F31294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896252" y="1343437"/>
            <a:ext cx="408122" cy="408122"/>
          </a:xfrm>
          <a:prstGeom prst="rect">
            <a:avLst/>
          </a:prstGeom>
        </p:spPr>
      </p:pic>
      <p:pic>
        <p:nvPicPr>
          <p:cNvPr id="174098" name="Picture 174097">
            <a:extLst>
              <a:ext uri="{FF2B5EF4-FFF2-40B4-BE49-F238E27FC236}">
                <a16:creationId xmlns:a16="http://schemas.microsoft.com/office/drawing/2014/main" xmlns="" id="{A816A00B-73E6-4C26-BAA9-DEBBDCB34EF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2802" y="1334207"/>
            <a:ext cx="724740" cy="89082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2A1C957F-FDA4-4DCF-91F4-2069AD763EE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5001" y="3264345"/>
            <a:ext cx="519134" cy="63810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EDA9D09A-4B2F-449E-AB66-00D2FED270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51687" y="3146533"/>
            <a:ext cx="604858" cy="743471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1DFC78E3-B658-4160-86D6-33BD8D78FFB1}"/>
              </a:ext>
            </a:extLst>
          </p:cNvPr>
          <p:cNvSpPr txBox="1"/>
          <p:nvPr/>
        </p:nvSpPr>
        <p:spPr>
          <a:xfrm>
            <a:off x="560074" y="2725050"/>
            <a:ext cx="408121" cy="404621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2100" b="1" kern="1200" dirty="0">
                <a:solidFill>
                  <a:srgbClr val="C00000"/>
                </a:solidFill>
                <a:latin typeface="Segoe UI"/>
              </a:rPr>
              <a:t>2</a:t>
            </a:r>
          </a:p>
        </p:txBody>
      </p:sp>
      <p:sp>
        <p:nvSpPr>
          <p:cNvPr id="174101" name="Rectangle 174100">
            <a:extLst>
              <a:ext uri="{FF2B5EF4-FFF2-40B4-BE49-F238E27FC236}">
                <a16:creationId xmlns:a16="http://schemas.microsoft.com/office/drawing/2014/main" xmlns="" id="{4D564F1D-B093-4C2B-8FB7-02C33210A13B}"/>
              </a:ext>
            </a:extLst>
          </p:cNvPr>
          <p:cNvSpPr/>
          <p:nvPr/>
        </p:nvSpPr>
        <p:spPr>
          <a:xfrm>
            <a:off x="1425670" y="4185470"/>
            <a:ext cx="1878703" cy="62324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Transporte terrestre 100% controlado y siguiendo el protocolo establecido: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Desinfección de buses 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Distanciamiento social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Video de nuevas reglas en site</a:t>
            </a:r>
          </a:p>
          <a:p>
            <a:pPr marL="128588" indent="-128588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Segregación de grupos</a:t>
            </a:r>
          </a:p>
        </p:txBody>
      </p:sp>
      <p:pic>
        <p:nvPicPr>
          <p:cNvPr id="132" name="Graphic 131" descr="Bus">
            <a:extLst>
              <a:ext uri="{FF2B5EF4-FFF2-40B4-BE49-F238E27FC236}">
                <a16:creationId xmlns:a16="http://schemas.microsoft.com/office/drawing/2014/main" xmlns="" id="{0736DE93-ED74-45C1-8B08-664BFF428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4244881" y="3368159"/>
            <a:ext cx="685800" cy="6858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7FBF311F-6D99-426A-BFED-EA00E8EB5C5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29841" y="3368160"/>
            <a:ext cx="700761" cy="64342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8460B884-C56B-4B76-8C00-70DDC00B6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14" y="3722987"/>
            <a:ext cx="545220" cy="545220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xmlns="" id="{570B7C23-8218-4251-864B-D57B1732E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173481" y="3270012"/>
            <a:ext cx="381189" cy="38118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BF453ECA-96B5-4816-8C1E-BC7EB67920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47290" y="3660925"/>
            <a:ext cx="552689" cy="545221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xmlns="" id="{62AA420A-5892-4CB2-8FDB-51CFC3A07D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5734351" y="3263340"/>
            <a:ext cx="408122" cy="408122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AE8A8C50-1F6E-4234-86B7-DEA842489276}"/>
              </a:ext>
            </a:extLst>
          </p:cNvPr>
          <p:cNvSpPr/>
          <p:nvPr/>
        </p:nvSpPr>
        <p:spPr>
          <a:xfrm>
            <a:off x="4993456" y="4318768"/>
            <a:ext cx="1251356" cy="4435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 Uso Kit de protección</a:t>
            </a:r>
          </a:p>
          <a:p>
            <a:pPr algn="ctr" defTabSz="685800">
              <a:buClrTx/>
              <a:defRPr/>
            </a:pPr>
            <a:r>
              <a:rPr lang="es-PE" sz="900" kern="1200" dirty="0">
                <a:solidFill>
                  <a:srgbClr val="000000"/>
                </a:solidFill>
                <a:latin typeface="Segoe UI"/>
              </a:rPr>
              <a:t>desde el site a domicilio</a:t>
            </a:r>
          </a:p>
        </p:txBody>
      </p:sp>
      <p:pic>
        <p:nvPicPr>
          <p:cNvPr id="175115" name="Picture 11" descr="Vectores, imÃ¡genes y arte vectorial de stock sobre Icono Distancia ...">
            <a:extLst>
              <a:ext uri="{FF2B5EF4-FFF2-40B4-BE49-F238E27FC236}">
                <a16:creationId xmlns:a16="http://schemas.microsoft.com/office/drawing/2014/main" xmlns="" id="{DAE1C254-63E2-46FA-B2AB-8A1A59FA3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7915287" y="1580179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1" descr="Vectores, imÃ¡genes y arte vectorial de stock sobre Icono Distancia ...">
            <a:extLst>
              <a:ext uri="{FF2B5EF4-FFF2-40B4-BE49-F238E27FC236}">
                <a16:creationId xmlns:a16="http://schemas.microsoft.com/office/drawing/2014/main" xmlns="" id="{60C6257B-2911-42A4-804B-C1724E294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1913819" y="3222586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1" descr="Vectores, imÃ¡genes y arte vectorial de stock sobre Icono Distancia ...">
            <a:extLst>
              <a:ext uri="{FF2B5EF4-FFF2-40B4-BE49-F238E27FC236}">
                <a16:creationId xmlns:a16="http://schemas.microsoft.com/office/drawing/2014/main" xmlns="" id="{21405CFF-7093-4F94-AFB1-1F75511E3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40123"/>
          <a:stretch/>
        </p:blipFill>
        <p:spPr bwMode="auto">
          <a:xfrm>
            <a:off x="7392294" y="3213018"/>
            <a:ext cx="1000180" cy="3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00E8DE83-8289-4104-BC91-A08CA0B52DE0}"/>
              </a:ext>
            </a:extLst>
          </p:cNvPr>
          <p:cNvSpPr/>
          <p:nvPr/>
        </p:nvSpPr>
        <p:spPr>
          <a:xfrm>
            <a:off x="296236" y="159408"/>
            <a:ext cx="651370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COVID 19 – Proceso de Movilización &amp; Desmovilización</a:t>
            </a:r>
            <a:endParaRPr lang="en-AU" sz="18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7253A4AF-76D9-45EE-A3C3-7DE558E8C640}"/>
              </a:ext>
            </a:extLst>
          </p:cNvPr>
          <p:cNvSpPr/>
          <p:nvPr/>
        </p:nvSpPr>
        <p:spPr>
          <a:xfrm>
            <a:off x="296236" y="492976"/>
            <a:ext cx="43633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Rosters de</a:t>
            </a:r>
            <a:r>
              <a:rPr lang="en-US" sz="10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Trabajo </a:t>
            </a:r>
            <a:r>
              <a:rPr lang="en-US" sz="1350" b="1" kern="1200" dirty="0">
                <a:solidFill>
                  <a:srgbClr val="C00000"/>
                </a:solidFill>
                <a:latin typeface="Century Gothic" panose="020B0502020202020204" pitchFamily="34" charset="0"/>
                <a:ea typeface="+mn-ea"/>
                <a:cs typeface="+mn-cs"/>
              </a:rPr>
              <a:t> - MLB</a:t>
            </a:r>
            <a:endParaRPr lang="en-AU" sz="1350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64E0C30E-CB02-49BE-B4F3-6F5FD684CFB1}"/>
              </a:ext>
            </a:extLst>
          </p:cNvPr>
          <p:cNvCxnSpPr/>
          <p:nvPr/>
        </p:nvCxnSpPr>
        <p:spPr>
          <a:xfrm>
            <a:off x="357992" y="769976"/>
            <a:ext cx="30861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TRANSPORTE TERRESTRE DE PERSONAL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13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5141344" y="3979460"/>
            <a:ext cx="3270326" cy="52322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Uso de mascarillas obligatorio durante todo el viaje</a:t>
            </a:r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74891"/>
            <a:ext cx="452636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Verificar que contratistas a cargo del transporte cuente con el “Plan de vigilancia, prevención y control de COVID-19.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Desinfección previa y posterior del medio de transporte.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Aforo máximo: 50%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evitar el contacto personal (saludos de mano, abrazos u otros)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mantener distancia mínima de 2 metros uno del otro, al formar la fila del embarque o desembarque.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Adecuada separación de pasajeros de acuerdo a distribución de asientos.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Contar con adecuada ventilación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Kit de higiene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4098" name="Picture 2" descr="Organización y autocuidado: Las claves de Minera Valle Central para hacer  frente al Covid-19 - Poder y Lideraz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54" y="1449870"/>
            <a:ext cx="1863305" cy="25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TRANSPORTE AÉREO DEL PERSONAL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14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6" name="CuadroTexto 5"/>
          <p:cNvSpPr txBox="1"/>
          <p:nvPr/>
        </p:nvSpPr>
        <p:spPr>
          <a:xfrm>
            <a:off x="5141344" y="3979460"/>
            <a:ext cx="3270326" cy="738664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Uso de mascarillas descartables o comunitarias debe ser durante todo el viaje</a:t>
            </a:r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74891"/>
            <a:ext cx="452636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Desinfección previa y posterior del medio de transporte.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Aforo máximo: 50%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evitar el contacto personal (saludos de mano, abrazos u otros)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Pasajeros deben mantener distancia mínima de 2 metros uno del otro, al formar la fila del embarque o desembarque.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Adecuada separación de pasajeros de acuerdo a distribución de asientos.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Contar con adecuada ventilación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Kit de higiene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PE" dirty="0"/>
          </a:p>
        </p:txBody>
      </p:sp>
      <p:pic>
        <p:nvPicPr>
          <p:cNvPr id="5122" name="Picture 2" descr="Trabajadores de Minera Santa Cruz no pudieron desembarcar de un avión en  Salta por orden de la Justicia – Periodico El inversor Energetico &amp; Mi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44" y="1870889"/>
            <a:ext cx="3039213" cy="17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3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613246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EL INGRESO A LA UNIDAD E INSTALACIONES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2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5477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16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456347"/>
            <a:ext cx="4984630" cy="3108543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Recepción del personal de manera escalonada (con separación de 1,5mts)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Control de </a:t>
            </a:r>
            <a:r>
              <a:rPr lang="es-MX" dirty="0" err="1" smtClean="0"/>
              <a:t>T°</a:t>
            </a:r>
            <a:r>
              <a:rPr lang="es-MX" dirty="0" smtClean="0"/>
              <a:t>, se le verificará que cuente con los implementos (mascarilla y alcohol en gel) para su jornada laboral.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 smtClean="0"/>
              <a:t>Trabajadores deben hacer uso de su Kit de higiene, y hacer uso de los puntos del lavado de manos.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/>
              <a:t>En la parte superior de cada punto de lavado o desinfección se indica, mediante carteles, la </a:t>
            </a:r>
            <a:r>
              <a:rPr lang="es-MX" dirty="0" smtClean="0"/>
              <a:t>ejecución adecuada </a:t>
            </a:r>
            <a:r>
              <a:rPr lang="es-MX" dirty="0"/>
              <a:t>del método de lavado correcto o uso del alcohol en gel para la higiene de </a:t>
            </a:r>
            <a:r>
              <a:rPr lang="es-MX" dirty="0" smtClean="0"/>
              <a:t>manos</a:t>
            </a:r>
          </a:p>
          <a:p>
            <a:pPr marL="342900" indent="-342900">
              <a:buFont typeface="+mj-lt"/>
              <a:buAutoNum type="alphaLcParenR"/>
            </a:pPr>
            <a:r>
              <a:rPr lang="es-MX" dirty="0"/>
              <a:t>Se realizará la limpieza y desinfección del calzado y de los equipajes con solución </a:t>
            </a:r>
            <a:r>
              <a:rPr lang="es-MX" dirty="0" smtClean="0"/>
              <a:t>desinfectante utilizando </a:t>
            </a:r>
            <a:r>
              <a:rPr lang="es-MX" dirty="0"/>
              <a:t>un pediluvio .</a:t>
            </a:r>
            <a:endParaRPr lang="es-PE" dirty="0"/>
          </a:p>
        </p:txBody>
      </p:sp>
      <p:pic>
        <p:nvPicPr>
          <p:cNvPr id="6146" name="Picture 2" descr="EEUU: Toma de temperatura es ineficaz contra Covid-19, dice agencia de  salud | NOTICIAS GESTIÓN PER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06" y="1742535"/>
            <a:ext cx="3456349" cy="208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17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8" name="CuadroTexto 7"/>
          <p:cNvSpPr txBox="1"/>
          <p:nvPr/>
        </p:nvSpPr>
        <p:spPr>
          <a:xfrm>
            <a:off x="381000" y="1587261"/>
            <a:ext cx="5306748" cy="280076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Reducir </a:t>
            </a:r>
            <a:r>
              <a:rPr lang="es-MX" sz="1600" dirty="0"/>
              <a:t>el número de personal en la operación, </a:t>
            </a: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Reprogramar</a:t>
            </a:r>
            <a:r>
              <a:rPr lang="es-MX" sz="1600" dirty="0"/>
              <a:t>, cancelar o transformar todas las visitas y reuniones no esenciales</a:t>
            </a:r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Restringir </a:t>
            </a:r>
            <a:r>
              <a:rPr lang="es-MX" sz="1600" dirty="0"/>
              <a:t>el ingreso a las instalaciones de MLB de personal con factores de </a:t>
            </a:r>
            <a:r>
              <a:rPr lang="es-MX" sz="1600" dirty="0" smtClean="0"/>
              <a:t>riesgo para </a:t>
            </a:r>
            <a:r>
              <a:rPr lang="es-MX" sz="1600" dirty="0"/>
              <a:t>COVID-19 </a:t>
            </a: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Implementación </a:t>
            </a:r>
            <a:r>
              <a:rPr lang="es-MX" sz="1600" dirty="0"/>
              <a:t>de kits de limpieza en los equipos pesados, flota auxiliar </a:t>
            </a:r>
            <a:r>
              <a:rPr lang="es-MX" sz="1600" dirty="0" smtClean="0"/>
              <a:t>y vehículos </a:t>
            </a:r>
            <a:r>
              <a:rPr lang="es-MX" sz="1600" dirty="0"/>
              <a:t>livianos.</a:t>
            </a:r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Las </a:t>
            </a:r>
            <a:r>
              <a:rPr lang="es-MX" sz="1600" dirty="0"/>
              <a:t>reuniones de Pre-Inicio de Guardia y otras reuniones esenciales </a:t>
            </a:r>
            <a:r>
              <a:rPr lang="es-MX" sz="1600" dirty="0" smtClean="0"/>
              <a:t>deberán llevarse </a:t>
            </a:r>
            <a:r>
              <a:rPr lang="es-MX" sz="1600" dirty="0"/>
              <a:t>a cabo fuera de las instalaciones, siempre que sea posible, y de </a:t>
            </a:r>
            <a:r>
              <a:rPr lang="es-MX" sz="1600" dirty="0" smtClean="0"/>
              <a:t>acuerdo con </a:t>
            </a:r>
            <a:r>
              <a:rPr lang="es-MX" sz="1600" dirty="0"/>
              <a:t>los requisitos de aislamiento social.</a:t>
            </a:r>
            <a:endParaRPr lang="es-PE" sz="1600" dirty="0"/>
          </a:p>
        </p:txBody>
      </p:sp>
      <p:pic>
        <p:nvPicPr>
          <p:cNvPr id="7170" name="Picture 2" descr="Vector Premium | Los empleados de oficina usan mascarilla protectora en el  lugar de trabajo con distancia social para evitar el coronaviru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81" y="2254781"/>
            <a:ext cx="2919388" cy="16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0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EN EL INGRESO A LA UNIDAD E INSTALACIONES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18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1000" y="1431985"/>
            <a:ext cx="417374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800" b="1" dirty="0" smtClean="0"/>
              <a:t>LAVADO DE MANOS OBLIGATORIO</a:t>
            </a:r>
            <a:endParaRPr lang="es-PE" sz="1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381000" y="1922452"/>
            <a:ext cx="5139906" cy="2062103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Momentos para el lavado de manos:</a:t>
            </a:r>
          </a:p>
          <a:p>
            <a:endParaRPr lang="es-MX" sz="1600" dirty="0" smtClean="0"/>
          </a:p>
          <a:p>
            <a:r>
              <a:rPr lang="es-MX" sz="1600" dirty="0" smtClean="0"/>
              <a:t>a</a:t>
            </a:r>
            <a:r>
              <a:rPr lang="es-MX" sz="1600" dirty="0"/>
              <a:t>) Después de sonarte la nariz, toser o estornudar</a:t>
            </a:r>
          </a:p>
          <a:p>
            <a:r>
              <a:rPr lang="es-MX" sz="1600" dirty="0"/>
              <a:t>b) Después de tocar superficies, por ejemplo, dinero</a:t>
            </a:r>
          </a:p>
          <a:p>
            <a:r>
              <a:rPr lang="es-MX" sz="1600" dirty="0"/>
              <a:t>c) Antes y después de comer</a:t>
            </a:r>
          </a:p>
          <a:p>
            <a:r>
              <a:rPr lang="es-MX" sz="1600" dirty="0"/>
              <a:t>d) Después de ir al baño</a:t>
            </a:r>
          </a:p>
          <a:p>
            <a:r>
              <a:rPr lang="es-MX" sz="1600" dirty="0"/>
              <a:t>e) Después de estar en contacto con la basura</a:t>
            </a:r>
          </a:p>
          <a:p>
            <a:r>
              <a:rPr lang="es-MX" sz="1600" dirty="0"/>
              <a:t>f) Siempre que tengas las manos visiblemente sucias</a:t>
            </a:r>
            <a:endParaRPr lang="es-PE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90271E9-B1BA-4A94-9950-AEACC5A1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915" y="1616651"/>
            <a:ext cx="2649719" cy="22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906544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CAMPAMENTOS, ALOJAMIENTOS Y COMEDORES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3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214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ES" dirty="0" smtClean="0"/>
              <a:t>OBJETIVO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pic>
        <p:nvPicPr>
          <p:cNvPr id="6" name="Imagen 5" descr="Imagen que contiene cuarto&#10;&#10;Descripción generada automáticamente">
            <a:extLst>
              <a:ext uri="{FF2B5EF4-FFF2-40B4-BE49-F238E27FC236}">
                <a16:creationId xmlns:a16="http://schemas.microsoft.com/office/drawing/2014/main" xmlns="" id="{C4183AC5-35BC-464F-85C7-A7F1252DB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309" y="1745335"/>
            <a:ext cx="2890566" cy="1987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6B33574-EA48-457C-A6C4-CAD9A55D0D08}"/>
              </a:ext>
            </a:extLst>
          </p:cNvPr>
          <p:cNvSpPr txBox="1"/>
          <p:nvPr/>
        </p:nvSpPr>
        <p:spPr>
          <a:xfrm>
            <a:off x="498243" y="1949562"/>
            <a:ext cx="3305272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0" indent="-193675">
              <a:lnSpc>
                <a:spcPct val="115000"/>
              </a:lnSpc>
              <a:buClr>
                <a:schemeClr val="accent2"/>
              </a:buClr>
              <a:buSzPts val="1000"/>
              <a:buFont typeface="Barlow"/>
              <a:buChar char="✔"/>
            </a:pPr>
            <a:r>
              <a:rPr lang="es-MX" dirty="0" smtClean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El  trabajador aplica 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correctamente los procedimientos de bioseguridad establecidos por MLB para las 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  <a:latin typeface="Barlow"/>
                <a:ea typeface="Barlow"/>
                <a:cs typeface="Barlow"/>
                <a:sym typeface="Barlow"/>
              </a:rPr>
              <a:t>operaciones, comedores, hotelería, recreación y transporte 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dentro del </a:t>
            </a:r>
            <a:r>
              <a:rPr lang="es-MX" dirty="0" err="1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site</a:t>
            </a:r>
            <a:r>
              <a:rPr lang="es-MX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CAMPAMENTOS Y ALOJAMIENTOS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20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80472" y="1818656"/>
            <a:ext cx="3690668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La separación entre las camas debe ser de mínimo 2 </a:t>
            </a:r>
            <a:r>
              <a:rPr lang="es-MX" sz="1600" dirty="0" err="1" smtClean="0"/>
              <a:t>mts</a:t>
            </a:r>
            <a:r>
              <a:rPr lang="es-MX" sz="1600" dirty="0" smtClean="0"/>
              <a:t>.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Se asegura la limpieza adecuada de la habitación y servicios higiénicos según los estándares establecidos</a:t>
            </a:r>
            <a:endParaRPr lang="es-PE" sz="1600" dirty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222" name="Picture 6" descr="https://consejominero.cl/wp-content/uploads/2019/03/I05-LosBronces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5" y="1818656"/>
            <a:ext cx="3916093" cy="26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7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COMEDORES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21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67298" y="1702840"/>
            <a:ext cx="2561957" cy="255454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Mantener el distanciamiento al momento de hacer la fila 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 smtClean="0"/>
              <a:t>Ampliación de horarios del comedor para reducir número de comensales.</a:t>
            </a:r>
          </a:p>
          <a:p>
            <a:pPr marL="342900" indent="-342900">
              <a:buFont typeface="+mj-lt"/>
              <a:buAutoNum type="alphaLcParenR"/>
            </a:pPr>
            <a:endParaRPr lang="es-MX" sz="1600" dirty="0" smtClean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8019052B-6C16-42CF-8A1E-FB2416495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71666"/>
            <a:ext cx="4298531" cy="303194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C3BEA941-8241-4105-8EF9-E0A87F4E2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031" y="1921223"/>
            <a:ext cx="1697841" cy="21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COMEDORES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22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270788" y="1623390"/>
            <a:ext cx="3690668" cy="255454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endParaRPr lang="es-MX" sz="1600" dirty="0" smtClean="0"/>
          </a:p>
          <a:p>
            <a:pPr marL="342900" indent="-342900">
              <a:buFont typeface="+mj-lt"/>
              <a:buAutoNum type="alphaLcParenR"/>
            </a:pPr>
            <a:r>
              <a:rPr lang="es-MX" sz="1600" dirty="0"/>
              <a:t>Reubicación de posición de sillas por mesa, con una capacidad no mayor de </a:t>
            </a:r>
            <a:r>
              <a:rPr lang="es-MX" sz="1600" dirty="0" smtClean="0"/>
              <a:t>04 personas</a:t>
            </a:r>
            <a:r>
              <a:rPr lang="es-MX" sz="1600" dirty="0"/>
              <a:t>, en disposición diagonal</a:t>
            </a:r>
            <a:r>
              <a:rPr lang="es-MX" sz="1600" dirty="0" smtClean="0"/>
              <a:t>.</a:t>
            </a:r>
          </a:p>
          <a:p>
            <a:pPr marL="342900" indent="-342900">
              <a:buFont typeface="+mj-lt"/>
              <a:buAutoNum type="alphaLcParenR"/>
            </a:pPr>
            <a:endParaRPr lang="es-PE" sz="1600" dirty="0"/>
          </a:p>
          <a:p>
            <a:pPr marL="342900" indent="-342900">
              <a:buFont typeface="+mj-lt"/>
              <a:buAutoNum type="alphaLcParenR"/>
            </a:pPr>
            <a:r>
              <a:rPr lang="es-MX" sz="1600" dirty="0"/>
              <a:t>Separación de mesas y establecimiento de líneas de espera respetando </a:t>
            </a:r>
            <a:r>
              <a:rPr lang="es-MX" sz="1600" dirty="0" smtClean="0"/>
              <a:t>el distanciamiento </a:t>
            </a:r>
            <a:r>
              <a:rPr lang="es-MX" sz="1600" dirty="0"/>
              <a:t>social requerido.</a:t>
            </a:r>
            <a:endParaRPr lang="es-PE" sz="1600" dirty="0"/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F583744D-D8F6-443F-B3B3-C2C54FA27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652247"/>
            <a:ext cx="4497657" cy="299843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xmlns="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55600" y="2541369"/>
            <a:ext cx="718589" cy="718589"/>
          </a:xfrm>
          <a:prstGeom prst="rect">
            <a:avLst/>
          </a:prstGeom>
        </p:spPr>
      </p:pic>
      <p:pic>
        <p:nvPicPr>
          <p:cNvPr id="12" name="Graphic 10" descr="User">
            <a:extLst>
              <a:ext uri="{FF2B5EF4-FFF2-40B4-BE49-F238E27FC236}">
                <a16:creationId xmlns:a16="http://schemas.microsoft.com/office/drawing/2014/main" xmlns="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47002" y="2413163"/>
            <a:ext cx="718589" cy="718589"/>
          </a:xfrm>
          <a:prstGeom prst="rect">
            <a:avLst/>
          </a:prstGeom>
        </p:spPr>
      </p:pic>
      <p:pic>
        <p:nvPicPr>
          <p:cNvPr id="13" name="Graphic 10" descr="User">
            <a:extLst>
              <a:ext uri="{FF2B5EF4-FFF2-40B4-BE49-F238E27FC236}">
                <a16:creationId xmlns:a16="http://schemas.microsoft.com/office/drawing/2014/main" xmlns="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95031" y="2975475"/>
            <a:ext cx="718589" cy="718589"/>
          </a:xfrm>
          <a:prstGeom prst="rect">
            <a:avLst/>
          </a:prstGeom>
        </p:spPr>
      </p:pic>
      <p:pic>
        <p:nvPicPr>
          <p:cNvPr id="14" name="Graphic 10" descr="User">
            <a:extLst>
              <a:ext uri="{FF2B5EF4-FFF2-40B4-BE49-F238E27FC236}">
                <a16:creationId xmlns:a16="http://schemas.microsoft.com/office/drawing/2014/main" xmlns="" id="{8825924F-9E29-4B5E-95DB-875D7C487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23204" y="2969673"/>
            <a:ext cx="718589" cy="71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ctrTitle"/>
          </p:nvPr>
        </p:nvSpPr>
        <p:spPr>
          <a:xfrm>
            <a:off x="580469" y="2906544"/>
            <a:ext cx="4969500" cy="56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dirty="0" smtClean="0"/>
              <a:t>MEDIDAS EN ZONAS DE RECREACIÓN</a:t>
            </a:r>
            <a:endParaRPr dirty="0"/>
          </a:p>
        </p:txBody>
      </p:sp>
      <p:sp>
        <p:nvSpPr>
          <p:cNvPr id="186" name="Google Shape;186;p16"/>
          <p:cNvSpPr txBox="1"/>
          <p:nvPr/>
        </p:nvSpPr>
        <p:spPr>
          <a:xfrm>
            <a:off x="6589900" y="759950"/>
            <a:ext cx="2554200" cy="25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960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4</a:t>
            </a:r>
            <a:endParaRPr sz="960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942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MEDIDAS </a:t>
            </a:r>
            <a:r>
              <a:rPr lang="en" dirty="0" smtClean="0"/>
              <a:t>EN ZONAS DE RECREACIÓN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24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31833" y="1652285"/>
            <a:ext cx="3690668" cy="10772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s-MX" sz="1600" dirty="0"/>
              <a:t>Cierre temporal de instalaciones de recreación (Cine, sala de TV, </a:t>
            </a:r>
            <a:r>
              <a:rPr lang="es-MX" sz="1600" dirty="0" smtClean="0"/>
              <a:t>videojuegos, Cafetería</a:t>
            </a:r>
            <a:r>
              <a:rPr lang="es-MX" sz="1600" dirty="0"/>
              <a:t>), salas de uso común y control de </a:t>
            </a:r>
            <a:r>
              <a:rPr lang="es-MX" sz="1600" dirty="0" smtClean="0"/>
              <a:t>aforos</a:t>
            </a:r>
          </a:p>
        </p:txBody>
      </p:sp>
      <p:sp>
        <p:nvSpPr>
          <p:cNvPr id="6" name="AutoShape 2" descr="Construcción de nuevo campamento de Los Bronces – Consejo Mine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ABE326C-71A4-41B9-A4A6-876C70219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5" y="1652285"/>
            <a:ext cx="2075811" cy="1664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8B3744FA-F3FA-4C80-88EA-7F44B8047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30" y="3168328"/>
            <a:ext cx="2556384" cy="1787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2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72DFC-595E-470A-87B9-8F98B983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56" y="564710"/>
            <a:ext cx="6422738" cy="626486"/>
          </a:xfrm>
        </p:spPr>
        <p:txBody>
          <a:bodyPr/>
          <a:lstStyle/>
          <a:p>
            <a:r>
              <a:rPr lang="en" dirty="0"/>
              <a:t>MEDIDAS EN ZONAS DE RECREACIÓN</a:t>
            </a:r>
            <a:endParaRPr lang="es-PE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484F6F-924B-493F-8CFA-25FF8AD7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39" y="1521747"/>
            <a:ext cx="2499419" cy="3307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39782F-0555-49CB-96AA-5FFC9A66C07F}"/>
              </a:ext>
            </a:extLst>
          </p:cNvPr>
          <p:cNvSpPr txBox="1"/>
          <p:nvPr/>
        </p:nvSpPr>
        <p:spPr>
          <a:xfrm>
            <a:off x="3291248" y="4375597"/>
            <a:ext cx="23246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dirty="0">
                <a:solidFill>
                  <a:schemeClr val="tx1"/>
                </a:solidFill>
              </a:rPr>
              <a:t>Limpieza de Superficies de Áreas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5295CC-4630-4ABC-8FDD-EA448BD75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3" y="1568555"/>
            <a:ext cx="2467841" cy="3330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6DE9B3-ACB5-4780-A33B-B9C604ABDCA6}"/>
              </a:ext>
            </a:extLst>
          </p:cNvPr>
          <p:cNvSpPr txBox="1"/>
          <p:nvPr/>
        </p:nvSpPr>
        <p:spPr>
          <a:xfrm>
            <a:off x="408602" y="4411207"/>
            <a:ext cx="2467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050" b="1" dirty="0">
                <a:solidFill>
                  <a:schemeClr val="tx1"/>
                </a:solidFill>
              </a:rPr>
              <a:t>Comunicado ANTES de entrenar Lavarse las manos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06814A-43A6-4CF2-8B1C-95E210293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78" y="1518716"/>
            <a:ext cx="2636044" cy="3307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B8E962-F2F8-4769-8A58-754FEF770EB8}"/>
              </a:ext>
            </a:extLst>
          </p:cNvPr>
          <p:cNvSpPr txBox="1"/>
          <p:nvPr/>
        </p:nvSpPr>
        <p:spPr>
          <a:xfrm>
            <a:off x="6613592" y="4502555"/>
            <a:ext cx="1879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50" b="1" dirty="0">
                <a:solidFill>
                  <a:schemeClr val="tx1"/>
                </a:solidFill>
              </a:rPr>
              <a:t>Zona de Higiene de Manos</a:t>
            </a:r>
          </a:p>
        </p:txBody>
      </p:sp>
      <p:pic>
        <p:nvPicPr>
          <p:cNvPr id="1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614975" y="391350"/>
            <a:ext cx="6757800" cy="91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s-MX" dirty="0"/>
              <a:t>Zonas de Ubicación de recipientes para eliminación de EPPS en </a:t>
            </a:r>
            <a:r>
              <a:rPr lang="es-MX" dirty="0" err="1"/>
              <a:t>site</a:t>
            </a:r>
            <a:endParaRPr dirty="0"/>
          </a:p>
        </p:txBody>
      </p:sp>
      <p:sp>
        <p:nvSpPr>
          <p:cNvPr id="203" name="Google Shape;203;p18"/>
          <p:cNvSpPr txBox="1">
            <a:spLocks noGrp="1"/>
          </p:cNvSpPr>
          <p:nvPr>
            <p:ph type="sldNum" idx="12"/>
          </p:nvPr>
        </p:nvSpPr>
        <p:spPr>
          <a:xfrm>
            <a:off x="0" y="4762400"/>
            <a:ext cx="381000" cy="38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29721" r="49628" b="17649"/>
          <a:stretch/>
        </p:blipFill>
        <p:spPr bwMode="auto">
          <a:xfrm>
            <a:off x="1008130" y="1479957"/>
            <a:ext cx="4439359" cy="3568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2" name="Picture 2" descr="Ilustración de Eliminación De La Máscara Facial De Epp De Forma Segura y  más Vectores Libres de Derechos de Basura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97" y="1943386"/>
            <a:ext cx="2641839" cy="26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PE" smtClean="0">
                <a:solidFill>
                  <a:srgbClr val="696464"/>
                </a:solidFill>
              </a:rPr>
              <a:pPr/>
              <a:t>27</a:t>
            </a:fld>
            <a:endParaRPr lang="es-PE">
              <a:solidFill>
                <a:srgbClr val="696464"/>
              </a:solidFill>
            </a:endParaRPr>
          </a:p>
        </p:txBody>
      </p:sp>
      <p:pic>
        <p:nvPicPr>
          <p:cNvPr id="2052" name="Picture 4" descr="Las 10 buenas noticias del coronavirus de hoy 5 de junio. Foto: Europa Pres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34" y="1773790"/>
            <a:ext cx="3765075" cy="25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F98D1BD0-AE14-4405-AFB5-091C4F43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300344" y="294962"/>
            <a:ext cx="635839" cy="304073"/>
          </a:xfrm>
          <a:prstGeom prst="rect">
            <a:avLst/>
          </a:prstGeom>
        </p:spPr>
      </p:pic>
      <p:pic>
        <p:nvPicPr>
          <p:cNvPr id="2054" name="Picture 6" descr="Gracias, de corazón - Spanish Bow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0" y="2487870"/>
            <a:ext cx="2921940" cy="12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9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995F418F-AC33-4799-9278-E799536FF1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226926" y="1401227"/>
            <a:ext cx="1413079" cy="675767"/>
          </a:xfrm>
          <a:prstGeom prst="rect">
            <a:avLst/>
          </a:prstGeom>
        </p:spPr>
      </p:pic>
      <p:sp>
        <p:nvSpPr>
          <p:cNvPr id="8" name="Google Shape;302;p36">
            <a:extLst>
              <a:ext uri="{FF2B5EF4-FFF2-40B4-BE49-F238E27FC236}">
                <a16:creationId xmlns:a16="http://schemas.microsoft.com/office/drawing/2014/main" xmlns="" id="{7C2D6552-5938-4C0D-9592-013DB66E98CC}"/>
              </a:ext>
            </a:extLst>
          </p:cNvPr>
          <p:cNvSpPr txBox="1">
            <a:spLocks/>
          </p:cNvSpPr>
          <p:nvPr/>
        </p:nvSpPr>
        <p:spPr>
          <a:xfrm>
            <a:off x="450074" y="457198"/>
            <a:ext cx="4863900" cy="76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Bold"/>
              <a:buNone/>
              <a:defRPr sz="3000" b="0" i="0" u="none" strike="noStrike" cap="non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r>
              <a:rPr lang="es-PE" sz="6000"/>
              <a:t>Contacto</a:t>
            </a:r>
            <a:endParaRPr lang="es-PE" sz="6000" dirty="0"/>
          </a:p>
        </p:txBody>
      </p:sp>
      <p:sp>
        <p:nvSpPr>
          <p:cNvPr id="10" name="Google Shape;304;p36">
            <a:extLst>
              <a:ext uri="{FF2B5EF4-FFF2-40B4-BE49-F238E27FC236}">
                <a16:creationId xmlns:a16="http://schemas.microsoft.com/office/drawing/2014/main" xmlns="" id="{0FFA34D4-254E-4579-95CD-56FF65A85A5A}"/>
              </a:ext>
            </a:extLst>
          </p:cNvPr>
          <p:cNvSpPr txBox="1">
            <a:spLocks/>
          </p:cNvSpPr>
          <p:nvPr/>
        </p:nvSpPr>
        <p:spPr>
          <a:xfrm>
            <a:off x="503995" y="1359010"/>
            <a:ext cx="4863900" cy="2533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▸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▹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●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○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■"/>
              <a:defRPr sz="24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www.gycperu.com</a:t>
            </a: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gyc@gycperu.com</a:t>
            </a:r>
            <a:endParaRPr lang="es-MX" sz="2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Télef</a:t>
            </a: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 +51-976969451</a:t>
            </a:r>
          </a:p>
          <a:p>
            <a:pPr indent="-368300">
              <a:buClr>
                <a:schemeClr val="bg1"/>
              </a:buClr>
              <a:buSzPts val="2200"/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Calle Chinchón 875 – Oficina 401- San Isidro </a:t>
            </a:r>
          </a:p>
          <a:p>
            <a:pPr marL="88900" indent="0">
              <a:buClr>
                <a:schemeClr val="bg1"/>
              </a:buClr>
              <a:buSzPts val="2200"/>
              <a:buNone/>
            </a:pPr>
            <a:r>
              <a:rPr lang="es-MX" sz="20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       Lima - Perú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SEGURIDAD Y SALUD EN EL TRABAJO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0888" t="28186" r="40148" b="43269"/>
          <a:stretch/>
        </p:blipFill>
        <p:spPr>
          <a:xfrm>
            <a:off x="614974" y="1310850"/>
            <a:ext cx="4164059" cy="345155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3</a:t>
            </a:fld>
            <a:endParaRPr lang="es-PE"/>
          </a:p>
        </p:txBody>
      </p:sp>
      <p:sp>
        <p:nvSpPr>
          <p:cNvPr id="6" name="CuadroTexto 5"/>
          <p:cNvSpPr txBox="1"/>
          <p:nvPr/>
        </p:nvSpPr>
        <p:spPr>
          <a:xfrm>
            <a:off x="5000017" y="1614791"/>
            <a:ext cx="37062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El área de Seguridad </a:t>
            </a:r>
            <a:r>
              <a:rPr lang="es-MX" dirty="0"/>
              <a:t>y Salud en el Trabajo de Minera Las Bambas se encuentra dentro de la Gerencia </a:t>
            </a:r>
            <a:r>
              <a:rPr lang="es-MX" dirty="0" smtClean="0"/>
              <a:t>de Seguridad</a:t>
            </a:r>
            <a:r>
              <a:rPr lang="es-MX" dirty="0"/>
              <a:t>, Salud y Medio Ambiente (Gerencia SHE), la misma que dentro de su estructura cuenta con </a:t>
            </a:r>
            <a:r>
              <a:rPr lang="es-MX" dirty="0" smtClean="0"/>
              <a:t>la </a:t>
            </a:r>
            <a:r>
              <a:rPr lang="es-PE" dirty="0" smtClean="0"/>
              <a:t>Superintendencia </a:t>
            </a:r>
            <a:r>
              <a:rPr lang="es-PE" dirty="0"/>
              <a:t>de Salud e Higiene Ocupacional (SSHO).</a:t>
            </a:r>
            <a:r>
              <a:rPr lang="es-MX" dirty="0" smtClean="0"/>
              <a:t> 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La SSHO cuenta con cinco (5) profesionales responsables de la vigilancia de la salud de los trabajadores</a:t>
            </a:r>
            <a:endParaRPr lang="es-PE" dirty="0"/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4</a:t>
            </a:fld>
            <a:endParaRPr lang="es-PE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1502"/>
              </p:ext>
            </p:extLst>
          </p:nvPr>
        </p:nvGraphicFramePr>
        <p:xfrm>
          <a:off x="614975" y="1730195"/>
          <a:ext cx="7010776" cy="236879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974942"/>
                <a:gridCol w="2035834"/>
              </a:tblGrid>
              <a:tr h="61619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Esquema de tamizaje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Ocho días antes de la subida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OUT - SIDE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El</a:t>
                      </a:r>
                      <a:r>
                        <a:rPr lang="es-MX" sz="1800" baseline="0" dirty="0" smtClean="0"/>
                        <a:t> mismo día de la subida a la operación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OUT – SIDE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Cinco días después de su</a:t>
                      </a:r>
                      <a:r>
                        <a:rPr lang="es-MX" sz="1800" baseline="0" dirty="0" smtClean="0"/>
                        <a:t> arribo a la operación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IN – SITE</a:t>
                      </a:r>
                      <a:endParaRPr lang="es-PE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Previo a la bajada de la operación – días libres (día 20 o 28)</a:t>
                      </a:r>
                      <a:endParaRPr lang="es-P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 smtClean="0"/>
                        <a:t>IN - SITE</a:t>
                      </a:r>
                      <a:endParaRPr lang="es-PE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14975" y="1480888"/>
            <a:ext cx="6757800" cy="2826600"/>
          </a:xfrm>
        </p:spPr>
        <p:txBody>
          <a:bodyPr/>
          <a:lstStyle/>
          <a:p>
            <a:r>
              <a:rPr lang="es-MX" sz="2000" dirty="0" smtClean="0"/>
              <a:t>Tamizaje especial , evaluación 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cada 04</a:t>
            </a:r>
            <a:r>
              <a:rPr lang="es-MX" sz="2000" dirty="0" smtClean="0"/>
              <a:t> días desde su arribo hasta su bajada de la operación </a:t>
            </a: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</a:rPr>
              <a:t>(IN-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s-MX" sz="2000" dirty="0" smtClean="0">
                <a:solidFill>
                  <a:schemeClr val="accent2">
                    <a:lumMod val="75000"/>
                  </a:schemeClr>
                </a:solidFill>
              </a:rPr>
              <a:t>ITE)</a:t>
            </a:r>
          </a:p>
          <a:p>
            <a:pPr lvl="1"/>
            <a:r>
              <a:rPr lang="es-MX" sz="2000" dirty="0" smtClean="0"/>
              <a:t>Alimentación</a:t>
            </a:r>
          </a:p>
          <a:p>
            <a:pPr lvl="1"/>
            <a:r>
              <a:rPr lang="es-MX" sz="2000" dirty="0" smtClean="0"/>
              <a:t>Hospedaje</a:t>
            </a:r>
          </a:p>
          <a:p>
            <a:pPr lvl="1"/>
            <a:r>
              <a:rPr lang="es-MX" sz="2000" dirty="0" smtClean="0"/>
              <a:t>Lavandería</a:t>
            </a:r>
          </a:p>
          <a:p>
            <a:pPr lvl="1"/>
            <a:r>
              <a:rPr lang="es-MX" sz="2000" dirty="0" smtClean="0"/>
              <a:t>Salud</a:t>
            </a:r>
          </a:p>
          <a:p>
            <a:pPr lvl="1"/>
            <a:r>
              <a:rPr lang="es-MX" sz="2000" dirty="0" smtClean="0"/>
              <a:t>Seguridad interna</a:t>
            </a:r>
          </a:p>
          <a:p>
            <a:pPr marL="533400" lvl="1" indent="0">
              <a:buNone/>
            </a:pPr>
            <a:endParaRPr lang="es-MX" sz="2000" dirty="0"/>
          </a:p>
          <a:p>
            <a:pPr marL="533400" lvl="1" indent="0">
              <a:buNone/>
            </a:pPr>
            <a:r>
              <a:rPr lang="es-MX" sz="2000" dirty="0" smtClean="0"/>
              <a:t>Trabajadores con jornadas laborales de 28x14 tendrán prueba adicional en el </a:t>
            </a:r>
            <a:r>
              <a:rPr lang="es-MX" sz="2000" b="1" dirty="0" smtClean="0">
                <a:solidFill>
                  <a:schemeClr val="accent2">
                    <a:lumMod val="75000"/>
                  </a:schemeClr>
                </a:solidFill>
              </a:rPr>
              <a:t>día 16 </a:t>
            </a:r>
            <a:r>
              <a:rPr lang="es-MX" sz="2000" dirty="0" smtClean="0"/>
              <a:t>de trabajo </a:t>
            </a:r>
            <a:r>
              <a:rPr lang="es-MX" sz="2000" dirty="0">
                <a:solidFill>
                  <a:schemeClr val="accent2">
                    <a:lumMod val="75000"/>
                  </a:schemeClr>
                </a:solidFill>
              </a:rPr>
              <a:t>(IN-SITE)</a:t>
            </a:r>
          </a:p>
          <a:p>
            <a:pPr marL="533400" lvl="1" indent="0">
              <a:buNone/>
            </a:pPr>
            <a:r>
              <a:rPr lang="es-MX" sz="2000" dirty="0" smtClean="0"/>
              <a:t> </a:t>
            </a:r>
            <a:endParaRPr lang="es-PE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5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6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406530822"/>
              </p:ext>
            </p:extLst>
          </p:nvPr>
        </p:nvGraphicFramePr>
        <p:xfrm>
          <a:off x="381000" y="1084800"/>
          <a:ext cx="75221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15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 – Sintomático respiratorio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7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295909"/>
              </p:ext>
            </p:extLst>
          </p:nvPr>
        </p:nvGraphicFramePr>
        <p:xfrm>
          <a:off x="1188907" y="1424840"/>
          <a:ext cx="5095161" cy="33375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20055"/>
                <a:gridCol w="267510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dirty="0" smtClean="0"/>
                        <a:t>PROCESO DE SEGUIMIENTO Y VIGILANCIA</a:t>
                      </a:r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Periodo de aislamiento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08 días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médica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Funciones vitales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03 veces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Control pruebas rápidas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Cada 04 días (4to y 8vo días)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psicológica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nutricional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Destino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Aislamiento</a:t>
                      </a:r>
                      <a:r>
                        <a:rPr lang="es-MX" baseline="0" dirty="0" smtClean="0"/>
                        <a:t> / Retorno al trabajo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Notificaciones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Cambia</a:t>
                      </a:r>
                      <a:r>
                        <a:rPr lang="es-MX" baseline="0" dirty="0" smtClean="0"/>
                        <a:t> el destino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9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TAMIZAJE Y SEGUIMIENTO – </a:t>
            </a:r>
            <a:br>
              <a:rPr lang="es-MX" dirty="0" smtClean="0"/>
            </a:br>
            <a:r>
              <a:rPr lang="es-MX" dirty="0" smtClean="0"/>
              <a:t>Resultado Indeterminado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8</a:t>
            </a:fld>
            <a:endParaRPr lang="es-PE"/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849" y="1587261"/>
            <a:ext cx="3209026" cy="284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764079"/>
              </p:ext>
            </p:extLst>
          </p:nvPr>
        </p:nvGraphicFramePr>
        <p:xfrm>
          <a:off x="381000" y="1424840"/>
          <a:ext cx="5095161" cy="3632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20055"/>
                <a:gridCol w="2675106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dirty="0" smtClean="0"/>
                        <a:t>PROCESO DE SEGUIMIENTO Y VIGILANCIA</a:t>
                      </a:r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Periodo de aislamiento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07</a:t>
                      </a:r>
                      <a:r>
                        <a:rPr lang="es-MX" baseline="0" dirty="0" smtClean="0"/>
                        <a:t> días – 14 días – 21 días</a:t>
                      </a:r>
                      <a:endParaRPr lang="es-PE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médica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Funciones vitales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03 veces al día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Control pruebas rápidas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Ingreso / 07 días / 14 días / 21 días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psicológica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Evaluación nutricional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01 vez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</a:t>
                      </a:r>
                      <a:r>
                        <a:rPr lang="es-MX" baseline="0" dirty="0" smtClean="0"/>
                        <a:t> Destino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Aislamiento</a:t>
                      </a:r>
                      <a:r>
                        <a:rPr lang="es-MX" baseline="0" dirty="0" smtClean="0"/>
                        <a:t> / Vigilancia/ Retorno al trabajo</a:t>
                      </a:r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- Notificaciones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Cambia</a:t>
                      </a:r>
                      <a:r>
                        <a:rPr lang="es-MX" baseline="0" dirty="0" smtClean="0"/>
                        <a:t> el destino</a:t>
                      </a:r>
                      <a:endParaRPr lang="es-P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658929" y="1416171"/>
            <a:ext cx="3270326" cy="353943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07 días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inicial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(-)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(+)</a:t>
            </a:r>
          </a:p>
          <a:p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14 días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de control de los 14 días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(-)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(+)</a:t>
            </a:r>
          </a:p>
          <a:p>
            <a:endParaRPr lang="es-MX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21 días: </a:t>
            </a:r>
            <a:r>
              <a:rPr lang="es-MX" dirty="0"/>
              <a:t>Todas las personas que obtuvieron como resultado de la 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prueba rápida de control de los 14 días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IgM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 (+) e </a:t>
            </a:r>
            <a:r>
              <a:rPr lang="es-MX" dirty="0" err="1">
                <a:solidFill>
                  <a:schemeClr val="accent2">
                    <a:lumMod val="75000"/>
                  </a:schemeClr>
                </a:solidFill>
              </a:rPr>
              <a:t>IgG</a:t>
            </a: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(+) </a:t>
            </a:r>
            <a:r>
              <a:rPr lang="es-MX" dirty="0"/>
              <a:t>independientemente del resultado de control de los 21 días.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707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MEDIDAS DE BIOSEGURIDAD EN: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mtClean="0"/>
              <a:t>9</a:t>
            </a:fld>
            <a:endParaRPr lang="es-PE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09332785"/>
              </p:ext>
            </p:extLst>
          </p:nvPr>
        </p:nvGraphicFramePr>
        <p:xfrm>
          <a:off x="381000" y="1431620"/>
          <a:ext cx="8314281" cy="346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xmlns="" id="{A179EF82-B96F-4BD0-8498-008A2F33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285018" y="304800"/>
            <a:ext cx="644237" cy="3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lftI5Y9i1Ju_RrzmhE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WC6ftifr0hv6ti3O8kmBg"/>
</p:tagLst>
</file>

<file path=ppt/theme/theme1.xml><?xml version="1.0" encoding="utf-8"?>
<a:theme xmlns:a="http://schemas.openxmlformats.org/drawingml/2006/main" name="Caius template">
  <a:themeElements>
    <a:clrScheme name="Naranja roj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1499</Words>
  <Application>Microsoft Office PowerPoint</Application>
  <PresentationFormat>Presentación en pantalla (16:9)</PresentationFormat>
  <Paragraphs>232</Paragraphs>
  <Slides>28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0" baseType="lpstr">
      <vt:lpstr>Bahnschrift SemiBold SemiConden</vt:lpstr>
      <vt:lpstr>Century Gothic</vt:lpstr>
      <vt:lpstr>Barlow Light</vt:lpstr>
      <vt:lpstr>Barlow</vt:lpstr>
      <vt:lpstr>Calibri</vt:lpstr>
      <vt:lpstr>Barlow SemiBold</vt:lpstr>
      <vt:lpstr>Segoe UI</vt:lpstr>
      <vt:lpstr>Wingdings</vt:lpstr>
      <vt:lpstr>Arial</vt:lpstr>
      <vt:lpstr>Bahnschrift SemiBold Condensed</vt:lpstr>
      <vt:lpstr>Caius template</vt:lpstr>
      <vt:lpstr>think-cell Slide</vt:lpstr>
      <vt:lpstr>SESIÓN 3:   PROTOCOLO DE BIOSEGURIDAD DE MINERA LAS BAMBAS EN EL SITE</vt:lpstr>
      <vt:lpstr>OBJETIVO</vt:lpstr>
      <vt:lpstr>SEGURIDAD Y SALUD EN EL TRABAJO</vt:lpstr>
      <vt:lpstr>TAMIZAJE Y SEGUIMIENTO</vt:lpstr>
      <vt:lpstr>TAMIZAJE Y SEGUIMIENTO</vt:lpstr>
      <vt:lpstr>TAMIZAJE Y SEGUIMIENTO</vt:lpstr>
      <vt:lpstr>TAMIZAJE Y SEGUIMIENTO – Sintomático respiratorio</vt:lpstr>
      <vt:lpstr>TAMIZAJE Y SEGUIMIENTO –  Resultado Indeterminado</vt:lpstr>
      <vt:lpstr>MEDIDAS DE BIOSEGURIDAD EN: </vt:lpstr>
      <vt:lpstr>MEDIDAS DE BIOSEGURIDAD EN: </vt:lpstr>
      <vt:lpstr>MEDIDAS EN EL TRANSPORTE DE PERSONAL</vt:lpstr>
      <vt:lpstr>Presentación de PowerPoint</vt:lpstr>
      <vt:lpstr>TRANSPORTE TERRESTRE DE PERSONAL</vt:lpstr>
      <vt:lpstr>TRANSPORTE AÉREO DEL PERSONAL</vt:lpstr>
      <vt:lpstr>MEDIDAS EN EL INGRESO A LA UNIDAD E INSTALACIONES</vt:lpstr>
      <vt:lpstr>MEDIDAS EN EL INGRESO A LA UNIDAD E INSTALACIONES</vt:lpstr>
      <vt:lpstr>MEDIDAS EN EL INGRESO A LA UNIDAD E INSTALACIONES</vt:lpstr>
      <vt:lpstr>MEDIDAS EN EL INGRESO A LA UNIDAD E INSTALACIONES</vt:lpstr>
      <vt:lpstr>MEDIDAS EN CAMPAMENTOS, ALOJAMIENTOS Y COMEDORES</vt:lpstr>
      <vt:lpstr>MEDIDAS EN CAMPAMENTOS Y ALOJAMIENTOS</vt:lpstr>
      <vt:lpstr>MEDIDAS EN COMEDORES</vt:lpstr>
      <vt:lpstr>MEDIDAS EN COMEDORES</vt:lpstr>
      <vt:lpstr>MEDIDAS EN ZONAS DE RECREACIÓN</vt:lpstr>
      <vt:lpstr>MEDIDAS EN ZONAS DE RECREACIÓN</vt:lpstr>
      <vt:lpstr>MEDIDAS EN ZONAS DE RECREACIÓN</vt:lpstr>
      <vt:lpstr>Zonas de Ubicación de recipientes para eliminación de EPPS en site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Usuario</dc:creator>
  <cp:lastModifiedBy>Cecilia</cp:lastModifiedBy>
  <cp:revision>78</cp:revision>
  <dcterms:modified xsi:type="dcterms:W3CDTF">2020-10-12T21:33:22Z</dcterms:modified>
</cp:coreProperties>
</file>