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8" r:id="rId2"/>
    <p:sldId id="261" r:id="rId3"/>
    <p:sldId id="295" r:id="rId4"/>
    <p:sldId id="303" r:id="rId5"/>
    <p:sldId id="327" r:id="rId6"/>
    <p:sldId id="328" r:id="rId7"/>
    <p:sldId id="330" r:id="rId8"/>
    <p:sldId id="331" r:id="rId9"/>
    <p:sldId id="333" r:id="rId10"/>
    <p:sldId id="334" r:id="rId11"/>
    <p:sldId id="335" r:id="rId12"/>
    <p:sldId id="337" r:id="rId13"/>
    <p:sldId id="338" r:id="rId14"/>
    <p:sldId id="339" r:id="rId15"/>
    <p:sldId id="340" r:id="rId16"/>
    <p:sldId id="329" r:id="rId17"/>
    <p:sldId id="341" r:id="rId18"/>
    <p:sldId id="342" r:id="rId19"/>
    <p:sldId id="343" r:id="rId20"/>
    <p:sldId id="344" r:id="rId21"/>
    <p:sldId id="348" r:id="rId22"/>
    <p:sldId id="345" r:id="rId23"/>
    <p:sldId id="347" r:id="rId24"/>
    <p:sldId id="349" r:id="rId25"/>
    <p:sldId id="350" r:id="rId26"/>
    <p:sldId id="352" r:id="rId27"/>
    <p:sldId id="351" r:id="rId28"/>
    <p:sldId id="322" r:id="rId29"/>
    <p:sldId id="259" r:id="rId30"/>
  </p:sldIdLst>
  <p:sldSz cx="9144000" cy="5143500" type="screen16x9"/>
  <p:notesSz cx="6858000" cy="9144000"/>
  <p:embeddedFontLst>
    <p:embeddedFont>
      <p:font typeface="Barlow" panose="020B060402020202020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Bahnschrift SemiBold SemiConden" panose="020B0502040204020203" pitchFamily="34" charset="0"/>
      <p:bold r:id="rId38"/>
    </p:embeddedFont>
    <p:embeddedFont>
      <p:font typeface="Barlow Light" panose="020B0604020202020204" charset="0"/>
      <p:regular r:id="rId39"/>
      <p:bold r:id="rId40"/>
      <p:italic r:id="rId41"/>
      <p:boldItalic r:id="rId42"/>
    </p:embeddedFont>
    <p:embeddedFont>
      <p:font typeface="Bahnschrift SemiBold Condensed" panose="020B0502040204020203" pitchFamily="34" charset="0"/>
      <p:bold r:id="rId43"/>
    </p:embeddedFont>
    <p:embeddedFont>
      <p:font typeface="Barlow SemiBold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" initials="C" lastIdx="2" clrIdx="0">
    <p:extLst>
      <p:ext uri="{19B8F6BF-5375-455C-9EA6-DF929625EA0E}">
        <p15:presenceInfo xmlns:p15="http://schemas.microsoft.com/office/powerpoint/2012/main" userId="Ceci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E14"/>
    <a:srgbClr val="CCECFF"/>
    <a:srgbClr val="CCFFCC"/>
    <a:srgbClr val="FF99FF"/>
    <a:srgbClr val="FFFF99"/>
    <a:srgbClr val="FFCC66"/>
    <a:srgbClr val="99FF99"/>
    <a:srgbClr val="FF6699"/>
    <a:srgbClr val="FF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231569-A059-46C1-AC83-732B57AE0B6D}">
  <a:tblStyle styleId="{9C231569-A059-46C1-AC83-732B57AE0B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2" autoAdjust="0"/>
    <p:restoredTop sz="96357" autoAdjust="0"/>
  </p:normalViewPr>
  <p:slideViewPr>
    <p:cSldViewPr snapToGrid="0">
      <p:cViewPr varScale="1">
        <p:scale>
          <a:sx n="98" d="100"/>
          <a:sy n="98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91D38-FDAA-4B87-AEAE-316BE3D20742}" type="doc">
      <dgm:prSet loTypeId="urn:microsoft.com/office/officeart/2005/8/layout/p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25B71187-FCA6-48E8-A8FD-207139DFF802}">
      <dgm:prSet phldrT="[Texto]" custT="1"/>
      <dgm:spPr/>
      <dgm:t>
        <a:bodyPr/>
        <a:lstStyle/>
        <a:p>
          <a:r>
            <a:rPr lang="es-MX" sz="1600" b="1" dirty="0"/>
            <a:t>Procedimientos de movilización y desmovilización fuera del site</a:t>
          </a:r>
          <a:endParaRPr lang="es-PE" sz="1600" b="1" dirty="0"/>
        </a:p>
      </dgm:t>
    </dgm:pt>
    <dgm:pt modelId="{00EB39E7-FF62-4D70-8986-A8E3948575BC}" type="parTrans" cxnId="{0C855306-2C7D-4397-8858-1B364C3ADC60}">
      <dgm:prSet/>
      <dgm:spPr/>
      <dgm:t>
        <a:bodyPr/>
        <a:lstStyle/>
        <a:p>
          <a:endParaRPr lang="es-PE"/>
        </a:p>
      </dgm:t>
    </dgm:pt>
    <dgm:pt modelId="{34241E22-B784-4ABC-A9DB-40BA4357A99E}" type="sibTrans" cxnId="{0C855306-2C7D-4397-8858-1B364C3ADC60}">
      <dgm:prSet/>
      <dgm:spPr/>
      <dgm:t>
        <a:bodyPr/>
        <a:lstStyle/>
        <a:p>
          <a:endParaRPr lang="es-PE"/>
        </a:p>
      </dgm:t>
    </dgm:pt>
    <dgm:pt modelId="{C2F6ABFC-C211-43EB-B352-A5D7C0BE668D}">
      <dgm:prSet phldrT="[Texto]" custT="1"/>
      <dgm:spPr/>
      <dgm:t>
        <a:bodyPr/>
        <a:lstStyle/>
        <a:p>
          <a:r>
            <a:rPr lang="es-PE" sz="1600" b="1" dirty="0"/>
            <a:t>Bioseguridad en el traslado </a:t>
          </a:r>
          <a:endParaRPr lang="es-PE" sz="1600" dirty="0"/>
        </a:p>
      </dgm:t>
    </dgm:pt>
    <dgm:pt modelId="{C69EEEA6-3CF0-4E99-AD44-7EB6FC395334}" type="parTrans" cxnId="{4A11F5F8-99A1-4500-B6BC-532C89AB1745}">
      <dgm:prSet/>
      <dgm:spPr/>
      <dgm:t>
        <a:bodyPr/>
        <a:lstStyle/>
        <a:p>
          <a:endParaRPr lang="es-PE"/>
        </a:p>
      </dgm:t>
    </dgm:pt>
    <dgm:pt modelId="{D97BCBFE-53AA-4B9A-BBDB-D35E1C512E83}" type="sibTrans" cxnId="{4A11F5F8-99A1-4500-B6BC-532C89AB1745}">
      <dgm:prSet/>
      <dgm:spPr/>
      <dgm:t>
        <a:bodyPr/>
        <a:lstStyle/>
        <a:p>
          <a:endParaRPr lang="es-PE"/>
        </a:p>
      </dgm:t>
    </dgm:pt>
    <dgm:pt modelId="{57C0E4DC-EC97-4E8B-AB19-B3DE0140D124}">
      <dgm:prSet phldrT="[Texto]" custT="1"/>
      <dgm:spPr/>
      <dgm:t>
        <a:bodyPr/>
        <a:lstStyle/>
        <a:p>
          <a:r>
            <a:rPr lang="es-MX" sz="1600" b="1" dirty="0"/>
            <a:t>Procedimientos ante casos sospechosos o positivos fuera del site</a:t>
          </a:r>
          <a:endParaRPr lang="es-PE" sz="1600" b="1" dirty="0"/>
        </a:p>
      </dgm:t>
    </dgm:pt>
    <dgm:pt modelId="{8F93C006-9D90-4A75-8CA4-9941F0020F5E}" type="parTrans" cxnId="{8CEBB941-B4EF-478A-9868-35DD897067D4}">
      <dgm:prSet/>
      <dgm:spPr/>
      <dgm:t>
        <a:bodyPr/>
        <a:lstStyle/>
        <a:p>
          <a:endParaRPr lang="es-PE"/>
        </a:p>
      </dgm:t>
    </dgm:pt>
    <dgm:pt modelId="{0158F40B-FF21-46AF-9A25-3228C7CCBAF3}" type="sibTrans" cxnId="{8CEBB941-B4EF-478A-9868-35DD897067D4}">
      <dgm:prSet/>
      <dgm:spPr/>
      <dgm:t>
        <a:bodyPr/>
        <a:lstStyle/>
        <a:p>
          <a:endParaRPr lang="es-PE"/>
        </a:p>
      </dgm:t>
    </dgm:pt>
    <dgm:pt modelId="{3CDA7AFD-31F5-4D35-831F-D233CBE7938E}" type="pres">
      <dgm:prSet presAssocID="{12591D38-FDAA-4B87-AEAE-316BE3D207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6F0F859-03A4-4546-9548-FC56BE834B92}" type="pres">
      <dgm:prSet presAssocID="{12591D38-FDAA-4B87-AEAE-316BE3D20742}" presName="bkgdShp" presStyleLbl="alignAccFollowNode1" presStyleIdx="0" presStyleCnt="1" custLinFactNeighborY="-5077"/>
      <dgm:spPr/>
    </dgm:pt>
    <dgm:pt modelId="{46F82D86-7957-42E0-B212-943BFA0014C4}" type="pres">
      <dgm:prSet presAssocID="{12591D38-FDAA-4B87-AEAE-316BE3D20742}" presName="linComp" presStyleCnt="0"/>
      <dgm:spPr/>
    </dgm:pt>
    <dgm:pt modelId="{B27F3F7A-EEC3-412D-AD85-3AE550F3E92E}" type="pres">
      <dgm:prSet presAssocID="{25B71187-FCA6-48E8-A8FD-207139DFF802}" presName="compNode" presStyleCnt="0"/>
      <dgm:spPr/>
    </dgm:pt>
    <dgm:pt modelId="{A6D6DE92-C9B5-45CD-80C7-BE7D6AF29E16}" type="pres">
      <dgm:prSet presAssocID="{25B71187-FCA6-48E8-A8FD-207139DFF802}" presName="node" presStyleLbl="node1" presStyleIdx="0" presStyleCnt="3" custScaleY="75521" custLinFactNeighborX="-633" custLinFactNeighborY="-1360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42844C-550A-492E-B869-7E86EA6F75BC}" type="pres">
      <dgm:prSet presAssocID="{25B71187-FCA6-48E8-A8FD-207139DFF802}" presName="invisiNode" presStyleLbl="node1" presStyleIdx="0" presStyleCnt="3"/>
      <dgm:spPr/>
    </dgm:pt>
    <dgm:pt modelId="{E623341B-0AEE-4FBF-B05E-9B817CDF3600}" type="pres">
      <dgm:prSet presAssocID="{25B71187-FCA6-48E8-A8FD-207139DFF80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06C3BC-7CC0-42DF-A2E9-D47E64775188}" type="pres">
      <dgm:prSet presAssocID="{34241E22-B784-4ABC-A9DB-40BA4357A99E}" presName="sibTrans" presStyleLbl="sibTrans2D1" presStyleIdx="0" presStyleCnt="0"/>
      <dgm:spPr/>
      <dgm:t>
        <a:bodyPr/>
        <a:lstStyle/>
        <a:p>
          <a:endParaRPr lang="es-PE"/>
        </a:p>
      </dgm:t>
    </dgm:pt>
    <dgm:pt modelId="{925C839F-5C61-4E5E-8CC8-8E686B9587A9}" type="pres">
      <dgm:prSet presAssocID="{C2F6ABFC-C211-43EB-B352-A5D7C0BE668D}" presName="compNode" presStyleCnt="0"/>
      <dgm:spPr/>
    </dgm:pt>
    <dgm:pt modelId="{D96D6E68-B0E3-44FF-BB34-99B2A38C2ED3}" type="pres">
      <dgm:prSet presAssocID="{C2F6ABFC-C211-43EB-B352-A5D7C0BE668D}" presName="node" presStyleLbl="node1" presStyleIdx="1" presStyleCnt="3" custScaleY="71663" custLinFactNeighborX="-2119" custLinFactNeighborY="-1474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21F91F-C14B-4E9C-8997-F22187B4477E}" type="pres">
      <dgm:prSet presAssocID="{C2F6ABFC-C211-43EB-B352-A5D7C0BE668D}" presName="invisiNode" presStyleLbl="node1" presStyleIdx="1" presStyleCnt="3"/>
      <dgm:spPr/>
    </dgm:pt>
    <dgm:pt modelId="{72F1585F-1099-4E26-AF81-8A58B1E72992}" type="pres">
      <dgm:prSet presAssocID="{C2F6ABFC-C211-43EB-B352-A5D7C0BE668D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592813E-741F-4A5B-8A60-90027F46017A}" type="pres">
      <dgm:prSet presAssocID="{D97BCBFE-53AA-4B9A-BBDB-D35E1C512E83}" presName="sibTrans" presStyleLbl="sibTrans2D1" presStyleIdx="0" presStyleCnt="0"/>
      <dgm:spPr/>
      <dgm:t>
        <a:bodyPr/>
        <a:lstStyle/>
        <a:p>
          <a:endParaRPr lang="es-PE"/>
        </a:p>
      </dgm:t>
    </dgm:pt>
    <dgm:pt modelId="{6464A40A-7933-4F2E-8805-2E2047E336DB}" type="pres">
      <dgm:prSet presAssocID="{57C0E4DC-EC97-4E8B-AB19-B3DE0140D124}" presName="compNode" presStyleCnt="0"/>
      <dgm:spPr/>
    </dgm:pt>
    <dgm:pt modelId="{8F37EBF7-BEE0-4DF6-AFD6-5F9754F3C0C1}" type="pres">
      <dgm:prSet presAssocID="{57C0E4DC-EC97-4E8B-AB19-B3DE0140D124}" presName="node" presStyleLbl="node1" presStyleIdx="2" presStyleCnt="3" custScaleY="68798" custLinFactNeighborX="-62" custLinFactNeighborY="-1683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89F1D04-EC83-47FB-A498-9F909E79B19E}" type="pres">
      <dgm:prSet presAssocID="{57C0E4DC-EC97-4E8B-AB19-B3DE0140D124}" presName="invisiNode" presStyleLbl="node1" presStyleIdx="2" presStyleCnt="3"/>
      <dgm:spPr/>
    </dgm:pt>
    <dgm:pt modelId="{A698DFF7-635C-4112-8855-E799F44C6FC2}" type="pres">
      <dgm:prSet presAssocID="{57C0E4DC-EC97-4E8B-AB19-B3DE0140D12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A11F5F8-99A1-4500-B6BC-532C89AB1745}" srcId="{12591D38-FDAA-4B87-AEAE-316BE3D20742}" destId="{C2F6ABFC-C211-43EB-B352-A5D7C0BE668D}" srcOrd="1" destOrd="0" parTransId="{C69EEEA6-3CF0-4E99-AD44-7EB6FC395334}" sibTransId="{D97BCBFE-53AA-4B9A-BBDB-D35E1C512E83}"/>
    <dgm:cxn modelId="{0C855306-2C7D-4397-8858-1B364C3ADC60}" srcId="{12591D38-FDAA-4B87-AEAE-316BE3D20742}" destId="{25B71187-FCA6-48E8-A8FD-207139DFF802}" srcOrd="0" destOrd="0" parTransId="{00EB39E7-FF62-4D70-8986-A8E3948575BC}" sibTransId="{34241E22-B784-4ABC-A9DB-40BA4357A99E}"/>
    <dgm:cxn modelId="{88EEA8F8-C413-4904-8CBD-E6088CE504D0}" type="presOf" srcId="{34241E22-B784-4ABC-A9DB-40BA4357A99E}" destId="{FD06C3BC-7CC0-42DF-A2E9-D47E64775188}" srcOrd="0" destOrd="0" presId="urn:microsoft.com/office/officeart/2005/8/layout/pList2"/>
    <dgm:cxn modelId="{6F659CA9-C7C8-4E8F-B81A-248FA6265893}" type="presOf" srcId="{25B71187-FCA6-48E8-A8FD-207139DFF802}" destId="{A6D6DE92-C9B5-45CD-80C7-BE7D6AF29E16}" srcOrd="0" destOrd="0" presId="urn:microsoft.com/office/officeart/2005/8/layout/pList2"/>
    <dgm:cxn modelId="{8CEBB941-B4EF-478A-9868-35DD897067D4}" srcId="{12591D38-FDAA-4B87-AEAE-316BE3D20742}" destId="{57C0E4DC-EC97-4E8B-AB19-B3DE0140D124}" srcOrd="2" destOrd="0" parTransId="{8F93C006-9D90-4A75-8CA4-9941F0020F5E}" sibTransId="{0158F40B-FF21-46AF-9A25-3228C7CCBAF3}"/>
    <dgm:cxn modelId="{1A3235CA-329E-4E6E-A12E-6371E475ADA7}" type="presOf" srcId="{57C0E4DC-EC97-4E8B-AB19-B3DE0140D124}" destId="{8F37EBF7-BEE0-4DF6-AFD6-5F9754F3C0C1}" srcOrd="0" destOrd="0" presId="urn:microsoft.com/office/officeart/2005/8/layout/pList2"/>
    <dgm:cxn modelId="{0F2BC913-9C29-4B13-8E83-26CCC0574DF4}" type="presOf" srcId="{12591D38-FDAA-4B87-AEAE-316BE3D20742}" destId="{3CDA7AFD-31F5-4D35-831F-D233CBE7938E}" srcOrd="0" destOrd="0" presId="urn:microsoft.com/office/officeart/2005/8/layout/pList2"/>
    <dgm:cxn modelId="{91F67885-12D7-4378-A676-B47284961F69}" type="presOf" srcId="{C2F6ABFC-C211-43EB-B352-A5D7C0BE668D}" destId="{D96D6E68-B0E3-44FF-BB34-99B2A38C2ED3}" srcOrd="0" destOrd="0" presId="urn:microsoft.com/office/officeart/2005/8/layout/pList2"/>
    <dgm:cxn modelId="{07CDE197-C87C-4A4B-9F67-15D6DBC75476}" type="presOf" srcId="{D97BCBFE-53AA-4B9A-BBDB-D35E1C512E83}" destId="{5592813E-741F-4A5B-8A60-90027F46017A}" srcOrd="0" destOrd="0" presId="urn:microsoft.com/office/officeart/2005/8/layout/pList2"/>
    <dgm:cxn modelId="{2683B3B2-B55D-43FC-B206-7354569F7510}" type="presParOf" srcId="{3CDA7AFD-31F5-4D35-831F-D233CBE7938E}" destId="{96F0F859-03A4-4546-9548-FC56BE834B92}" srcOrd="0" destOrd="0" presId="urn:microsoft.com/office/officeart/2005/8/layout/pList2"/>
    <dgm:cxn modelId="{AA828195-6853-40A3-8222-354BE10E55FF}" type="presParOf" srcId="{3CDA7AFD-31F5-4D35-831F-D233CBE7938E}" destId="{46F82D86-7957-42E0-B212-943BFA0014C4}" srcOrd="1" destOrd="0" presId="urn:microsoft.com/office/officeart/2005/8/layout/pList2"/>
    <dgm:cxn modelId="{E4823CD4-61D4-4E3B-9602-3D51FFEA012F}" type="presParOf" srcId="{46F82D86-7957-42E0-B212-943BFA0014C4}" destId="{B27F3F7A-EEC3-412D-AD85-3AE550F3E92E}" srcOrd="0" destOrd="0" presId="urn:microsoft.com/office/officeart/2005/8/layout/pList2"/>
    <dgm:cxn modelId="{CBDACC92-CDF3-4E6F-B72C-916838F21BFF}" type="presParOf" srcId="{B27F3F7A-EEC3-412D-AD85-3AE550F3E92E}" destId="{A6D6DE92-C9B5-45CD-80C7-BE7D6AF29E16}" srcOrd="0" destOrd="0" presId="urn:microsoft.com/office/officeart/2005/8/layout/pList2"/>
    <dgm:cxn modelId="{0DB31FC6-85B4-4D0F-BF04-16051038AABA}" type="presParOf" srcId="{B27F3F7A-EEC3-412D-AD85-3AE550F3E92E}" destId="{8042844C-550A-492E-B869-7E86EA6F75BC}" srcOrd="1" destOrd="0" presId="urn:microsoft.com/office/officeart/2005/8/layout/pList2"/>
    <dgm:cxn modelId="{410E7228-DB4E-42D6-9955-C14BFD8AE184}" type="presParOf" srcId="{B27F3F7A-EEC3-412D-AD85-3AE550F3E92E}" destId="{E623341B-0AEE-4FBF-B05E-9B817CDF3600}" srcOrd="2" destOrd="0" presId="urn:microsoft.com/office/officeart/2005/8/layout/pList2"/>
    <dgm:cxn modelId="{AF157CB7-B381-4924-A138-7EEEEB7A9FC9}" type="presParOf" srcId="{46F82D86-7957-42E0-B212-943BFA0014C4}" destId="{FD06C3BC-7CC0-42DF-A2E9-D47E64775188}" srcOrd="1" destOrd="0" presId="urn:microsoft.com/office/officeart/2005/8/layout/pList2"/>
    <dgm:cxn modelId="{45836B5D-AB29-4E30-8B29-7FD022ACFB20}" type="presParOf" srcId="{46F82D86-7957-42E0-B212-943BFA0014C4}" destId="{925C839F-5C61-4E5E-8CC8-8E686B9587A9}" srcOrd="2" destOrd="0" presId="urn:microsoft.com/office/officeart/2005/8/layout/pList2"/>
    <dgm:cxn modelId="{6CFBE1C6-202A-4352-9AF3-F9A0457DB366}" type="presParOf" srcId="{925C839F-5C61-4E5E-8CC8-8E686B9587A9}" destId="{D96D6E68-B0E3-44FF-BB34-99B2A38C2ED3}" srcOrd="0" destOrd="0" presId="urn:microsoft.com/office/officeart/2005/8/layout/pList2"/>
    <dgm:cxn modelId="{A43DF921-DA72-4C89-97DD-21D683A93574}" type="presParOf" srcId="{925C839F-5C61-4E5E-8CC8-8E686B9587A9}" destId="{1E21F91F-C14B-4E9C-8997-F22187B4477E}" srcOrd="1" destOrd="0" presId="urn:microsoft.com/office/officeart/2005/8/layout/pList2"/>
    <dgm:cxn modelId="{4C45BA94-8721-4A2E-9DB8-40C493302DCA}" type="presParOf" srcId="{925C839F-5C61-4E5E-8CC8-8E686B9587A9}" destId="{72F1585F-1099-4E26-AF81-8A58B1E72992}" srcOrd="2" destOrd="0" presId="urn:microsoft.com/office/officeart/2005/8/layout/pList2"/>
    <dgm:cxn modelId="{344CAD0C-CAFA-4FF7-9371-569C32282034}" type="presParOf" srcId="{46F82D86-7957-42E0-B212-943BFA0014C4}" destId="{5592813E-741F-4A5B-8A60-90027F46017A}" srcOrd="3" destOrd="0" presId="urn:microsoft.com/office/officeart/2005/8/layout/pList2"/>
    <dgm:cxn modelId="{9E2A6A08-59C6-44F4-BBC4-ABD6E5CA156C}" type="presParOf" srcId="{46F82D86-7957-42E0-B212-943BFA0014C4}" destId="{6464A40A-7933-4F2E-8805-2E2047E336DB}" srcOrd="4" destOrd="0" presId="urn:microsoft.com/office/officeart/2005/8/layout/pList2"/>
    <dgm:cxn modelId="{0C4579A7-75CF-4F77-B939-E1F17E8E656E}" type="presParOf" srcId="{6464A40A-7933-4F2E-8805-2E2047E336DB}" destId="{8F37EBF7-BEE0-4DF6-AFD6-5F9754F3C0C1}" srcOrd="0" destOrd="0" presId="urn:microsoft.com/office/officeart/2005/8/layout/pList2"/>
    <dgm:cxn modelId="{00A6B688-636B-4798-BC5D-2973B617F145}" type="presParOf" srcId="{6464A40A-7933-4F2E-8805-2E2047E336DB}" destId="{489F1D04-EC83-47FB-A498-9F909E79B19E}" srcOrd="1" destOrd="0" presId="urn:microsoft.com/office/officeart/2005/8/layout/pList2"/>
    <dgm:cxn modelId="{FA51C7E6-82F5-44A1-8B23-F62FA85F0395}" type="presParOf" srcId="{6464A40A-7933-4F2E-8805-2E2047E336DB}" destId="{A698DFF7-635C-4112-8855-E799F44C6FC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27713-FCE4-4D99-A29E-EE698125DF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PE"/>
        </a:p>
      </dgm:t>
    </dgm:pt>
    <dgm:pt modelId="{33988093-7FF6-48EF-9E1D-5CC7C3323E94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/>
            <a:t>TRABAJADOR ALOJADO EN CHALHUAHUACHO</a:t>
          </a:r>
        </a:p>
      </dgm:t>
    </dgm:pt>
    <dgm:pt modelId="{0021A9D2-83CE-43BB-AE5D-32ADDD4C5AC0}" type="parTrans" cxnId="{436BCA9A-CF6E-4690-AF26-34EC81A56244}">
      <dgm:prSet/>
      <dgm:spPr/>
      <dgm:t>
        <a:bodyPr/>
        <a:lstStyle/>
        <a:p>
          <a:endParaRPr lang="es-PE"/>
        </a:p>
      </dgm:t>
    </dgm:pt>
    <dgm:pt modelId="{F9A5D5F0-E951-4338-9F6B-379A7752C7D9}" type="sibTrans" cxnId="{436BCA9A-CF6E-4690-AF26-34EC81A56244}">
      <dgm:prSet/>
      <dgm:spPr/>
      <dgm:t>
        <a:bodyPr/>
        <a:lstStyle/>
        <a:p>
          <a:endParaRPr lang="es-PE"/>
        </a:p>
      </dgm:t>
    </dgm:pt>
    <dgm:pt modelId="{A30A8893-9CF3-45CD-9888-7899070A1113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/>
            <a:t>TRABAJADOR CON SÍNTOMAS COVID-19 IDENTIFICADOS EN COMUNIDAD O TRAYECTO A CHALLHUAHUACHO</a:t>
          </a:r>
        </a:p>
      </dgm:t>
    </dgm:pt>
    <dgm:pt modelId="{C83B3A00-5F43-4F18-9E74-32A203141E16}" type="parTrans" cxnId="{79E06AA0-115D-46AC-B408-6E555611AD85}">
      <dgm:prSet/>
      <dgm:spPr/>
      <dgm:t>
        <a:bodyPr/>
        <a:lstStyle/>
        <a:p>
          <a:endParaRPr lang="es-PE"/>
        </a:p>
      </dgm:t>
    </dgm:pt>
    <dgm:pt modelId="{B2F8E4CA-973E-4A53-AC6B-C89E5962A722}" type="sibTrans" cxnId="{79E06AA0-115D-46AC-B408-6E555611AD85}">
      <dgm:prSet/>
      <dgm:spPr/>
      <dgm:t>
        <a:bodyPr/>
        <a:lstStyle/>
        <a:p>
          <a:endParaRPr lang="es-PE"/>
        </a:p>
      </dgm:t>
    </dgm:pt>
    <dgm:pt modelId="{CE3CB54F-FEC7-4EED-A5A1-4D733AD0A4E2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/>
            <a:t>TRABAJADOR CON SÍNTOMAS COVID-19 IDENTIFICADOS EN COMUNIDAD O TRAYECTO A CHALLHUAHUACHO</a:t>
          </a:r>
        </a:p>
      </dgm:t>
    </dgm:pt>
    <dgm:pt modelId="{D66B9E27-A152-4928-A569-4D8C281030D6}" type="parTrans" cxnId="{3995E217-E8F3-41E7-872B-EA6230FA8B2E}">
      <dgm:prSet/>
      <dgm:spPr/>
      <dgm:t>
        <a:bodyPr/>
        <a:lstStyle/>
        <a:p>
          <a:endParaRPr lang="es-PE"/>
        </a:p>
      </dgm:t>
    </dgm:pt>
    <dgm:pt modelId="{542B7EE0-4D3A-4167-8E95-FBD367F285C9}" type="sibTrans" cxnId="{3995E217-E8F3-41E7-872B-EA6230FA8B2E}">
      <dgm:prSet/>
      <dgm:spPr/>
      <dgm:t>
        <a:bodyPr/>
        <a:lstStyle/>
        <a:p>
          <a:endParaRPr lang="es-PE"/>
        </a:p>
      </dgm:t>
    </dgm:pt>
    <dgm:pt modelId="{56A14ACD-AECF-4F26-A3F0-A95E8CB129CA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/>
            <a:t>PROCEDIMIENTO EN AMBIENTES DE TRABAJO UTILIZADOS POR SOSPECHOSOS O CONFIRMADOS COVID-19</a:t>
          </a:r>
        </a:p>
      </dgm:t>
    </dgm:pt>
    <dgm:pt modelId="{DF30E1A2-5489-4E11-8060-A48182AD142A}" type="parTrans" cxnId="{29E553F9-9150-4A2C-B65F-F7B9311F7108}">
      <dgm:prSet/>
      <dgm:spPr/>
      <dgm:t>
        <a:bodyPr/>
        <a:lstStyle/>
        <a:p>
          <a:endParaRPr lang="es-PE"/>
        </a:p>
      </dgm:t>
    </dgm:pt>
    <dgm:pt modelId="{17198B4C-C1D7-4E58-8FA6-6349DE53C6C5}" type="sibTrans" cxnId="{29E553F9-9150-4A2C-B65F-F7B9311F7108}">
      <dgm:prSet/>
      <dgm:spPr/>
      <dgm:t>
        <a:bodyPr/>
        <a:lstStyle/>
        <a:p>
          <a:endParaRPr lang="es-PE"/>
        </a:p>
      </dgm:t>
    </dgm:pt>
    <dgm:pt modelId="{8DFAD1A5-DD14-402D-BFDB-B74D11CD5023}">
      <dgm:prSet phldrT="[Texto]"/>
      <dgm:spPr>
        <a:solidFill>
          <a:srgbClr val="C00000"/>
        </a:solidFill>
      </dgm:spPr>
      <dgm:t>
        <a:bodyPr/>
        <a:lstStyle/>
        <a:p>
          <a:r>
            <a:rPr lang="es-PE" dirty="0"/>
            <a:t>REINGRESO DEL TRABAJADOR CON ALTA POR COVID-19</a:t>
          </a:r>
        </a:p>
      </dgm:t>
    </dgm:pt>
    <dgm:pt modelId="{137E9FCF-7822-41CC-B0AE-F3DA089D3162}" type="parTrans" cxnId="{39ACBB42-5D78-4968-882A-2AF1D93BFA63}">
      <dgm:prSet/>
      <dgm:spPr/>
      <dgm:t>
        <a:bodyPr/>
        <a:lstStyle/>
        <a:p>
          <a:endParaRPr lang="es-PE"/>
        </a:p>
      </dgm:t>
    </dgm:pt>
    <dgm:pt modelId="{76D2A6B5-F678-45DF-8137-D7951C92714D}" type="sibTrans" cxnId="{39ACBB42-5D78-4968-882A-2AF1D93BFA63}">
      <dgm:prSet/>
      <dgm:spPr/>
      <dgm:t>
        <a:bodyPr/>
        <a:lstStyle/>
        <a:p>
          <a:endParaRPr lang="es-PE"/>
        </a:p>
      </dgm:t>
    </dgm:pt>
    <dgm:pt modelId="{23E56543-143E-4845-B4A1-35E3A3EA006F}" type="pres">
      <dgm:prSet presAssocID="{50D27713-FCE4-4D99-A29E-EE698125DF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9D662F1F-4411-4934-918A-7EEC6E94114D}" type="pres">
      <dgm:prSet presAssocID="{50D27713-FCE4-4D99-A29E-EE698125DF08}" presName="Name1" presStyleCnt="0"/>
      <dgm:spPr/>
    </dgm:pt>
    <dgm:pt modelId="{9D6B5DA8-282B-4D50-B356-86EDA5FFF8BA}" type="pres">
      <dgm:prSet presAssocID="{50D27713-FCE4-4D99-A29E-EE698125DF08}" presName="cycle" presStyleCnt="0"/>
      <dgm:spPr/>
    </dgm:pt>
    <dgm:pt modelId="{74E89C83-BE93-4CD7-942D-272917CE8E31}" type="pres">
      <dgm:prSet presAssocID="{50D27713-FCE4-4D99-A29E-EE698125DF08}" presName="srcNode" presStyleLbl="node1" presStyleIdx="0" presStyleCnt="5"/>
      <dgm:spPr/>
    </dgm:pt>
    <dgm:pt modelId="{AAC76DB5-F85B-4F72-9707-B22B7A61AB12}" type="pres">
      <dgm:prSet presAssocID="{50D27713-FCE4-4D99-A29E-EE698125DF08}" presName="conn" presStyleLbl="parChTrans1D2" presStyleIdx="0" presStyleCnt="1"/>
      <dgm:spPr/>
      <dgm:t>
        <a:bodyPr/>
        <a:lstStyle/>
        <a:p>
          <a:endParaRPr lang="es-PE"/>
        </a:p>
      </dgm:t>
    </dgm:pt>
    <dgm:pt modelId="{F710A8EF-5666-4AD7-9FD0-67AA45644145}" type="pres">
      <dgm:prSet presAssocID="{50D27713-FCE4-4D99-A29E-EE698125DF08}" presName="extraNode" presStyleLbl="node1" presStyleIdx="0" presStyleCnt="5"/>
      <dgm:spPr/>
    </dgm:pt>
    <dgm:pt modelId="{7942D9DB-8AFE-419B-9A14-681B60D775D4}" type="pres">
      <dgm:prSet presAssocID="{50D27713-FCE4-4D99-A29E-EE698125DF08}" presName="dstNode" presStyleLbl="node1" presStyleIdx="0" presStyleCnt="5"/>
      <dgm:spPr/>
    </dgm:pt>
    <dgm:pt modelId="{E680FBA9-813E-4158-8E22-BCDCC22F2BF8}" type="pres">
      <dgm:prSet presAssocID="{33988093-7FF6-48EF-9E1D-5CC7C3323E9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59D9BAB-126E-43C7-AE82-7C4D89D9DE80}" type="pres">
      <dgm:prSet presAssocID="{33988093-7FF6-48EF-9E1D-5CC7C3323E94}" presName="accent_1" presStyleCnt="0"/>
      <dgm:spPr/>
    </dgm:pt>
    <dgm:pt modelId="{C4D7EA4F-DA79-46DD-904F-C811506BE350}" type="pres">
      <dgm:prSet presAssocID="{33988093-7FF6-48EF-9E1D-5CC7C3323E94}" presName="accentRepeatNode" presStyleLbl="solidFgAcc1" presStyleIdx="0" presStyleCnt="5"/>
      <dgm:spPr/>
    </dgm:pt>
    <dgm:pt modelId="{2A6B2AE8-6331-4D92-8BBA-07851386151A}" type="pres">
      <dgm:prSet presAssocID="{A30A8893-9CF3-45CD-9888-7899070A111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616DEE5-CDB4-44A0-AB20-AACC2CC13D77}" type="pres">
      <dgm:prSet presAssocID="{A30A8893-9CF3-45CD-9888-7899070A1113}" presName="accent_2" presStyleCnt="0"/>
      <dgm:spPr/>
    </dgm:pt>
    <dgm:pt modelId="{7694867E-5AD7-4D7E-B100-2C0B980412A7}" type="pres">
      <dgm:prSet presAssocID="{A30A8893-9CF3-45CD-9888-7899070A1113}" presName="accentRepeatNode" presStyleLbl="solidFgAcc1" presStyleIdx="1" presStyleCnt="5"/>
      <dgm:spPr/>
    </dgm:pt>
    <dgm:pt modelId="{02BFB336-5BDA-4730-9897-9B07B333AE7C}" type="pres">
      <dgm:prSet presAssocID="{CE3CB54F-FEC7-4EED-A5A1-4D733AD0A4E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0B7A74-40EF-45A7-9BE3-3A6868799DF6}" type="pres">
      <dgm:prSet presAssocID="{CE3CB54F-FEC7-4EED-A5A1-4D733AD0A4E2}" presName="accent_3" presStyleCnt="0"/>
      <dgm:spPr/>
    </dgm:pt>
    <dgm:pt modelId="{EA9DEA23-C783-4C13-91BA-0EA1005FB779}" type="pres">
      <dgm:prSet presAssocID="{CE3CB54F-FEC7-4EED-A5A1-4D733AD0A4E2}" presName="accentRepeatNode" presStyleLbl="solidFgAcc1" presStyleIdx="2" presStyleCnt="5"/>
      <dgm:spPr/>
    </dgm:pt>
    <dgm:pt modelId="{6221B25D-79EE-40C7-9B91-533584FF64FD}" type="pres">
      <dgm:prSet presAssocID="{56A14ACD-AECF-4F26-A3F0-A95E8CB129C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A5545B-D4F7-4337-86E3-DBC374232351}" type="pres">
      <dgm:prSet presAssocID="{56A14ACD-AECF-4F26-A3F0-A95E8CB129CA}" presName="accent_4" presStyleCnt="0"/>
      <dgm:spPr/>
    </dgm:pt>
    <dgm:pt modelId="{7A8598DE-08BC-452E-A539-F74FC74DE163}" type="pres">
      <dgm:prSet presAssocID="{56A14ACD-AECF-4F26-A3F0-A95E8CB129CA}" presName="accentRepeatNode" presStyleLbl="solidFgAcc1" presStyleIdx="3" presStyleCnt="5"/>
      <dgm:spPr/>
    </dgm:pt>
    <dgm:pt modelId="{9B3ECEA4-277F-4F8D-B73C-337E9CBEF9EF}" type="pres">
      <dgm:prSet presAssocID="{8DFAD1A5-DD14-402D-BFDB-B74D11CD502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CF960E-EC34-4CEA-B925-FDB6B7B87903}" type="pres">
      <dgm:prSet presAssocID="{8DFAD1A5-DD14-402D-BFDB-B74D11CD5023}" presName="accent_5" presStyleCnt="0"/>
      <dgm:spPr/>
    </dgm:pt>
    <dgm:pt modelId="{37102990-AD47-487F-8D4D-BA52C6D647CB}" type="pres">
      <dgm:prSet presAssocID="{8DFAD1A5-DD14-402D-BFDB-B74D11CD5023}" presName="accentRepeatNode" presStyleLbl="solidFgAcc1" presStyleIdx="4" presStyleCnt="5"/>
      <dgm:spPr/>
    </dgm:pt>
  </dgm:ptLst>
  <dgm:cxnLst>
    <dgm:cxn modelId="{25408D40-23B5-4495-AFF8-FDB040A7CA20}" type="presOf" srcId="{8DFAD1A5-DD14-402D-BFDB-B74D11CD5023}" destId="{9B3ECEA4-277F-4F8D-B73C-337E9CBEF9EF}" srcOrd="0" destOrd="0" presId="urn:microsoft.com/office/officeart/2008/layout/VerticalCurvedList"/>
    <dgm:cxn modelId="{CC37E00F-995C-4479-9B5E-8B59AFFDDA91}" type="presOf" srcId="{F9A5D5F0-E951-4338-9F6B-379A7752C7D9}" destId="{AAC76DB5-F85B-4F72-9707-B22B7A61AB12}" srcOrd="0" destOrd="0" presId="urn:microsoft.com/office/officeart/2008/layout/VerticalCurvedList"/>
    <dgm:cxn modelId="{79E06AA0-115D-46AC-B408-6E555611AD85}" srcId="{50D27713-FCE4-4D99-A29E-EE698125DF08}" destId="{A30A8893-9CF3-45CD-9888-7899070A1113}" srcOrd="1" destOrd="0" parTransId="{C83B3A00-5F43-4F18-9E74-32A203141E16}" sibTransId="{B2F8E4CA-973E-4A53-AC6B-C89E5962A722}"/>
    <dgm:cxn modelId="{39ACBB42-5D78-4968-882A-2AF1D93BFA63}" srcId="{50D27713-FCE4-4D99-A29E-EE698125DF08}" destId="{8DFAD1A5-DD14-402D-BFDB-B74D11CD5023}" srcOrd="4" destOrd="0" parTransId="{137E9FCF-7822-41CC-B0AE-F3DA089D3162}" sibTransId="{76D2A6B5-F678-45DF-8137-D7951C92714D}"/>
    <dgm:cxn modelId="{3995E217-E8F3-41E7-872B-EA6230FA8B2E}" srcId="{50D27713-FCE4-4D99-A29E-EE698125DF08}" destId="{CE3CB54F-FEC7-4EED-A5A1-4D733AD0A4E2}" srcOrd="2" destOrd="0" parTransId="{D66B9E27-A152-4928-A569-4D8C281030D6}" sibTransId="{542B7EE0-4D3A-4167-8E95-FBD367F285C9}"/>
    <dgm:cxn modelId="{1939169F-3647-4EBA-A621-A0D641605C2C}" type="presOf" srcId="{CE3CB54F-FEC7-4EED-A5A1-4D733AD0A4E2}" destId="{02BFB336-5BDA-4730-9897-9B07B333AE7C}" srcOrd="0" destOrd="0" presId="urn:microsoft.com/office/officeart/2008/layout/VerticalCurvedList"/>
    <dgm:cxn modelId="{FCE00092-97AE-493F-8DD8-A33D6D58B16C}" type="presOf" srcId="{33988093-7FF6-48EF-9E1D-5CC7C3323E94}" destId="{E680FBA9-813E-4158-8E22-BCDCC22F2BF8}" srcOrd="0" destOrd="0" presId="urn:microsoft.com/office/officeart/2008/layout/VerticalCurvedList"/>
    <dgm:cxn modelId="{E433C594-EC49-44EA-9794-816DEB560180}" type="presOf" srcId="{56A14ACD-AECF-4F26-A3F0-A95E8CB129CA}" destId="{6221B25D-79EE-40C7-9B91-533584FF64FD}" srcOrd="0" destOrd="0" presId="urn:microsoft.com/office/officeart/2008/layout/VerticalCurvedList"/>
    <dgm:cxn modelId="{29E553F9-9150-4A2C-B65F-F7B9311F7108}" srcId="{50D27713-FCE4-4D99-A29E-EE698125DF08}" destId="{56A14ACD-AECF-4F26-A3F0-A95E8CB129CA}" srcOrd="3" destOrd="0" parTransId="{DF30E1A2-5489-4E11-8060-A48182AD142A}" sibTransId="{17198B4C-C1D7-4E58-8FA6-6349DE53C6C5}"/>
    <dgm:cxn modelId="{18437A19-49E1-453F-B7CE-39898885C57B}" type="presOf" srcId="{50D27713-FCE4-4D99-A29E-EE698125DF08}" destId="{23E56543-143E-4845-B4A1-35E3A3EA006F}" srcOrd="0" destOrd="0" presId="urn:microsoft.com/office/officeart/2008/layout/VerticalCurvedList"/>
    <dgm:cxn modelId="{436BCA9A-CF6E-4690-AF26-34EC81A56244}" srcId="{50D27713-FCE4-4D99-A29E-EE698125DF08}" destId="{33988093-7FF6-48EF-9E1D-5CC7C3323E94}" srcOrd="0" destOrd="0" parTransId="{0021A9D2-83CE-43BB-AE5D-32ADDD4C5AC0}" sibTransId="{F9A5D5F0-E951-4338-9F6B-379A7752C7D9}"/>
    <dgm:cxn modelId="{4387EF52-1CCB-456A-8431-041C566D81D7}" type="presOf" srcId="{A30A8893-9CF3-45CD-9888-7899070A1113}" destId="{2A6B2AE8-6331-4D92-8BBA-07851386151A}" srcOrd="0" destOrd="0" presId="urn:microsoft.com/office/officeart/2008/layout/VerticalCurvedList"/>
    <dgm:cxn modelId="{6383F3E7-C65A-4C91-A289-B6A356A02264}" type="presParOf" srcId="{23E56543-143E-4845-B4A1-35E3A3EA006F}" destId="{9D662F1F-4411-4934-918A-7EEC6E94114D}" srcOrd="0" destOrd="0" presId="urn:microsoft.com/office/officeart/2008/layout/VerticalCurvedList"/>
    <dgm:cxn modelId="{D7ED911E-554F-4311-8085-02C763D10643}" type="presParOf" srcId="{9D662F1F-4411-4934-918A-7EEC6E94114D}" destId="{9D6B5DA8-282B-4D50-B356-86EDA5FFF8BA}" srcOrd="0" destOrd="0" presId="urn:microsoft.com/office/officeart/2008/layout/VerticalCurvedList"/>
    <dgm:cxn modelId="{E1FE9AB5-7F9F-441A-8146-421D9049B8B2}" type="presParOf" srcId="{9D6B5DA8-282B-4D50-B356-86EDA5FFF8BA}" destId="{74E89C83-BE93-4CD7-942D-272917CE8E31}" srcOrd="0" destOrd="0" presId="urn:microsoft.com/office/officeart/2008/layout/VerticalCurvedList"/>
    <dgm:cxn modelId="{58F388BD-91FC-4AFE-9114-70B065FE1261}" type="presParOf" srcId="{9D6B5DA8-282B-4D50-B356-86EDA5FFF8BA}" destId="{AAC76DB5-F85B-4F72-9707-B22B7A61AB12}" srcOrd="1" destOrd="0" presId="urn:microsoft.com/office/officeart/2008/layout/VerticalCurvedList"/>
    <dgm:cxn modelId="{6DC82F6E-3208-4211-AC50-79F86B11A52B}" type="presParOf" srcId="{9D6B5DA8-282B-4D50-B356-86EDA5FFF8BA}" destId="{F710A8EF-5666-4AD7-9FD0-67AA45644145}" srcOrd="2" destOrd="0" presId="urn:microsoft.com/office/officeart/2008/layout/VerticalCurvedList"/>
    <dgm:cxn modelId="{9E5D7186-5032-4C0A-9E06-7CF2EDFC134D}" type="presParOf" srcId="{9D6B5DA8-282B-4D50-B356-86EDA5FFF8BA}" destId="{7942D9DB-8AFE-419B-9A14-681B60D775D4}" srcOrd="3" destOrd="0" presId="urn:microsoft.com/office/officeart/2008/layout/VerticalCurvedList"/>
    <dgm:cxn modelId="{07071EA9-345B-49BF-B8BE-E698521F307B}" type="presParOf" srcId="{9D662F1F-4411-4934-918A-7EEC6E94114D}" destId="{E680FBA9-813E-4158-8E22-BCDCC22F2BF8}" srcOrd="1" destOrd="0" presId="urn:microsoft.com/office/officeart/2008/layout/VerticalCurvedList"/>
    <dgm:cxn modelId="{C6D3F8D1-8DE3-43AD-8344-3C52006BE3A3}" type="presParOf" srcId="{9D662F1F-4411-4934-918A-7EEC6E94114D}" destId="{759D9BAB-126E-43C7-AE82-7C4D89D9DE80}" srcOrd="2" destOrd="0" presId="urn:microsoft.com/office/officeart/2008/layout/VerticalCurvedList"/>
    <dgm:cxn modelId="{DEF5470A-C66F-4787-BEA3-BB119B801908}" type="presParOf" srcId="{759D9BAB-126E-43C7-AE82-7C4D89D9DE80}" destId="{C4D7EA4F-DA79-46DD-904F-C811506BE350}" srcOrd="0" destOrd="0" presId="urn:microsoft.com/office/officeart/2008/layout/VerticalCurvedList"/>
    <dgm:cxn modelId="{FE7BC443-BA39-44CC-8BAF-88ABA0F838A1}" type="presParOf" srcId="{9D662F1F-4411-4934-918A-7EEC6E94114D}" destId="{2A6B2AE8-6331-4D92-8BBA-07851386151A}" srcOrd="3" destOrd="0" presId="urn:microsoft.com/office/officeart/2008/layout/VerticalCurvedList"/>
    <dgm:cxn modelId="{1056ADC4-7F6B-443B-99CC-2A02B58B5F41}" type="presParOf" srcId="{9D662F1F-4411-4934-918A-7EEC6E94114D}" destId="{6616DEE5-CDB4-44A0-AB20-AACC2CC13D77}" srcOrd="4" destOrd="0" presId="urn:microsoft.com/office/officeart/2008/layout/VerticalCurvedList"/>
    <dgm:cxn modelId="{95C6D4AB-8B5C-4C48-A5E0-2794923971FC}" type="presParOf" srcId="{6616DEE5-CDB4-44A0-AB20-AACC2CC13D77}" destId="{7694867E-5AD7-4D7E-B100-2C0B980412A7}" srcOrd="0" destOrd="0" presId="urn:microsoft.com/office/officeart/2008/layout/VerticalCurvedList"/>
    <dgm:cxn modelId="{EC4AED67-28DE-4751-B6A3-7B1CCD390124}" type="presParOf" srcId="{9D662F1F-4411-4934-918A-7EEC6E94114D}" destId="{02BFB336-5BDA-4730-9897-9B07B333AE7C}" srcOrd="5" destOrd="0" presId="urn:microsoft.com/office/officeart/2008/layout/VerticalCurvedList"/>
    <dgm:cxn modelId="{C986500F-688E-427D-B473-D038ACB85C07}" type="presParOf" srcId="{9D662F1F-4411-4934-918A-7EEC6E94114D}" destId="{890B7A74-40EF-45A7-9BE3-3A6868799DF6}" srcOrd="6" destOrd="0" presId="urn:microsoft.com/office/officeart/2008/layout/VerticalCurvedList"/>
    <dgm:cxn modelId="{9CBDDFEC-208C-457E-8CA7-D7384AB5A257}" type="presParOf" srcId="{890B7A74-40EF-45A7-9BE3-3A6868799DF6}" destId="{EA9DEA23-C783-4C13-91BA-0EA1005FB779}" srcOrd="0" destOrd="0" presId="urn:microsoft.com/office/officeart/2008/layout/VerticalCurvedList"/>
    <dgm:cxn modelId="{12600A6E-F7D0-4755-BC2E-06B2E458A53B}" type="presParOf" srcId="{9D662F1F-4411-4934-918A-7EEC6E94114D}" destId="{6221B25D-79EE-40C7-9B91-533584FF64FD}" srcOrd="7" destOrd="0" presId="urn:microsoft.com/office/officeart/2008/layout/VerticalCurvedList"/>
    <dgm:cxn modelId="{0C09A1F1-99B4-4032-8077-0CB6989FE4F1}" type="presParOf" srcId="{9D662F1F-4411-4934-918A-7EEC6E94114D}" destId="{F2A5545B-D4F7-4337-86E3-DBC374232351}" srcOrd="8" destOrd="0" presId="urn:microsoft.com/office/officeart/2008/layout/VerticalCurvedList"/>
    <dgm:cxn modelId="{DFA88597-38BD-4A9F-B1C3-B38B5AF88D3A}" type="presParOf" srcId="{F2A5545B-D4F7-4337-86E3-DBC374232351}" destId="{7A8598DE-08BC-452E-A539-F74FC74DE163}" srcOrd="0" destOrd="0" presId="urn:microsoft.com/office/officeart/2008/layout/VerticalCurvedList"/>
    <dgm:cxn modelId="{7EE83669-3222-49D1-AF3D-5BC85E7EFC75}" type="presParOf" srcId="{9D662F1F-4411-4934-918A-7EEC6E94114D}" destId="{9B3ECEA4-277F-4F8D-B73C-337E9CBEF9EF}" srcOrd="9" destOrd="0" presId="urn:microsoft.com/office/officeart/2008/layout/VerticalCurvedList"/>
    <dgm:cxn modelId="{CF4E74D0-ACBE-4C3F-8558-AA272147459E}" type="presParOf" srcId="{9D662F1F-4411-4934-918A-7EEC6E94114D}" destId="{8ACF960E-EC34-4CEA-B925-FDB6B7B87903}" srcOrd="10" destOrd="0" presId="urn:microsoft.com/office/officeart/2008/layout/VerticalCurvedList"/>
    <dgm:cxn modelId="{23143024-B826-4E07-BA14-854A95B8406C}" type="presParOf" srcId="{8ACF960E-EC34-4CEA-B925-FDB6B7B87903}" destId="{37102990-AD47-487F-8D4D-BA52C6D647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F859-03A4-4546-9548-FC56BE834B92}">
      <dsp:nvSpPr>
        <dsp:cNvPr id="0" name=""/>
        <dsp:cNvSpPr/>
      </dsp:nvSpPr>
      <dsp:spPr>
        <a:xfrm>
          <a:off x="0" y="0"/>
          <a:ext cx="8314281" cy="15606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3341B-0AEE-4FBF-B05E-9B817CDF3600}">
      <dsp:nvSpPr>
        <dsp:cNvPr id="0" name=""/>
        <dsp:cNvSpPr/>
      </dsp:nvSpPr>
      <dsp:spPr>
        <a:xfrm>
          <a:off x="249428" y="383192"/>
          <a:ext cx="2442320" cy="11445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D6DE92-C9B5-45CD-80C7-BE7D6AF29E16}">
      <dsp:nvSpPr>
        <dsp:cNvPr id="0" name=""/>
        <dsp:cNvSpPr/>
      </dsp:nvSpPr>
      <dsp:spPr>
        <a:xfrm rot="10800000">
          <a:off x="233968" y="1709699"/>
          <a:ext cx="2442320" cy="14405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Procedimientos de movilización y desmovilización fuera del site</a:t>
          </a:r>
          <a:endParaRPr lang="es-PE" sz="1600" b="1" kern="1200" dirty="0"/>
        </a:p>
      </dsp:txBody>
      <dsp:txXfrm rot="10800000">
        <a:off x="278270" y="1709699"/>
        <a:ext cx="2353716" cy="1396261"/>
      </dsp:txXfrm>
    </dsp:sp>
    <dsp:sp modelId="{72F1585F-1099-4E26-AF81-8A58B1E72992}">
      <dsp:nvSpPr>
        <dsp:cNvPr id="0" name=""/>
        <dsp:cNvSpPr/>
      </dsp:nvSpPr>
      <dsp:spPr>
        <a:xfrm>
          <a:off x="2935980" y="401590"/>
          <a:ext cx="2442320" cy="11445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6D6E68-B0E3-44FF-BB34-99B2A38C2ED3}">
      <dsp:nvSpPr>
        <dsp:cNvPr id="0" name=""/>
        <dsp:cNvSpPr/>
      </dsp:nvSpPr>
      <dsp:spPr>
        <a:xfrm rot="10800000">
          <a:off x="2884227" y="1743128"/>
          <a:ext cx="2442320" cy="13669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/>
            <a:t>Bioseguridad en el traslado </a:t>
          </a:r>
          <a:endParaRPr lang="es-PE" sz="1600" kern="1200" dirty="0"/>
        </a:p>
      </dsp:txBody>
      <dsp:txXfrm rot="10800000">
        <a:off x="2926266" y="1743128"/>
        <a:ext cx="2358242" cy="1324933"/>
      </dsp:txXfrm>
    </dsp:sp>
    <dsp:sp modelId="{A698DFF7-635C-4112-8855-E799F44C6FC2}">
      <dsp:nvSpPr>
        <dsp:cNvPr id="0" name=""/>
        <dsp:cNvSpPr/>
      </dsp:nvSpPr>
      <dsp:spPr>
        <a:xfrm>
          <a:off x="5622532" y="415252"/>
          <a:ext cx="2442320" cy="11445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37EBF7-BEE0-4DF6-AFD6-5F9754F3C0C1}">
      <dsp:nvSpPr>
        <dsp:cNvPr id="0" name=""/>
        <dsp:cNvSpPr/>
      </dsp:nvSpPr>
      <dsp:spPr>
        <a:xfrm rot="10800000">
          <a:off x="5621018" y="1744229"/>
          <a:ext cx="2442320" cy="13123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Procedimientos ante casos sospechosos o positivos fuera del site</a:t>
          </a:r>
          <a:endParaRPr lang="es-PE" sz="1600" b="1" kern="1200" dirty="0"/>
        </a:p>
      </dsp:txBody>
      <dsp:txXfrm rot="10800000">
        <a:off x="5661376" y="1744229"/>
        <a:ext cx="2361604" cy="1271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76DB5-F85B-4F72-9707-B22B7A61AB1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0FBA9-813E-4158-8E22-BCDCC22F2BF8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/>
            <a:t>TRABAJADOR ALOJADO EN CHALHUAHUACHO</a:t>
          </a:r>
        </a:p>
      </dsp:txBody>
      <dsp:txXfrm>
        <a:off x="384538" y="253918"/>
        <a:ext cx="5656275" cy="508162"/>
      </dsp:txXfrm>
    </dsp:sp>
    <dsp:sp modelId="{C4D7EA4F-DA79-46DD-904F-C811506BE350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B2AE8-6331-4D92-8BBA-07851386151A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/>
            <a:t>TRABAJADOR CON SÍNTOMAS COVID-19 IDENTIFICADOS EN COMUNIDAD O TRAYECTO A CHALLHUAHUACHO</a:t>
          </a:r>
        </a:p>
      </dsp:txBody>
      <dsp:txXfrm>
        <a:off x="748672" y="1015918"/>
        <a:ext cx="5292140" cy="508162"/>
      </dsp:txXfrm>
    </dsp:sp>
    <dsp:sp modelId="{7694867E-5AD7-4D7E-B100-2C0B980412A7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59505"/>
              <a:satOff val="-10710"/>
              <a:lumOff val="8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FB336-5BDA-4730-9897-9B07B333AE7C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/>
            <a:t>TRABAJADOR CON SÍNTOMAS COVID-19 IDENTIFICADOS EN COMUNIDAD O TRAYECTO A CHALLHUAHUACHO</a:t>
          </a:r>
        </a:p>
      </dsp:txBody>
      <dsp:txXfrm>
        <a:off x="860432" y="1777918"/>
        <a:ext cx="5180380" cy="508162"/>
      </dsp:txXfrm>
    </dsp:sp>
    <dsp:sp modelId="{EA9DEA23-C783-4C13-91BA-0EA1005FB779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19009"/>
              <a:satOff val="-21420"/>
              <a:lumOff val="17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1B25D-79EE-40C7-9B91-533584FF64FD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/>
            <a:t>PROCEDIMIENTO EN AMBIENTES DE TRABAJO UTILIZADOS POR SOSPECHOSOS O CONFIRMADOS COVID-19</a:t>
          </a:r>
        </a:p>
      </dsp:txBody>
      <dsp:txXfrm>
        <a:off x="748672" y="2539918"/>
        <a:ext cx="5292140" cy="508162"/>
      </dsp:txXfrm>
    </dsp:sp>
    <dsp:sp modelId="{7A8598DE-08BC-452E-A539-F74FC74DE163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8514"/>
              <a:satOff val="-32130"/>
              <a:lumOff val="25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CEA4-277F-4F8D-B73C-337E9CBEF9EF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/>
            <a:t>REINGRESO DEL TRABAJADOR CON ALTA POR COVID-19</a:t>
          </a:r>
        </a:p>
      </dsp:txBody>
      <dsp:txXfrm>
        <a:off x="384538" y="3301918"/>
        <a:ext cx="5656275" cy="508162"/>
      </dsp:txXfrm>
    </dsp:sp>
    <dsp:sp modelId="{37102990-AD47-487F-8D4D-BA52C6D647CB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38019"/>
              <a:satOff val="-42840"/>
              <a:lumOff val="345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664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63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10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67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93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99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4762401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1" y="1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68291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378" lvl="1" indent="-368291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566" lvl="2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754" lvl="3" indent="-36829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5943" lvl="4" indent="-36829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132" lvl="5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320" lvl="6" indent="-36829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509" lvl="7" indent="-36829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697" lvl="8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68291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378" lvl="1" indent="-368291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566" lvl="2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754" lvl="3" indent="-36829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5943" lvl="4" indent="-36829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132" lvl="5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320" lvl="6" indent="-36829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509" lvl="7" indent="-36829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697" lvl="8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7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1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yc@gycperu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" y="374073"/>
            <a:ext cx="915550" cy="437837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:a16="http://schemas.microsoft.com/office/drawing/2014/main" xmlns="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2618509" y="161319"/>
            <a:ext cx="1163781" cy="8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338287" y="1042628"/>
            <a:ext cx="3980794" cy="4846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12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CAPACITACIÓN EN BIOSEGURIDAD ANTE COVID 19 A</a:t>
            </a:r>
            <a:br>
              <a:rPr lang="es-MX" sz="12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</a:br>
            <a:r>
              <a:rPr lang="es-MX" sz="12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EMPRESAS LOCALES Y COMUNALES DE HUANCUIRE</a:t>
            </a:r>
            <a:endParaRPr lang="en-US" sz="1200" b="1" dirty="0">
              <a:solidFill>
                <a:srgbClr val="002060"/>
              </a:solidFill>
              <a:latin typeface="Bahnschrift SemiBold SemiConden" panose="020B0502040204020203" pitchFamily="34" charset="0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9" name="Google Shape;176;p15"/>
          <p:cNvSpPr txBox="1">
            <a:spLocks noGrp="1"/>
          </p:cNvSpPr>
          <p:nvPr>
            <p:ph type="title"/>
          </p:nvPr>
        </p:nvSpPr>
        <p:spPr>
          <a:xfrm>
            <a:off x="796062" y="1642441"/>
            <a:ext cx="3093691" cy="29635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MX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4: </a:t>
            </a:r>
            <a:r>
              <a:rPr lang="es-MX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PROTOCOLO DE BIOSEGURIDAD DE MINERA LAS BAMBAS FUERA DEL SITE</a:t>
            </a:r>
            <a:endParaRPr lang="es-MX" sz="24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285" y="1527243"/>
            <a:ext cx="3379311" cy="2171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254" y="2184091"/>
            <a:ext cx="8977745" cy="3103526"/>
          </a:xfrm>
        </p:spPr>
        <p:txBody>
          <a:bodyPr/>
          <a:lstStyle/>
          <a:p>
            <a:r>
              <a:rPr lang="es-MX" sz="1600" dirty="0"/>
              <a:t>Los puntos de embarque establecidos son:</a:t>
            </a:r>
          </a:p>
          <a:p>
            <a:pPr marL="76200" indent="0">
              <a:buNone/>
            </a:pPr>
            <a:r>
              <a:rPr lang="es-MX" sz="1600" dirty="0"/>
              <a:t>	- Arequipa: Vía de Evitamiento Km. 3 – Alto Libertad Cerro Colorado</a:t>
            </a:r>
          </a:p>
          <a:p>
            <a:pPr marL="76200" indent="0">
              <a:buNone/>
            </a:pPr>
            <a:r>
              <a:rPr lang="es-MX" sz="1600" dirty="0"/>
              <a:t>	- Cusco: será confirmado oportunamente en la comunicación de aprobación del viaje a los 	trabajadores aptos.</a:t>
            </a:r>
          </a:p>
          <a:p>
            <a:r>
              <a:rPr lang="es-MX" sz="1600" dirty="0"/>
              <a:t>La hora estimada de salida desde los Terrapuerto de Cusco y Arequipa a mina es de 3 pm – 5 pm.</a:t>
            </a:r>
          </a:p>
          <a:p>
            <a:r>
              <a:rPr lang="es-MX" sz="1600" dirty="0"/>
              <a:t>Los pasajeros deben evitar el contacto personal (saludos de mano, abrazos u otros), así como mantener una distancia mínima de 1.5 metros, uno de otro al momento de formar la fila de espera del embarque o desembarque de la unidad de transporte.</a:t>
            </a:r>
          </a:p>
          <a:p>
            <a:r>
              <a:rPr lang="es-MX" sz="1600" dirty="0"/>
              <a:t>Cada persona deberá pasar por un desinfectante de calzado ubicado en la zona de abordaje al vehículo y realizar la desinfección de manos con alcohol gel.</a:t>
            </a:r>
          </a:p>
          <a:p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10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TRASLADO EN BUS DESDE CUSCO, AREQUIPA Y OTROS PUNTOS DE INTERÉS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35814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254" y="2184091"/>
            <a:ext cx="8977745" cy="2280229"/>
          </a:xfrm>
        </p:spPr>
        <p:txBody>
          <a:bodyPr/>
          <a:lstStyle/>
          <a:p>
            <a:r>
              <a:rPr lang="es-MX" sz="1500" dirty="0"/>
              <a:t>Los pasajeros utilizarán de manera obligatoria mascarillas y escudo facial (careta), incluido el chofer, al subir al bus.</a:t>
            </a:r>
          </a:p>
          <a:p>
            <a:r>
              <a:rPr lang="es-MX" sz="1500" dirty="0"/>
              <a:t>Aforo máximo: igual al número de asientos señalados en su tarjeta de identificación vehicular (vehículos de categoría M2 y M3) de los servicios terrestres. En ningún caso puede transportarse pasajeros de pie.</a:t>
            </a:r>
          </a:p>
          <a:p>
            <a:r>
              <a:rPr lang="es-MX" sz="1500" dirty="0"/>
              <a:t>Procurar una adecuada ventilación de las unidades a través de apertura de ventanas y claraboyas.</a:t>
            </a:r>
          </a:p>
          <a:p>
            <a:r>
              <a:rPr lang="es-MX" sz="1500" dirty="0"/>
              <a:t>En caso de estornudar y/o toser cubrirse con el antebrazo y usar toallas de papel, posteriormente desinfectarse el rostro y las manos con alcohol gel, así como los lugares donde se produjo el estornudo.</a:t>
            </a:r>
          </a:p>
          <a:p>
            <a:r>
              <a:rPr lang="es-MX" sz="1500" dirty="0"/>
              <a:t>Realizar una desinfección de los puntos comunes de contacto como barandas, puertas y manijas con desinfectante a base de lejía o alcohol etílico al 70% con un paño limpio.</a:t>
            </a:r>
          </a:p>
          <a:p>
            <a:r>
              <a:rPr lang="es-MX" sz="1500" dirty="0"/>
              <a:t>No se realizarán paradas en la ruta, salvo el relevo de pilotos.</a:t>
            </a:r>
          </a:p>
          <a:p>
            <a:endParaRPr lang="es-PE" sz="1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11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TRASLADO EN BUS DESDE CUSCO, AREQUIPA Y OTROS PUNTOS DE INTERÉS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4930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2400" dirty="0"/>
              <a:t>TRASLADO 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2273549"/>
            <a:ext cx="7443681" cy="2280229"/>
          </a:xfrm>
        </p:spPr>
        <p:txBody>
          <a:bodyPr/>
          <a:lstStyle/>
          <a:p>
            <a:pPr algn="just"/>
            <a:r>
              <a:rPr lang="es-MX" sz="1600" dirty="0"/>
              <a:t>A la salida de los Terrapuerto en Cusco/Arequipa, el contratista u operador organiza el traslado a los domicilios en unidades clasificando a los pasajeros por zonas. Solo se realizarán traslados dentro de las ciudades de Cuzco y Arequipa.</a:t>
            </a:r>
          </a:p>
          <a:p>
            <a:endParaRPr lang="es-MX" sz="1600" dirty="0"/>
          </a:p>
          <a:p>
            <a:r>
              <a:rPr lang="es-MX" sz="1600" dirty="0"/>
              <a:t>Llegada estimada Mina – Terrapuerto:  5.a.m.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12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FFCC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PROCESO DE TRASLADO TERRAPUERTO CUZCO/AREQUIPA – DOMICILIOS: (RETORNO DE MINA)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24064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INTERNO AL SITE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83436"/>
            <a:ext cx="7904018" cy="2280229"/>
          </a:xfrm>
        </p:spPr>
        <p:txBody>
          <a:bodyPr/>
          <a:lstStyle/>
          <a:p>
            <a:r>
              <a:rPr lang="es-MX" sz="1600" dirty="0"/>
              <a:t>Los trabajadores alojados en hoteles de Chalhuahuacho aprobados por MLB serán trasladados cada día desde Chalhuahuacho al site y viceversa desde el site a los paraderos establecidos.</a:t>
            </a:r>
          </a:p>
          <a:p>
            <a:r>
              <a:rPr lang="es-MX" sz="1600" dirty="0"/>
              <a:t>Los trabajadores se dirigirán desde el alojamiento a los paraderos de bus y viceversa de manera segura, conservando la distancia física establecida (1.5 metros) sin entablar contacto con terceras personas.</a:t>
            </a:r>
          </a:p>
          <a:p>
            <a:r>
              <a:rPr lang="es-MX" sz="1600" dirty="0"/>
              <a:t>MLB contará con vigilantes comunitarios que cuidarán el cumplimiento estricto de esta medida. </a:t>
            </a:r>
          </a:p>
          <a:p>
            <a:r>
              <a:rPr lang="es-MX" sz="1600" dirty="0"/>
              <a:t>Los pasajeros deben evitar el contacto personal (saludos de mano, abrazos u otros), así como mantener una distancia mínima de 1.5 metros, uno de otro al momento de formar la fila de espera del embarque o desembarque de la unidad de transporte.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13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INTERNO AL SITE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83436"/>
            <a:ext cx="7904018" cy="2280229"/>
          </a:xfrm>
        </p:spPr>
        <p:txBody>
          <a:bodyPr/>
          <a:lstStyle/>
          <a:p>
            <a:r>
              <a:rPr lang="es-MX" sz="1600" dirty="0"/>
              <a:t>Cada persona deberá pasar por un desinfectante de calzado al subir al vehículo y realizar la desinfección de manos con alcohol gel.</a:t>
            </a:r>
          </a:p>
          <a:p>
            <a:r>
              <a:rPr lang="es-MX" sz="1600" dirty="0"/>
              <a:t>Los pasajeros utilizarán de manera obligatoria mascarillas y escudo facial (careta), incluido el chofer.</a:t>
            </a:r>
          </a:p>
          <a:p>
            <a:r>
              <a:rPr lang="es-MX" sz="1600" dirty="0"/>
              <a:t>Aforo máximo es igual al número de asientos señalados en su tarjeta de identificación vehicular (vehículos de categoría M2 y M3). En ningún caso puede transportarse pasajeros de pie.</a:t>
            </a:r>
          </a:p>
          <a:p>
            <a:r>
              <a:rPr lang="es-MX" sz="1600" dirty="0"/>
              <a:t>Los trabajadores deben mantenerse en sus asientos asignados para asegurar el distanciamiento físico con otros pasajeros.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14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INTERNO AL SITE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83436"/>
            <a:ext cx="7904018" cy="2280229"/>
          </a:xfrm>
        </p:spPr>
        <p:txBody>
          <a:bodyPr/>
          <a:lstStyle/>
          <a:p>
            <a:r>
              <a:rPr lang="es-MX" sz="1600" dirty="0"/>
              <a:t>Procurar una adecuada ventilación de las unidades a través de apertura de ventanas y claraboyas.</a:t>
            </a:r>
          </a:p>
          <a:p>
            <a:r>
              <a:rPr lang="es-MX" sz="1600" dirty="0"/>
              <a:t>En caso de estornudar y/o toser cubrirse con el antebrazo y usar toallas de papel, posteriormente desinfectarse el rostro y las manos con alcohol gel, así como los lugares donde se produjo el estornudo.</a:t>
            </a:r>
          </a:p>
          <a:p>
            <a:r>
              <a:rPr lang="es-MX" sz="1600" dirty="0"/>
              <a:t>Realizar una desinfección de los puntos comunes de contacto como barandas, puertas y manijas con desinfectante a base de lejía o alcohol etílico al 70% con un paño limpio.</a:t>
            </a:r>
          </a:p>
          <a:p>
            <a:r>
              <a:rPr lang="es-MX" sz="1600" dirty="0"/>
              <a:t>No se realizarán paradas en la ruta salvo casos de emergencia.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15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INGRESO Y PERMANENCIA PARA QUIENES PERNOCTAN EN EL SITE</a:t>
            </a:r>
            <a:endParaRPr lang="es-PE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0999" y="1472093"/>
            <a:ext cx="8171329" cy="2826600"/>
          </a:xfrm>
        </p:spPr>
        <p:txBody>
          <a:bodyPr/>
          <a:lstStyle/>
          <a:p>
            <a:r>
              <a:rPr lang="es-MX" sz="1600" dirty="0"/>
              <a:t>Trasládese de manera segura hasta su habitación en el lugar asignado.</a:t>
            </a:r>
          </a:p>
          <a:p>
            <a:r>
              <a:rPr lang="es-MX" sz="1600" dirty="0"/>
              <a:t>Salga de su habitación únicamente para </a:t>
            </a:r>
            <a:r>
              <a:rPr lang="es-PE" sz="1600" dirty="0"/>
              <a:t>realizar sus labores diarias.</a:t>
            </a:r>
          </a:p>
          <a:p>
            <a:r>
              <a:rPr lang="es-MX" sz="1600" dirty="0"/>
              <a:t>Deje, cada 4 días, su ropa de trabajo para lavandería siguiendo el protocolo sanitario </a:t>
            </a:r>
            <a:r>
              <a:rPr lang="es-PE" sz="1600" dirty="0"/>
              <a:t>establecido.</a:t>
            </a:r>
          </a:p>
          <a:p>
            <a:r>
              <a:rPr lang="es-MX" sz="1600" dirty="0"/>
              <a:t>Cumpla con las normas de uso de EPPS, lavado de manos, sanitización de zapatos, distanciamiento social dentro del site según </a:t>
            </a:r>
            <a:r>
              <a:rPr lang="es-PE" sz="1600" dirty="0"/>
              <a:t>protocolo sanitario.</a:t>
            </a:r>
          </a:p>
          <a:p>
            <a:r>
              <a:rPr lang="es-MX" sz="1600" dirty="0"/>
              <a:t>Pase el control diario de temperatura en site para el ingreso a oficinas, comedores y cambios de guardia en comedor satelital y antes de subir a los buses después del </a:t>
            </a:r>
            <a:r>
              <a:rPr lang="es-PE" sz="1600" dirty="0"/>
              <a:t>trabajo.</a:t>
            </a:r>
          </a:p>
          <a:p>
            <a:pPr marL="76200" indent="0">
              <a:buNone/>
            </a:pPr>
            <a:r>
              <a:rPr lang="es-PE" sz="1600" dirty="0"/>
              <a:t>	- Temperatura normal 36°C a 37.5°C.</a:t>
            </a:r>
          </a:p>
          <a:p>
            <a:pPr marL="76200" indent="0">
              <a:buNone/>
            </a:pPr>
            <a:r>
              <a:rPr lang="es-PE" sz="1600" dirty="0"/>
              <a:t>	- Serán aislados temporalmente, aquel trabajador con fiebre y con sospecha de 	COVID-19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16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INGRESO Y PERMANENCIA PARA QUIENES PERNOCTAN EN EL SITE</a:t>
            </a:r>
            <a:endParaRPr lang="es-PE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0999" y="1472092"/>
            <a:ext cx="4678017" cy="3671407"/>
          </a:xfrm>
        </p:spPr>
        <p:txBody>
          <a:bodyPr/>
          <a:lstStyle/>
          <a:p>
            <a:pPr marL="76200" indent="0" algn="just">
              <a:buNone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IMPORTANTE</a:t>
            </a:r>
          </a:p>
          <a:p>
            <a:pPr marL="76200" indent="0" algn="just">
              <a:buNone/>
            </a:pPr>
            <a:endParaRPr lang="es-MX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MX" sz="1600" dirty="0"/>
              <a:t>Tome un baño al llegar al hotel o campamento.</a:t>
            </a:r>
          </a:p>
          <a:p>
            <a:pPr algn="just"/>
            <a:r>
              <a:rPr lang="es-MX" sz="1600" dirty="0"/>
              <a:t>Coloque en una bolsa las prendas de ropa utilizadas durante la visita que serán enviadas a lavar.</a:t>
            </a:r>
          </a:p>
          <a:p>
            <a:pPr algn="just"/>
            <a:r>
              <a:rPr lang="es-MX" sz="1600" dirty="0"/>
              <a:t>Lave sus manos con agua y jabón siguiendo el procedimiento establecido, inmediatamente después de cerrar la bolsa.</a:t>
            </a:r>
          </a:p>
          <a:p>
            <a:pPr algn="just"/>
            <a:r>
              <a:rPr lang="es-MX" sz="1600" dirty="0"/>
              <a:t>Deseche mascarillas y cualquier otro material biocontaminado, en tacho o contenedor adecuado.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17</a:t>
            </a:fld>
            <a:endParaRPr lang="es-PE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176" y="1375322"/>
            <a:ext cx="2457842" cy="35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INGRESO Y PERMANENCIA PARA QUIENES PERNOCTAN EN CHALLHUAHUACHO</a:t>
            </a:r>
            <a:endParaRPr lang="es-PE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472092"/>
            <a:ext cx="4065494" cy="3099907"/>
          </a:xfrm>
          <a:solidFill>
            <a:srgbClr val="CCFFCC"/>
          </a:solidFill>
        </p:spPr>
        <p:txBody>
          <a:bodyPr/>
          <a:lstStyle/>
          <a:p>
            <a:r>
              <a:rPr lang="es-MX" sz="1600" dirty="0">
                <a:solidFill>
                  <a:schemeClr val="tx1"/>
                </a:solidFill>
              </a:rPr>
              <a:t>Trasládese de manera segura hasta el alojamiento designado.</a:t>
            </a:r>
          </a:p>
          <a:p>
            <a:r>
              <a:rPr lang="es-MX" sz="1600" dirty="0">
                <a:solidFill>
                  <a:schemeClr val="tx1"/>
                </a:solidFill>
              </a:rPr>
              <a:t>Baje del bus, realizará desinfección y control sanitario al ingreso del alojamiento. Luego, se dirigirá  directamente a su habitación donde permanecerá hasta su próxima salida.</a:t>
            </a:r>
          </a:p>
          <a:p>
            <a:r>
              <a:rPr lang="es-MX" sz="1600" dirty="0">
                <a:solidFill>
                  <a:schemeClr val="tx1"/>
                </a:solidFill>
              </a:rPr>
              <a:t>Evite el contacto físico con pobladores, dentro o fuera del alojamiento.</a:t>
            </a:r>
          </a:p>
          <a:p>
            <a:r>
              <a:rPr lang="es-MX" sz="1600" dirty="0">
                <a:solidFill>
                  <a:schemeClr val="tx1"/>
                </a:solidFill>
              </a:rPr>
              <a:t>Salga de su habitación únicamente para dirigirse a su labor diaria.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18</a:t>
            </a:fld>
            <a:endParaRPr lang="es-PE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4621306" y="1472093"/>
            <a:ext cx="4065494" cy="2826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76200" indent="0">
              <a:buNone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Traslado al site o lugar de trabajo y retorno: </a:t>
            </a:r>
          </a:p>
          <a:p>
            <a:pPr marL="76200" indent="0">
              <a:buNone/>
            </a:pPr>
            <a:endParaRPr lang="es-MX" sz="1600" dirty="0"/>
          </a:p>
          <a:p>
            <a:r>
              <a:rPr lang="es-MX" sz="1600" dirty="0"/>
              <a:t>Diríjase al paradero del bus, conservando la distancia social (1.5 metros).</a:t>
            </a:r>
          </a:p>
          <a:p>
            <a:r>
              <a:rPr lang="es-MX" sz="1600" dirty="0"/>
              <a:t>Aborde el vehículo asignado, cumpliendo medidas de seguridad e higiene.</a:t>
            </a:r>
          </a:p>
          <a:p>
            <a:r>
              <a:rPr lang="es-MX" sz="1600" dirty="0"/>
              <a:t>Tome las mismas precauciones al retornar.</a:t>
            </a:r>
            <a:endParaRPr lang="es-PE" sz="1600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RETORNO DESDE EL SITE y CHALLHUAHUACHO A CIUDADES DE PROCEDENCIA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423943"/>
            <a:ext cx="4446494" cy="367140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sz="1400" dirty="0">
                <a:solidFill>
                  <a:schemeClr val="tx1"/>
                </a:solidFill>
              </a:rPr>
              <a:t>Realice el auto test de salud en “COVIAPP” ingresando información solicitada, una vez notificado mediante Web Control.</a:t>
            </a:r>
          </a:p>
          <a:p>
            <a:pPr marL="76200" indent="0">
              <a:buNone/>
            </a:pPr>
            <a:r>
              <a:rPr lang="es-MX" sz="1400" b="1" dirty="0">
                <a:solidFill>
                  <a:schemeClr val="accent1">
                    <a:lumMod val="75000"/>
                  </a:schemeClr>
                </a:solidFill>
              </a:rPr>
              <a:t>PERSONAL QUE RETORNA DESDE EL SITE</a:t>
            </a:r>
          </a:p>
          <a:p>
            <a:r>
              <a:rPr lang="es-MX" sz="1400" dirty="0">
                <a:solidFill>
                  <a:schemeClr val="tx1"/>
                </a:solidFill>
              </a:rPr>
              <a:t>Realice tamizaje médico de salida: control de temperatura y verificación de cuestionario de COVID APP.</a:t>
            </a:r>
          </a:p>
          <a:p>
            <a:pPr>
              <a:spcBef>
                <a:spcPts val="0"/>
              </a:spcBef>
            </a:pPr>
            <a:r>
              <a:rPr lang="es-MX" sz="1400" dirty="0">
                <a:solidFill>
                  <a:schemeClr val="tx1"/>
                </a:solidFill>
              </a:rPr>
              <a:t>- Resultados positivos e  indeterminados, es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/>
                </a:solidFill>
              </a:rPr>
              <a:t>              evaluado por el 	área médica en site, quien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/>
                </a:solidFill>
              </a:rPr>
              <a:t>              indicará los procedimientos para su salida de la 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es-MX" sz="1400" dirty="0">
                <a:solidFill>
                  <a:schemeClr val="tx1"/>
                </a:solidFill>
              </a:rPr>
              <a:t>               operación.</a:t>
            </a:r>
          </a:p>
          <a:p>
            <a:pPr marL="76200" indent="0">
              <a:buNone/>
            </a:pPr>
            <a:r>
              <a:rPr lang="es-MX" sz="1400" dirty="0">
                <a:solidFill>
                  <a:schemeClr val="tx1"/>
                </a:solidFill>
              </a:rPr>
              <a:t>           - Resultados negativos, se autoriza salida.</a:t>
            </a:r>
          </a:p>
          <a:p>
            <a:pPr marL="76200" indent="0">
              <a:buNone/>
            </a:pPr>
            <a:endParaRPr lang="es-MX" sz="1400" dirty="0">
              <a:solidFill>
                <a:schemeClr val="tx1"/>
              </a:solidFill>
            </a:endParaRPr>
          </a:p>
          <a:p>
            <a:r>
              <a:rPr lang="es-MX" sz="1400" dirty="0">
                <a:solidFill>
                  <a:schemeClr val="tx1"/>
                </a:solidFill>
              </a:rPr>
              <a:t>Aborde el vehículo asignado.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19</a:t>
            </a:fld>
            <a:endParaRPr lang="es-PE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4827494" y="1456043"/>
            <a:ext cx="4316506" cy="363930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76200" indent="0">
              <a:buNone/>
            </a:pPr>
            <a:r>
              <a:rPr lang="es-MX" sz="1400" b="1" dirty="0">
                <a:solidFill>
                  <a:schemeClr val="accent1">
                    <a:lumMod val="75000"/>
                  </a:schemeClr>
                </a:solidFill>
              </a:rPr>
              <a:t>PERSONAL QUE RETORNA DESDE CHALHUAHUACHO</a:t>
            </a:r>
            <a:r>
              <a:rPr lang="es-MX" sz="14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s-MX" sz="1400" dirty="0"/>
              <a:t>Realice tamizaje médico de salida: control de temperatura y verificación de cuestionario de COVID APP.</a:t>
            </a:r>
          </a:p>
          <a:p>
            <a:pPr marL="76200" indent="0">
              <a:buNone/>
            </a:pPr>
            <a:r>
              <a:rPr lang="es-MX" sz="1400" dirty="0"/>
              <a:t>	- Resultados positivos, es evaluado por 	el área de médica en </a:t>
            </a:r>
            <a:r>
              <a:rPr lang="es-MX" sz="1400" dirty="0" err="1"/>
              <a:t>Chalhuahuacho</a:t>
            </a:r>
            <a:r>
              <a:rPr lang="es-MX" sz="1400" dirty="0"/>
              <a:t> 	quien determinará los procedimientos 	para su salida de la operación.</a:t>
            </a:r>
          </a:p>
          <a:p>
            <a:pPr marL="76200" indent="0">
              <a:buNone/>
            </a:pPr>
            <a:r>
              <a:rPr lang="es-MX" sz="1400" dirty="0"/>
              <a:t>	- Resultados negativos, se autoriza 	salida.</a:t>
            </a:r>
          </a:p>
          <a:p>
            <a:r>
              <a:rPr lang="es-MX" sz="1400" dirty="0"/>
              <a:t>Aborde el vehículo asignado.</a:t>
            </a:r>
          </a:p>
          <a:p>
            <a:pPr marL="76200" indent="0">
              <a:buNone/>
            </a:pPr>
            <a:r>
              <a:rPr lang="es-MX" sz="1400" b="1" dirty="0">
                <a:solidFill>
                  <a:schemeClr val="accent1">
                    <a:lumMod val="75000"/>
                  </a:schemeClr>
                </a:solidFill>
              </a:rPr>
              <a:t>TENGA EN CUENTA:</a:t>
            </a:r>
          </a:p>
          <a:p>
            <a:r>
              <a:rPr lang="es-MX" sz="1400" dirty="0"/>
              <a:t>Diríjase directamente a Cusco; de allí, a sus ciudades de procedencia.</a:t>
            </a:r>
          </a:p>
          <a:p>
            <a:r>
              <a:rPr lang="es-MX" sz="1400" dirty="0"/>
              <a:t>Respete y siga los procedimientos establecidos</a:t>
            </a:r>
            <a:endParaRPr lang="es-PE" sz="1400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dirty="0"/>
              <a:t>OBJETIVO</a:t>
            </a:r>
            <a:endParaRPr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6B33574-EA48-457C-A6C4-CAD9A55D0D08}"/>
              </a:ext>
            </a:extLst>
          </p:cNvPr>
          <p:cNvSpPr txBox="1"/>
          <p:nvPr/>
        </p:nvSpPr>
        <p:spPr>
          <a:xfrm>
            <a:off x="170961" y="1738849"/>
            <a:ext cx="4455161" cy="260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indent="-193675" algn="just">
              <a:lnSpc>
                <a:spcPct val="115000"/>
              </a:lnSpc>
              <a:buClr>
                <a:schemeClr val="accent2"/>
              </a:buClr>
              <a:buSzPts val="1000"/>
              <a:buFont typeface="Barlow"/>
              <a:buChar char="✔"/>
            </a:pPr>
            <a:r>
              <a:rPr lang="es-MX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El  trabajador aplicara correctamente los procedimientos de bioseguridad establecidos por MLB para el </a:t>
            </a:r>
            <a:r>
              <a:rPr lang="es-MX" sz="1800" b="1" dirty="0">
                <a:solidFill>
                  <a:schemeClr val="accent2">
                    <a:lumMod val="50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traslado desde su vivienda al site y ante casos sospechosos/positivos de COVID 19 fuera del site.</a:t>
            </a:r>
          </a:p>
          <a:p>
            <a:pPr marL="358775" lvl="0" indent="-193675">
              <a:lnSpc>
                <a:spcPct val="115000"/>
              </a:lnSpc>
              <a:buClr>
                <a:schemeClr val="accent2"/>
              </a:buClr>
              <a:buSzPts val="1000"/>
              <a:buFont typeface="Barlow"/>
              <a:buChar char="✔"/>
            </a:pPr>
            <a:endParaRPr lang="es-MX" sz="1800" b="1" dirty="0">
              <a:solidFill>
                <a:schemeClr val="accent2">
                  <a:lumMod val="50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65100" lvl="0">
              <a:lnSpc>
                <a:spcPct val="115000"/>
              </a:lnSpc>
              <a:buClr>
                <a:schemeClr val="accent2"/>
              </a:buClr>
              <a:buSzPts val="1000"/>
            </a:pPr>
            <a:endParaRPr lang="es-MX" sz="1800" b="1" dirty="0">
              <a:solidFill>
                <a:schemeClr val="accent2">
                  <a:lumMod val="50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098" name="Picture 2" descr="Comienza el reparto de mascarillas entre los trabajadores que se desplazan  en transporte público - Diario Alhaurí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87" r="15098"/>
          <a:stretch/>
        </p:blipFill>
        <p:spPr bwMode="auto">
          <a:xfrm>
            <a:off x="5070137" y="1810966"/>
            <a:ext cx="3437419" cy="19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545965" y="2884525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sz="2800" dirty="0"/>
              <a:t>MANEJO DE CASOS POSITIVOS A COVID 19 EN TRABAJADORES DE CONTRATISTAS U OPERADORES DE MLB FUERA DEL SITE</a:t>
            </a:r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943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MANEJO DE CASOS POSITIVOS A COVID 19 EN TRABAJADORES DE CONTRATISTAS U OPERADORES DE MLB FUERA DEL SITE</a:t>
            </a:r>
            <a:endParaRPr lang="es-PE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21</a:t>
            </a:fld>
            <a:endParaRPr lang="es-PE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3337819"/>
              </p:ext>
            </p:extLst>
          </p:nvPr>
        </p:nvGraphicFramePr>
        <p:xfrm>
          <a:off x="1416423" y="108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34246" y="1391056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1</a:t>
            </a:r>
            <a:endParaRPr lang="es-PE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059020" y="2156299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</a:t>
            </a:r>
            <a:endParaRPr lang="es-PE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146569" y="2915056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3</a:t>
            </a:r>
            <a:endParaRPr lang="es-PE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005517" y="3680089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4</a:t>
            </a:r>
            <a:endParaRPr lang="es-PE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47212" y="4461753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5</a:t>
            </a:r>
            <a:endParaRPr lang="es-PE" sz="2000" b="1" dirty="0"/>
          </a:p>
        </p:txBody>
      </p:sp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TRABAJADOR  ALOJADO  EN 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7902388" cy="2826600"/>
          </a:xfrm>
        </p:spPr>
        <p:txBody>
          <a:bodyPr/>
          <a:lstStyle/>
          <a:p>
            <a:r>
              <a:rPr lang="es-MX" sz="1600" dirty="0"/>
              <a:t>Informa de inmediato a su supervisor, si cree que estuvo en contacto con personas probables o confirmados COVID-19.</a:t>
            </a:r>
          </a:p>
          <a:p>
            <a:r>
              <a:rPr lang="es-MX" sz="1600" dirty="0"/>
              <a:t>Comunica de inmediato a su supervisor, si presenta alguno de los siguiente síntomas:</a:t>
            </a:r>
          </a:p>
          <a:p>
            <a:pPr marL="76200" indent="0">
              <a:buNone/>
            </a:pPr>
            <a:r>
              <a:rPr lang="es-MX" sz="1600" dirty="0"/>
              <a:t>	- Fiebre mayor a 37.5°C</a:t>
            </a:r>
          </a:p>
          <a:p>
            <a:pPr marL="76200" indent="0">
              <a:buNone/>
            </a:pPr>
            <a:r>
              <a:rPr lang="es-MX" sz="1600" dirty="0"/>
              <a:t>	- Dificultad para respirar.</a:t>
            </a:r>
          </a:p>
          <a:p>
            <a:pPr marL="76200" indent="0">
              <a:buNone/>
            </a:pPr>
            <a:r>
              <a:rPr lang="es-MX" sz="1600" dirty="0"/>
              <a:t>	- Dolor o presión persistente en el pecho.</a:t>
            </a:r>
          </a:p>
          <a:p>
            <a:pPr marL="76200" indent="0">
              <a:buNone/>
            </a:pPr>
            <a:r>
              <a:rPr lang="es-MX" sz="1600" dirty="0"/>
              <a:t>	- Incapacidad de despertarse o permanecer despierto.</a:t>
            </a:r>
          </a:p>
          <a:p>
            <a:pPr marL="76200" indent="0">
              <a:buNone/>
            </a:pPr>
            <a:r>
              <a:rPr lang="es-MX" sz="1600" dirty="0"/>
              <a:t>	- Coloración azulada en los labios o el rostro.</a:t>
            </a:r>
          </a:p>
          <a:p>
            <a:pPr marL="76200" indent="0">
              <a:buNone/>
            </a:pPr>
            <a:r>
              <a:rPr lang="es-MX" sz="1600" dirty="0"/>
              <a:t>	 - Otro síntoma que le preocupe.</a:t>
            </a:r>
          </a:p>
          <a:p>
            <a:r>
              <a:rPr lang="es-MX" sz="1600" dirty="0"/>
              <a:t>Permanece en su habitación sin salir por ningún motivo hasta que se le realice una atención oportuna.</a:t>
            </a:r>
          </a:p>
          <a:p>
            <a:r>
              <a:rPr lang="es-MX" sz="1600" dirty="0"/>
              <a:t>Regresa al trabajo cuando haya sido dado de alta.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22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1800" dirty="0"/>
              <a:t>TRABAJADOR CON SÍNTOMAS COVID-19 IDENTIFICADOS EN </a:t>
            </a:r>
            <a:br>
              <a:rPr lang="es-MX" sz="1800" dirty="0"/>
            </a:br>
            <a:r>
              <a:rPr lang="es-MX" sz="1800" dirty="0"/>
              <a:t>COMUNIDAD O TRAYECTO A CHALLHUAHUACHO</a:t>
            </a:r>
            <a:br>
              <a:rPr lang="es-MX" sz="1800" dirty="0"/>
            </a:br>
            <a:endParaRPr lang="es-PE" sz="1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43933"/>
            <a:ext cx="7902388" cy="2826600"/>
          </a:xfrm>
        </p:spPr>
        <p:txBody>
          <a:bodyPr/>
          <a:lstStyle/>
          <a:p>
            <a:r>
              <a:rPr lang="es-MX" sz="1800" dirty="0"/>
              <a:t>El trabajador será aislado de otras personas si el trabajador tiene fiebre mayor a 37.5°C o síntomas COVID-19.</a:t>
            </a:r>
          </a:p>
          <a:p>
            <a:r>
              <a:rPr lang="es-MX" sz="1800" dirty="0"/>
              <a:t>Se comunicará a su médico ocupacional, quién coordinará atención médica oportuna.</a:t>
            </a:r>
          </a:p>
          <a:p>
            <a:r>
              <a:rPr lang="es-MX" sz="1800" dirty="0"/>
              <a:t>El  trabajador será trasladado hacia el centro de aislamiento temporal más cercano.</a:t>
            </a:r>
            <a:endParaRPr lang="es-PE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23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IDENTIFICACIÓN Y AISLAMIENTO DE CONTACTOS SOSPECHOSOS O CONFIRMADOS COVID-19 EN EL TRABAJO</a:t>
            </a:r>
            <a:endParaRPr lang="es-PE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43933"/>
            <a:ext cx="4836459" cy="2826600"/>
          </a:xfrm>
        </p:spPr>
        <p:txBody>
          <a:bodyPr/>
          <a:lstStyle/>
          <a:p>
            <a:r>
              <a:rPr lang="es-MX" sz="1600" dirty="0">
                <a:solidFill>
                  <a:schemeClr val="tx1"/>
                </a:solidFill>
              </a:rPr>
              <a:t>El trabajador será informado confidencialmente por personal de salud, de posible exposición al Covid-19.</a:t>
            </a:r>
          </a:p>
          <a:p>
            <a:r>
              <a:rPr lang="es-MX" sz="1600" dirty="0">
                <a:solidFill>
                  <a:schemeClr val="tx1"/>
                </a:solidFill>
              </a:rPr>
              <a:t>El trabajador  será monitoreado durante 14 días. De ser posible, podrá trabajar de forma remota desde el alojamiento.</a:t>
            </a:r>
          </a:p>
          <a:p>
            <a:r>
              <a:rPr lang="es-MX" sz="1600" dirty="0">
                <a:solidFill>
                  <a:schemeClr val="tx1"/>
                </a:solidFill>
              </a:rPr>
              <a:t>Se identificarán a tus contactos en el centro de trabajo. El médico ocupacional informará al área de salud respectiva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24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72" y="1828800"/>
            <a:ext cx="3243428" cy="16615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42682" y="4188117"/>
            <a:ext cx="727934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IMPORTANTE</a:t>
            </a:r>
          </a:p>
          <a:p>
            <a:r>
              <a:rPr lang="es-MX" sz="16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Para evitar situaciones de estigma y discriminación en el </a:t>
            </a:r>
            <a:r>
              <a:rPr lang="es-MX" sz="16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lugar</a:t>
            </a:r>
            <a:r>
              <a:rPr lang="es-MX" sz="16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 de trabajo, se mantendrá la confidencialidad del estado e historial médico del trabajador.</a:t>
            </a:r>
            <a:endParaRPr lang="es-PE" sz="1600" dirty="0">
              <a:solidFill>
                <a:schemeClr val="dk1"/>
              </a:solidFill>
              <a:latin typeface="Barlow Light"/>
              <a:ea typeface="Barlow Light"/>
              <a:cs typeface="Barlow Light"/>
            </a:endParaRP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PROCEDIMIENTO EN AMBIENTES DE TRABAJO</a:t>
            </a:r>
            <a:br>
              <a:rPr lang="es-MX" sz="2000" dirty="0"/>
            </a:br>
            <a:r>
              <a:rPr lang="es-MX" sz="2000" dirty="0"/>
              <a:t>UTILIZADOS POR SOSPECHOSOS O CONFIRMADOS COVID-19</a:t>
            </a:r>
            <a:endParaRPr lang="es-PE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989" y="1427390"/>
            <a:ext cx="5553635" cy="3528209"/>
          </a:xfrm>
        </p:spPr>
        <p:txBody>
          <a:bodyPr/>
          <a:lstStyle/>
          <a:p>
            <a:pPr marL="76200" indent="0" algn="just">
              <a:buNone/>
            </a:pPr>
            <a:r>
              <a:rPr lang="es-MX" sz="1400" dirty="0"/>
              <a:t>Si han pasado menos de 7 días desde que estuvo en el establecimiento.</a:t>
            </a:r>
          </a:p>
          <a:p>
            <a:pPr algn="just"/>
            <a:r>
              <a:rPr lang="es-MX" sz="1400" dirty="0"/>
              <a:t>Cierre las áreas que el trabajador usó por períodos prolongados.</a:t>
            </a:r>
          </a:p>
          <a:p>
            <a:pPr algn="just"/>
            <a:r>
              <a:rPr lang="es-MX" sz="1400" dirty="0"/>
              <a:t>Minimice la posibilidad que otros empleados se expongan. Espere 24 horas antes de limpiar y desinfectar. Si no es factible esperar 24 horas, prologarla tanto como sea posible.</a:t>
            </a:r>
          </a:p>
          <a:p>
            <a:pPr algn="just"/>
            <a:r>
              <a:rPr lang="es-MX" sz="1400" dirty="0"/>
              <a:t>Ventile ambientes durante este tiempo de espera, abriendo puertas y ventanas exteriores.</a:t>
            </a:r>
          </a:p>
          <a:p>
            <a:pPr algn="just"/>
            <a:r>
              <a:rPr lang="es-MX" sz="1400" dirty="0"/>
              <a:t>Limpie las superficies sucias con agua y jabón antes de desinfectarlas.</a:t>
            </a:r>
          </a:p>
          <a:p>
            <a:pPr algn="just"/>
            <a:r>
              <a:rPr lang="es-MX" sz="1400" dirty="0"/>
              <a:t>Use productos aptos para desinfectar esa superficie, según normatividad vigente.</a:t>
            </a:r>
          </a:p>
          <a:p>
            <a:pPr algn="just"/>
            <a:r>
              <a:rPr lang="es-MX" sz="1400" dirty="0"/>
              <a:t>Asegure el uso de EPP que protejan al personal de limpieza </a:t>
            </a:r>
            <a:r>
              <a:rPr lang="es-PE" sz="1400" dirty="0"/>
              <a:t>de los producto  químicos usados.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25</a:t>
            </a:fld>
            <a:endParaRPr lang="es-PE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5797228" y="1447323"/>
            <a:ext cx="3151094" cy="204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76200" indent="0" algn="just">
              <a:buNone/>
            </a:pPr>
            <a:r>
              <a:rPr lang="es-MX" sz="1400" dirty="0"/>
              <a:t>Si han pasado 7 días o más desde que el empleado estuvo en el establecimiento.</a:t>
            </a:r>
          </a:p>
          <a:p>
            <a:pPr algn="just"/>
            <a:r>
              <a:rPr lang="es-MX" sz="1400" dirty="0"/>
              <a:t>No es necesario tomar medidas adicionales </a:t>
            </a:r>
            <a:r>
              <a:rPr lang="es-PE" sz="1400" dirty="0"/>
              <a:t>de limpieza y desinfección</a:t>
            </a:r>
            <a:endParaRPr lang="es-MX" sz="1400" dirty="0"/>
          </a:p>
          <a:p>
            <a:pPr algn="just"/>
            <a:r>
              <a:rPr lang="es-MX" sz="1400" dirty="0"/>
              <a:t>Continúe con limpieza y desinfección de rutina.</a:t>
            </a:r>
            <a:endParaRPr lang="es-PE" sz="1400" dirty="0"/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PROCEDIMIENTO EN AMBIENTES DE TRABAJO</a:t>
            </a:r>
            <a:br>
              <a:rPr lang="es-MX" sz="2000" dirty="0"/>
            </a:br>
            <a:r>
              <a:rPr lang="es-MX" sz="2000" dirty="0"/>
              <a:t>UTILIZADOS POR SOSPECHOSOS O CONFIRMADOS COVID-19</a:t>
            </a:r>
            <a:endParaRPr lang="es-P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26</a:t>
            </a:fld>
            <a:endParaRPr lang="es-PE"/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pic>
        <p:nvPicPr>
          <p:cNvPr id="9" name="image7.jpeg">
            <a:extLst>
              <a:ext uri="{FF2B5EF4-FFF2-40B4-BE49-F238E27FC236}">
                <a16:creationId xmlns:a16="http://schemas.microsoft.com/office/drawing/2014/main" xmlns="" id="{699CA7F6-3A47-4D8C-BC7B-FD2E041DA60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620879"/>
            <a:ext cx="7822095" cy="34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REINGRESO DEL TRABAJADOR CON ALTA POR COVID-19</a:t>
            </a:r>
            <a:endParaRPr lang="es-PE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0806" y="1388880"/>
            <a:ext cx="7902388" cy="3754620"/>
          </a:xfrm>
        </p:spPr>
        <p:txBody>
          <a:bodyPr/>
          <a:lstStyle/>
          <a:p>
            <a:pPr marL="76200" indent="0" algn="just">
              <a:buNone/>
            </a:pPr>
            <a:r>
              <a:rPr lang="es-MX" sz="1600" dirty="0">
                <a:solidFill>
                  <a:schemeClr val="tx1"/>
                </a:solidFill>
              </a:rPr>
              <a:t>Trabajadores con alta epidemiológica COVID-19:</a:t>
            </a:r>
          </a:p>
          <a:p>
            <a:pPr marL="285750" indent="-285750" algn="just">
              <a:lnSpc>
                <a:spcPct val="115000"/>
              </a:lnSpc>
              <a:spcBef>
                <a:spcPts val="995"/>
              </a:spcBef>
            </a:pPr>
            <a:r>
              <a:rPr lang="es-ES" sz="1600" b="1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Casos leves: </a:t>
            </a:r>
            <a:endParaRPr lang="es-ES" sz="1600" b="1" dirty="0">
              <a:solidFill>
                <a:schemeClr val="tx1"/>
              </a:solidFill>
              <a:latin typeface="Barlow Light" panose="020B0604020202020204" charset="0"/>
              <a:ea typeface="Tahom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Reincorporación 30 días calendario después del aislamiento domiciliario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Previa toma de prueba rápida  IgM. Negativo 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Barlow Light" panose="020B0604020202020204" charset="0"/>
                <a:ea typeface="Tahoma" panose="020B0604030504040204" pitchFamily="34" charset="0"/>
              </a:rPr>
              <a:t>C</a:t>
            </a:r>
            <a:r>
              <a:rPr lang="es-ES" sz="1600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ontrol a los 7, 14 y 28 días de la incorporación.</a:t>
            </a:r>
          </a:p>
          <a:p>
            <a:pPr marL="457200" lvl="1" indent="0" algn="just">
              <a:buNone/>
            </a:pPr>
            <a:endParaRPr lang="es-PE" sz="1600" dirty="0">
              <a:solidFill>
                <a:schemeClr val="tx1"/>
              </a:solidFill>
              <a:effectLst/>
              <a:latin typeface="Barlow Light" panose="020B0604020202020204" charset="0"/>
              <a:ea typeface="Tahoma" panose="020B0604030504040204" pitchFamily="34" charset="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es-ES" sz="1600" b="1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Casos moderados o severos: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Barlow Light" panose="020B0604020202020204" charset="0"/>
                <a:ea typeface="Tahoma" panose="020B0604030504040204" pitchFamily="34" charset="0"/>
              </a:rPr>
              <a:t>Reincorporación</a:t>
            </a:r>
            <a:r>
              <a:rPr lang="es-ES" sz="1600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 30 días calendario después del alta clínica.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Previa toma de prueba rápida  IgM. Negativo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Barlow Light" panose="020B0604020202020204" charset="0"/>
                <a:ea typeface="Tahoma" panose="020B0604030504040204" pitchFamily="34" charset="0"/>
              </a:rPr>
              <a:t>C</a:t>
            </a:r>
            <a:r>
              <a:rPr lang="es-ES" sz="1600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ontrol a los 7, 14 y 28 días de la incorporación.</a:t>
            </a:r>
            <a:endParaRPr lang="es-ES" sz="1800" dirty="0">
              <a:solidFill>
                <a:schemeClr val="tx1"/>
              </a:solidFill>
              <a:effectLst/>
              <a:latin typeface="Barlow Light" panose="020B0604020202020204" charset="0"/>
              <a:ea typeface="Tahoma" panose="020B060403050404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995"/>
              </a:spcBef>
              <a:buNone/>
            </a:pPr>
            <a:r>
              <a:rPr lang="es-ES" sz="1600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El responsable de SST de la empresa contratista </a:t>
            </a:r>
            <a:r>
              <a:rPr lang="es-ES" sz="1600" dirty="0">
                <a:solidFill>
                  <a:schemeClr val="tx1"/>
                </a:solidFill>
                <a:latin typeface="Barlow Light" panose="020B0604020202020204" charset="0"/>
                <a:ea typeface="Tahoma" panose="020B0604030504040204" pitchFamily="34" charset="0"/>
              </a:rPr>
              <a:t>será el responsable </a:t>
            </a:r>
            <a:r>
              <a:rPr lang="es-ES" sz="1600" dirty="0">
                <a:solidFill>
                  <a:schemeClr val="tx1"/>
                </a:solidFill>
                <a:effectLst/>
                <a:latin typeface="Barlow Light" panose="020B0604020202020204" charset="0"/>
                <a:ea typeface="Tahoma" panose="020B0604030504040204" pitchFamily="34" charset="0"/>
              </a:rPr>
              <a:t>del seguimiento clínico los trabajadores.</a:t>
            </a:r>
            <a:endParaRPr lang="es-PE" sz="1600" dirty="0">
              <a:solidFill>
                <a:schemeClr val="tx1"/>
              </a:solidFill>
              <a:effectLst/>
              <a:latin typeface="Barlow Light" panose="020B0604020202020204" charset="0"/>
              <a:ea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27</a:t>
            </a:fld>
            <a:endParaRPr lang="es-PE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28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2052" name="Picture 4" descr="Las 10 buenas noticias del coronavirus de hoy 5 de junio. Foto: Europa Pres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34" y="1773790"/>
            <a:ext cx="3765075" cy="25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300344" y="294962"/>
            <a:ext cx="635839" cy="304073"/>
          </a:xfrm>
          <a:prstGeom prst="rect">
            <a:avLst/>
          </a:prstGeom>
        </p:spPr>
      </p:pic>
      <p:pic>
        <p:nvPicPr>
          <p:cNvPr id="2054" name="Picture 6" descr="Gracias, de corazón - Spanish Bo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0" y="2487870"/>
            <a:ext cx="2921940" cy="12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95F418F-AC33-4799-9278-E799536FF1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226926" y="1401227"/>
            <a:ext cx="1413079" cy="675767"/>
          </a:xfrm>
          <a:prstGeom prst="rect">
            <a:avLst/>
          </a:prstGeom>
        </p:spPr>
      </p:pic>
      <p:sp>
        <p:nvSpPr>
          <p:cNvPr id="8" name="Google Shape;302;p36">
            <a:extLst>
              <a:ext uri="{FF2B5EF4-FFF2-40B4-BE49-F238E27FC236}">
                <a16:creationId xmlns:a16="http://schemas.microsoft.com/office/drawing/2014/main" xmlns="" id="{7C2D6552-5938-4C0D-9592-013DB66E98CC}"/>
              </a:ext>
            </a:extLst>
          </p:cNvPr>
          <p:cNvSpPr txBox="1">
            <a:spLocks/>
          </p:cNvSpPr>
          <p:nvPr/>
        </p:nvSpPr>
        <p:spPr>
          <a:xfrm>
            <a:off x="450074" y="457198"/>
            <a:ext cx="4863900" cy="76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es-PE" sz="6000"/>
              <a:t>Contacto</a:t>
            </a:r>
            <a:endParaRPr lang="es-PE" sz="6000" dirty="0"/>
          </a:p>
        </p:txBody>
      </p:sp>
      <p:sp>
        <p:nvSpPr>
          <p:cNvPr id="10" name="Google Shape;304;p36">
            <a:extLst>
              <a:ext uri="{FF2B5EF4-FFF2-40B4-BE49-F238E27FC236}">
                <a16:creationId xmlns:a16="http://schemas.microsoft.com/office/drawing/2014/main" xmlns="" id="{0FFA34D4-254E-4579-95CD-56FF65A85A5A}"/>
              </a:ext>
            </a:extLst>
          </p:cNvPr>
          <p:cNvSpPr txBox="1">
            <a:spLocks/>
          </p:cNvSpPr>
          <p:nvPr/>
        </p:nvSpPr>
        <p:spPr>
          <a:xfrm>
            <a:off x="503995" y="1359010"/>
            <a:ext cx="4863900" cy="253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-368300"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www.gycperu.com</a:t>
            </a:r>
          </a:p>
          <a:p>
            <a:pPr indent="-368300"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gyc@gycperu.com</a:t>
            </a:r>
            <a:endParaRPr lang="es-MX" sz="2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indent="-368300"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Télef</a:t>
            </a: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 +51-976969451</a:t>
            </a:r>
          </a:p>
          <a:p>
            <a:pPr indent="-368300"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Calle Chinchón 875 – Oficina 401- San Isidro </a:t>
            </a:r>
          </a:p>
          <a:p>
            <a:pPr marL="88900" indent="0">
              <a:buClr>
                <a:schemeClr val="bg1"/>
              </a:buClr>
              <a:buSzPts val="2200"/>
              <a:buNone/>
            </a:pP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       Lima - Perú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MEDIDAS DE BIOSEGURIDAD EN: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</a:t>
            </a:fld>
            <a:endParaRPr lang="es-PE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1676566"/>
              </p:ext>
            </p:extLst>
          </p:nvPr>
        </p:nvGraphicFramePr>
        <p:xfrm>
          <a:off x="381000" y="1431620"/>
          <a:ext cx="8314281" cy="346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545965" y="2884525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sz="2800" dirty="0"/>
              <a:t>MOVILIZACIÓN - DESMOVILIZACIÓN</a:t>
            </a:r>
            <a:br>
              <a:rPr lang="es-MX" sz="2800" dirty="0"/>
            </a:br>
            <a:r>
              <a:rPr lang="es-MX" sz="2800" dirty="0"/>
              <a:t>PERSONAL CONTRATISTA EN CHALLHUAHUACHO</a:t>
            </a:r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213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4975" y="2067484"/>
            <a:ext cx="7890669" cy="2280229"/>
          </a:xfrm>
        </p:spPr>
        <p:txBody>
          <a:bodyPr/>
          <a:lstStyle/>
          <a:p>
            <a:pPr algn="just"/>
            <a:r>
              <a:rPr lang="es-MX" sz="1600" dirty="0"/>
              <a:t>El trabajador será notificado por su jefe inmediato para reiniciar labores en el site o ámbito de influencia directa de MLB.  (Ningún trabajador de las empresas contratistas u operadoras puede iniciar el viaje sin autorización de área de salud de MLB).</a:t>
            </a:r>
          </a:p>
          <a:p>
            <a:pPr algn="just"/>
            <a:r>
              <a:rPr lang="es-MX" sz="1600" dirty="0"/>
              <a:t>Web Control genera y envía el manifiesto de viaje y el pack de documentos de viaje: certificado de salud, constancia de trabajo y acreditación de servicio indispensable a cada trabajador programado APTO y un recordatorio de las medidas sanitarias y el deber de portar sus documentos personales para el viaje. 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33855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AUTORIZACIÓN DE VIAJE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36473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0500" y="1960320"/>
            <a:ext cx="5119698" cy="2280229"/>
          </a:xfrm>
        </p:spPr>
        <p:txBody>
          <a:bodyPr/>
          <a:lstStyle/>
          <a:p>
            <a:r>
              <a:rPr lang="es-MX" sz="1600" dirty="0"/>
              <a:t>Todo pasajero confirmado de Las Bambas, trabajador, contratista, deberá llevar consigo al aeropuerto/</a:t>
            </a:r>
            <a:r>
              <a:rPr lang="es-MX" sz="1600" dirty="0" err="1"/>
              <a:t>terrapuerto</a:t>
            </a:r>
            <a:r>
              <a:rPr lang="es-MX" sz="1600" dirty="0"/>
              <a:t> los documentos siguientes:</a:t>
            </a:r>
          </a:p>
          <a:p>
            <a:pPr marL="76200" indent="0">
              <a:buNone/>
            </a:pPr>
            <a:r>
              <a:rPr lang="es-MX" sz="1600" dirty="0"/>
              <a:t>	- DNI vigente</a:t>
            </a:r>
          </a:p>
          <a:p>
            <a:pPr marL="76200" indent="0">
              <a:buNone/>
            </a:pPr>
            <a:r>
              <a:rPr lang="es-MX" sz="1600" dirty="0"/>
              <a:t>	- Certificado Médico – Declaración Jurada 	COVID-19 proporcionada por el área de Salud de 	Las Bambas</a:t>
            </a:r>
          </a:p>
          <a:p>
            <a:pPr marL="76200" indent="0">
              <a:buNone/>
            </a:pPr>
            <a:r>
              <a:rPr lang="es-MX" sz="1600" dirty="0"/>
              <a:t>	- Foto-</a:t>
            </a:r>
            <a:r>
              <a:rPr lang="es-MX" sz="1600" dirty="0" err="1"/>
              <a:t>check</a:t>
            </a:r>
            <a:r>
              <a:rPr lang="es-MX" sz="1600" dirty="0"/>
              <a:t> que acredite que es personal de la 	compañía o del contratista</a:t>
            </a:r>
          </a:p>
          <a:p>
            <a:pPr marL="76200" indent="0">
              <a:buNone/>
            </a:pPr>
            <a:r>
              <a:rPr lang="es-MX" sz="1600" dirty="0"/>
              <a:t>	- Kit de protección obligatorio: mascarilla 	comunitaria de tela y  protector facial.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33855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AUTORIZACIÓN DE VIAJE</a:t>
            </a:r>
            <a:endParaRPr lang="es-PE" sz="1600" b="1" dirty="0"/>
          </a:p>
        </p:txBody>
      </p:sp>
      <p:pic>
        <p:nvPicPr>
          <p:cNvPr id="4098" name="Picture 2" descr="Atención! Gobierno entregará gratis protectores faciales a usuarios de  transporte público [DU 094-2020] | 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8" y="2169590"/>
            <a:ext cx="3106438" cy="20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4975" y="2067484"/>
            <a:ext cx="7890669" cy="2280229"/>
          </a:xfrm>
        </p:spPr>
        <p:txBody>
          <a:bodyPr/>
          <a:lstStyle/>
          <a:p>
            <a:pPr algn="just"/>
            <a:r>
              <a:rPr lang="es-MX" sz="1600" dirty="0"/>
              <a:t>Los traslados desde el domicilio al Aeropuerto/Terrapuerto son responsabilidad de la empresa contratista u operadora.</a:t>
            </a:r>
          </a:p>
          <a:p>
            <a:pPr marL="76200" indent="0" algn="just">
              <a:buNone/>
            </a:pPr>
            <a:endParaRPr lang="es-MX" sz="1600" dirty="0"/>
          </a:p>
          <a:p>
            <a:pPr algn="just"/>
            <a:r>
              <a:rPr lang="es-MX" sz="1600" dirty="0"/>
              <a:t>Durante todo el proceso de traslado, el pasajero deberá de usar mascarilla y escudo facial (careta), mantener el distanciamiento social obligatorio requerido por el gobierno, garantizando orden y disciplina.</a:t>
            </a:r>
          </a:p>
          <a:p>
            <a:pPr algn="just"/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7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338554"/>
          </a:xfrm>
          <a:prstGeom prst="rect">
            <a:avLst/>
          </a:prstGeom>
          <a:solidFill>
            <a:srgbClr val="CC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TRASLADO DE DOMICILIO AL AEROPUERTO/TERRAPUERTO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4097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2128355"/>
            <a:ext cx="4261825" cy="2827245"/>
          </a:xfrm>
        </p:spPr>
        <p:txBody>
          <a:bodyPr/>
          <a:lstStyle/>
          <a:p>
            <a:pPr marL="76200" indent="0" algn="just">
              <a:buNone/>
            </a:pPr>
            <a:r>
              <a:rPr lang="es-MX" sz="1600" dirty="0"/>
              <a:t>El trabajador :</a:t>
            </a:r>
          </a:p>
          <a:p>
            <a:pPr algn="just"/>
            <a:r>
              <a:rPr lang="es-MX" sz="1600" dirty="0"/>
              <a:t>Será trasladado al hospedaje asignado para tamizaje médico en unidades autorizadas por MLB.</a:t>
            </a:r>
          </a:p>
          <a:p>
            <a:pPr algn="just"/>
            <a:r>
              <a:rPr lang="es-MX" sz="1600" dirty="0"/>
              <a:t>Se le realizará evaluación médica.</a:t>
            </a:r>
          </a:p>
          <a:p>
            <a:pPr algn="just"/>
            <a:r>
              <a:rPr lang="es-MX" sz="1600" dirty="0"/>
              <a:t>Se realizará Prueba Serológica Cuantitativa</a:t>
            </a:r>
          </a:p>
          <a:p>
            <a:pPr algn="just"/>
            <a:r>
              <a:rPr lang="es-MX" sz="1600" dirty="0"/>
              <a:t>Se realizará Prueba Molecular PCR.</a:t>
            </a:r>
          </a:p>
          <a:p>
            <a:pPr algn="just"/>
            <a:r>
              <a:rPr lang="es-MX" sz="1600" dirty="0"/>
              <a:t>Pernoctará en el hotel por 24 horas. 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8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FFCC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EVALUACIÓN DE SALUD - CONTROL SANITARIO PREVIO AL ABORDAJE DEL TRANSPORTE</a:t>
            </a:r>
            <a:endParaRPr lang="es-PE" sz="1600" b="1" dirty="0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5366677" y="2206541"/>
            <a:ext cx="3562578" cy="29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algn="just"/>
            <a:r>
              <a:rPr lang="es-MX" sz="1600" dirty="0"/>
              <a:t>De resultar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NO APTO,</a:t>
            </a:r>
            <a:r>
              <a:rPr lang="es-MX" sz="1600" dirty="0"/>
              <a:t> será trasladado hacia su domicilio *</a:t>
            </a:r>
          </a:p>
          <a:p>
            <a:pPr algn="just"/>
            <a:r>
              <a:rPr lang="es-MX" sz="1600" dirty="0"/>
              <a:t>De resultar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APTO</a:t>
            </a:r>
            <a:r>
              <a:rPr lang="es-MX" sz="1600" dirty="0"/>
              <a:t>, podrá realizar su viaje hacia el site</a:t>
            </a:r>
          </a:p>
          <a:p>
            <a:pPr marL="76200" indent="0" algn="just">
              <a:buNone/>
            </a:pPr>
            <a:r>
              <a:rPr lang="es-MX" sz="1600" dirty="0"/>
              <a:t>*  Trabajadores con prueba positiva, sintomático respiratorio o fiebre mayor a 37.5°C no podrán viajar y serán devueltos a sus domicilios para pasar una etapa de aislamiento temporal según protocolo establecido.</a:t>
            </a:r>
          </a:p>
          <a:p>
            <a:pPr algn="just"/>
            <a:endParaRPr lang="es-PE" sz="1600" dirty="0"/>
          </a:p>
        </p:txBody>
      </p:sp>
      <p:sp>
        <p:nvSpPr>
          <p:cNvPr id="8" name="Flecha derecha 7"/>
          <p:cNvSpPr/>
          <p:nvPr/>
        </p:nvSpPr>
        <p:spPr>
          <a:xfrm>
            <a:off x="4421561" y="3075760"/>
            <a:ext cx="854576" cy="5417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6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TRASLADO 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2266627"/>
            <a:ext cx="7890669" cy="2280229"/>
          </a:xfrm>
        </p:spPr>
        <p:txBody>
          <a:bodyPr/>
          <a:lstStyle/>
          <a:p>
            <a:r>
              <a:rPr lang="es-MX" sz="1600" dirty="0"/>
              <a:t>Los pasajeros deben de llegar 1 hora antes de la salida del bus y deben cumplir con el protocolo de seguridad [utilizar mascarilla y escudo facial (careta)]. </a:t>
            </a:r>
          </a:p>
          <a:p>
            <a:r>
              <a:rPr lang="es-MX" sz="1600" dirty="0"/>
              <a:t>El personal de Cusco además pasará por una prueba rápida, y solo en caso esta sea </a:t>
            </a:r>
            <a:r>
              <a:rPr lang="es-MX" sz="1600" b="1" dirty="0"/>
              <a:t>no reactiva </a:t>
            </a:r>
            <a:r>
              <a:rPr lang="es-MX" sz="1600" dirty="0"/>
              <a:t>podrá abordar el bus.</a:t>
            </a:r>
          </a:p>
          <a:p>
            <a:r>
              <a:rPr lang="es-MX" sz="1600" dirty="0"/>
              <a:t>En el Terrapuerto cada persona pasará por control de temperatura, antes de abordar el transporte, en caso presente fiebre (Temperatura &gt;37.5°C), tos o dificultad para respirar no podrá realizar el viaje.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9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/>
              <a:t>TRASLADO EN BUS DESDE CUSCO, AREQUIPA Y OTROS PUNTOS DE INTERÉS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20787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ius templat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2154</Words>
  <Application>Microsoft Office PowerPoint</Application>
  <PresentationFormat>Presentación en pantalla (16:9)</PresentationFormat>
  <Paragraphs>213</Paragraphs>
  <Slides>29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Barlow</vt:lpstr>
      <vt:lpstr>Tahoma</vt:lpstr>
      <vt:lpstr>Bahnschrift SemiBold SemiConden</vt:lpstr>
      <vt:lpstr>Barlow Light</vt:lpstr>
      <vt:lpstr>Wingdings</vt:lpstr>
      <vt:lpstr>Bahnschrift SemiBold Condensed</vt:lpstr>
      <vt:lpstr>Barlow SemiBold</vt:lpstr>
      <vt:lpstr>Arial</vt:lpstr>
      <vt:lpstr>Caius template</vt:lpstr>
      <vt:lpstr>SESIÓN 4:   PROTOCOLO DE BIOSEGURIDAD DE MINERA LAS BAMBAS FUERA DEL SITE</vt:lpstr>
      <vt:lpstr>OBJETIVO</vt:lpstr>
      <vt:lpstr>MEDIDAS DE BIOSEGURIDAD EN: </vt:lpstr>
      <vt:lpstr>MOVILIZACIÓN - DESMOVILIZACIÓN PERSONAL CONTRATISTA EN CHALLHUAHUACHO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INTERNO AL SITE</vt:lpstr>
      <vt:lpstr>TRASLADO INTERNO AL SITE</vt:lpstr>
      <vt:lpstr>TRASLADO INTERNO AL SITE</vt:lpstr>
      <vt:lpstr>INGRESO Y PERMANENCIA PARA QUIENES PERNOCTAN EN EL SITE</vt:lpstr>
      <vt:lpstr>INGRESO Y PERMANENCIA PARA QUIENES PERNOCTAN EN EL SITE</vt:lpstr>
      <vt:lpstr>INGRESO Y PERMANENCIA PARA QUIENES PERNOCTAN EN CHALLHUAHUACHO</vt:lpstr>
      <vt:lpstr>RETORNO DESDE EL SITE y CHALLHUAHUACHO A CIUDADES DE PROCEDENCIA</vt:lpstr>
      <vt:lpstr>MANEJO DE CASOS POSITIVOS A COVID 19 EN TRABAJADORES DE CONTRATISTAS U OPERADORES DE MLB FUERA DEL SITE</vt:lpstr>
      <vt:lpstr>MANEJO DE CASOS POSITIVOS A COVID 19 EN TRABAJADORES DE CONTRATISTAS U OPERADORES DE MLB FUERA DEL SITE</vt:lpstr>
      <vt:lpstr>TRABAJADOR  ALOJADO  EN  CHALHUAHUACHO</vt:lpstr>
      <vt:lpstr>TRABAJADOR CON SÍNTOMAS COVID-19 IDENTIFICADOS EN  COMUNIDAD O TRAYECTO A CHALLHUAHUACHO </vt:lpstr>
      <vt:lpstr>IDENTIFICACIÓN Y AISLAMIENTO DE CONTACTOS SOSPECHOSOS O CONFIRMADOS COVID-19 EN EL TRABAJO</vt:lpstr>
      <vt:lpstr>PROCEDIMIENTO EN AMBIENTES DE TRABAJO UTILIZADOS POR SOSPECHOSOS O CONFIRMADOS COVID-19</vt:lpstr>
      <vt:lpstr>PROCEDIMIENTO EN AMBIENTES DE TRABAJO UTILIZADOS POR SOSPECHOSOS O CONFIRMADOS COVID-19</vt:lpstr>
      <vt:lpstr>REINGRESO DEL TRABAJADOR CON ALTA POR COVID-19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Usuario</dc:creator>
  <cp:lastModifiedBy>Cecilia</cp:lastModifiedBy>
  <cp:revision>107</cp:revision>
  <dcterms:modified xsi:type="dcterms:W3CDTF">2020-10-12T01:42:54Z</dcterms:modified>
</cp:coreProperties>
</file>