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10" r:id="rId2"/>
  </p:sldMasterIdLst>
  <p:notesMasterIdLst>
    <p:notesMasterId r:id="rId52"/>
  </p:notesMasterIdLst>
  <p:sldIdLst>
    <p:sldId id="383" r:id="rId3"/>
    <p:sldId id="273" r:id="rId4"/>
    <p:sldId id="363" r:id="rId5"/>
    <p:sldId id="361" r:id="rId6"/>
    <p:sldId id="362" r:id="rId7"/>
    <p:sldId id="365" r:id="rId8"/>
    <p:sldId id="366" r:id="rId9"/>
    <p:sldId id="375" r:id="rId10"/>
    <p:sldId id="377" r:id="rId11"/>
    <p:sldId id="277" r:id="rId12"/>
    <p:sldId id="314" r:id="rId13"/>
    <p:sldId id="384" r:id="rId14"/>
    <p:sldId id="350" r:id="rId15"/>
    <p:sldId id="376" r:id="rId16"/>
    <p:sldId id="285" r:id="rId17"/>
    <p:sldId id="360" r:id="rId18"/>
    <p:sldId id="283" r:id="rId19"/>
    <p:sldId id="327" r:id="rId20"/>
    <p:sldId id="345" r:id="rId21"/>
    <p:sldId id="355" r:id="rId22"/>
    <p:sldId id="380" r:id="rId23"/>
    <p:sldId id="379" r:id="rId24"/>
    <p:sldId id="343" r:id="rId25"/>
    <p:sldId id="368" r:id="rId26"/>
    <p:sldId id="369" r:id="rId27"/>
    <p:sldId id="370" r:id="rId28"/>
    <p:sldId id="371" r:id="rId29"/>
    <p:sldId id="372" r:id="rId30"/>
    <p:sldId id="373" r:id="rId31"/>
    <p:sldId id="374" r:id="rId32"/>
    <p:sldId id="385" r:id="rId33"/>
    <p:sldId id="386" r:id="rId34"/>
    <p:sldId id="387" r:id="rId35"/>
    <p:sldId id="388" r:id="rId36"/>
    <p:sldId id="389" r:id="rId37"/>
    <p:sldId id="390" r:id="rId38"/>
    <p:sldId id="391" r:id="rId39"/>
    <p:sldId id="392" r:id="rId40"/>
    <p:sldId id="393" r:id="rId41"/>
    <p:sldId id="394" r:id="rId42"/>
    <p:sldId id="395" r:id="rId43"/>
    <p:sldId id="396" r:id="rId44"/>
    <p:sldId id="397" r:id="rId45"/>
    <p:sldId id="398" r:id="rId46"/>
    <p:sldId id="399" r:id="rId47"/>
    <p:sldId id="400" r:id="rId48"/>
    <p:sldId id="401" r:id="rId49"/>
    <p:sldId id="402" r:id="rId50"/>
    <p:sldId id="403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8600"/>
    <a:srgbClr val="99FF99"/>
    <a:srgbClr val="FFD5D5"/>
    <a:srgbClr val="FFCCCC"/>
    <a:srgbClr val="CCECFF"/>
    <a:srgbClr val="FFDF57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9" autoAdjust="0"/>
    <p:restoredTop sz="94394" autoAdjust="0"/>
  </p:normalViewPr>
  <p:slideViewPr>
    <p:cSldViewPr snapToGrid="0">
      <p:cViewPr varScale="1">
        <p:scale>
          <a:sx n="43" d="100"/>
          <a:sy n="43" d="100"/>
        </p:scale>
        <p:origin x="42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5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5/8/layout/vList4#2" loCatId="list" qsTypeId="urn:microsoft.com/office/officeart/2005/8/quickstyle/simple4" qsCatId="simple" csTypeId="urn:microsoft.com/office/officeart/2005/8/colors/colorful1#158" csCatId="colorful" phldr="1"/>
      <dgm:spPr/>
      <dgm:t>
        <a:bodyPr/>
        <a:lstStyle/>
        <a:p>
          <a:endParaRPr lang="en-US"/>
        </a:p>
      </dgm:t>
    </dgm:pt>
    <dgm:pt modelId="{42D71409-67F9-455C-8C6D-716D284AAA6B}">
      <dgm:prSet phldrT="[Text]"/>
      <dgm:spPr>
        <a:xfrm>
          <a:off x="0" y="0"/>
          <a:ext cx="6096000" cy="592093"/>
        </a:xfrm>
        <a:gradFill rotWithShape="0">
          <a:gsLst>
            <a:gs pos="0">
              <a:srgbClr val="16A08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6A08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6A08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r>
            <a:rPr lang="es-ES" u="none" dirty="0"/>
            <a:t>Control sanitario del personal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n-US"/>
        </a:p>
      </dgm:t>
    </dgm:pt>
    <dgm:pt modelId="{478B7D3C-9FB4-4BC6-90AC-49960560DECD}" type="sibTrans" cxnId="{2AA9C11F-1F1D-428E-801A-47EAA766C99D}">
      <dgm:prSet/>
      <dgm:spPr/>
      <dgm:t>
        <a:bodyPr/>
        <a:lstStyle/>
        <a:p>
          <a:endParaRPr lang="en-US"/>
        </a:p>
      </dgm:t>
    </dgm:pt>
    <dgm:pt modelId="{B6D9DE15-697B-42C2-B6A1-CE31260EED93}">
      <dgm:prSet phldrT="[Text]"/>
      <dgm:spPr>
        <a:xfrm>
          <a:off x="0" y="1953909"/>
          <a:ext cx="6096000" cy="592093"/>
        </a:xfrm>
        <a:gradFill rotWithShape="0">
          <a:gsLst>
            <a:gs pos="0">
              <a:srgbClr val="C0392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C0392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C0392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r>
            <a:rPr lang="es-ES" u="none" dirty="0"/>
            <a:t>LIMPIEZA Y Desinfección  de hotel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AC9FC21-5112-4CCF-8070-06ED15ED24ED}" type="parTrans" cxnId="{40513FB0-F94C-499F-9A0B-9E0341D0A0C2}">
      <dgm:prSet/>
      <dgm:spPr/>
      <dgm:t>
        <a:bodyPr/>
        <a:lstStyle/>
        <a:p>
          <a:endParaRPr lang="en-US"/>
        </a:p>
      </dgm:t>
    </dgm:pt>
    <dgm:pt modelId="{B605B681-1ACB-4650-8600-F9223ABDDC16}" type="sibTrans" cxnId="{40513FB0-F94C-499F-9A0B-9E0341D0A0C2}">
      <dgm:prSet/>
      <dgm:spPr/>
      <dgm:t>
        <a:bodyPr/>
        <a:lstStyle/>
        <a:p>
          <a:endParaRPr lang="en-US"/>
        </a:p>
      </dgm:t>
    </dgm:pt>
    <dgm:pt modelId="{C10C161E-68BA-44CA-AF77-FB7627812EFD}" type="pres">
      <dgm:prSet presAssocID="{B9C32B05-62EA-407A-B21C-2310C794570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286273EC-E8AC-422F-8B1C-7F1086877436}" type="pres">
      <dgm:prSet presAssocID="{42D71409-67F9-455C-8C6D-716D284AAA6B}" presName="comp" presStyleCnt="0"/>
      <dgm:spPr/>
    </dgm:pt>
    <dgm:pt modelId="{B4D5D5DB-9E92-47EC-82B6-328DEA059B7F}" type="pres">
      <dgm:prSet presAssocID="{42D71409-67F9-455C-8C6D-716D284AAA6B}" presName="box" presStyleLbl="node1" presStyleIdx="0" presStyleCnt="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PE"/>
        </a:p>
      </dgm:t>
    </dgm:pt>
    <dgm:pt modelId="{769BD7E0-841D-458D-869D-6DFFBC65F61E}" type="pres">
      <dgm:prSet presAssocID="{42D71409-67F9-455C-8C6D-716D284AAA6B}" presName="img" presStyleLbl="fgImgPlace1" presStyleIdx="0" presStyleCnt="2"/>
      <dgm:spPr>
        <a:xfrm>
          <a:off x="59209" y="59209"/>
          <a:ext cx="1219200" cy="473674"/>
        </a:xfrm>
        <a:prstGeom prst="roundRect">
          <a:avLst>
            <a:gd name="adj" fmla="val 10000"/>
          </a:avLst>
        </a:prstGeom>
        <a:solidFill>
          <a:srgbClr val="16A085">
            <a:tint val="5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C1AFB4DA-F087-46B0-B530-5B2D500A6603}" type="pres">
      <dgm:prSet presAssocID="{42D71409-67F9-455C-8C6D-716D284AAA6B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70D86FA-8F03-416F-8F55-E8EF322FE5AF}" type="pres">
      <dgm:prSet presAssocID="{478B7D3C-9FB4-4BC6-90AC-49960560DECD}" presName="spacer" presStyleCnt="0"/>
      <dgm:spPr/>
    </dgm:pt>
    <dgm:pt modelId="{D3FFAF95-60F3-4DA7-8784-FCA0CEEF4A5D}" type="pres">
      <dgm:prSet presAssocID="{B6D9DE15-697B-42C2-B6A1-CE31260EED93}" presName="comp" presStyleCnt="0"/>
      <dgm:spPr/>
    </dgm:pt>
    <dgm:pt modelId="{CC42B4BE-FABE-47D2-92A0-27F5DB06D939}" type="pres">
      <dgm:prSet presAssocID="{B6D9DE15-697B-42C2-B6A1-CE31260EED93}" presName="box" presStyleLbl="node1" presStyleIdx="1" presStyleCnt="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PE"/>
        </a:p>
      </dgm:t>
    </dgm:pt>
    <dgm:pt modelId="{E88C3C9E-FE0D-4FC3-A98D-5E06B5497FF3}" type="pres">
      <dgm:prSet presAssocID="{B6D9DE15-697B-42C2-B6A1-CE31260EED93}" presName="img" presStyleLbl="fgImgPlace1" presStyleIdx="1" presStyleCnt="2"/>
      <dgm:spPr>
        <a:xfrm>
          <a:off x="59209" y="2013118"/>
          <a:ext cx="1219200" cy="4736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/>
      </dgm:spPr>
      <dgm:t>
        <a:bodyPr/>
        <a:lstStyle/>
        <a:p>
          <a:endParaRPr lang="es-PE"/>
        </a:p>
      </dgm:t>
    </dgm:pt>
    <dgm:pt modelId="{6662E1B4-BD5D-4C92-990B-CCC2DCE8A771}" type="pres">
      <dgm:prSet presAssocID="{B6D9DE15-697B-42C2-B6A1-CE31260EED93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1311BE3C-7B0B-4801-90D1-7D00F784B527}" type="presOf" srcId="{42D71409-67F9-455C-8C6D-716D284AAA6B}" destId="{C1AFB4DA-F087-46B0-B530-5B2D500A6603}" srcOrd="1" destOrd="0" presId="urn:microsoft.com/office/officeart/2005/8/layout/vList4#2"/>
    <dgm:cxn modelId="{F2B915B8-3285-4039-BA88-E141D5314483}" type="presOf" srcId="{42D71409-67F9-455C-8C6D-716D284AAA6B}" destId="{B4D5D5DB-9E92-47EC-82B6-328DEA059B7F}" srcOrd="0" destOrd="0" presId="urn:microsoft.com/office/officeart/2005/8/layout/vList4#2"/>
    <dgm:cxn modelId="{40513FB0-F94C-499F-9A0B-9E0341D0A0C2}" srcId="{B9C32B05-62EA-407A-B21C-2310C7945705}" destId="{B6D9DE15-697B-42C2-B6A1-CE31260EED93}" srcOrd="1" destOrd="0" parTransId="{EAC9FC21-5112-4CCF-8070-06ED15ED24ED}" sibTransId="{B605B681-1ACB-4650-8600-F9223ABDDC16}"/>
    <dgm:cxn modelId="{2AA9C11F-1F1D-428E-801A-47EAA766C99D}" srcId="{B9C32B05-62EA-407A-B21C-2310C7945705}" destId="{42D71409-67F9-455C-8C6D-716D284AAA6B}" srcOrd="0" destOrd="0" parTransId="{51680ED1-AF6E-4B28-AE94-92B0EFB0DF7D}" sibTransId="{478B7D3C-9FB4-4BC6-90AC-49960560DECD}"/>
    <dgm:cxn modelId="{2AC4481B-1D9C-43AB-A72C-C28746A65091}" type="presOf" srcId="{B6D9DE15-697B-42C2-B6A1-CE31260EED93}" destId="{6662E1B4-BD5D-4C92-990B-CCC2DCE8A771}" srcOrd="1" destOrd="0" presId="urn:microsoft.com/office/officeart/2005/8/layout/vList4#2"/>
    <dgm:cxn modelId="{4377B726-487A-49F4-B0FD-FF09140177A0}" type="presOf" srcId="{B9C32B05-62EA-407A-B21C-2310C7945705}" destId="{C10C161E-68BA-44CA-AF77-FB7627812EFD}" srcOrd="0" destOrd="0" presId="urn:microsoft.com/office/officeart/2005/8/layout/vList4#2"/>
    <dgm:cxn modelId="{12E8153D-B5B0-45D9-B7EB-2C62A521B8DF}" type="presOf" srcId="{B6D9DE15-697B-42C2-B6A1-CE31260EED93}" destId="{CC42B4BE-FABE-47D2-92A0-27F5DB06D939}" srcOrd="0" destOrd="0" presId="urn:microsoft.com/office/officeart/2005/8/layout/vList4#2"/>
    <dgm:cxn modelId="{590177C8-D26D-4814-A994-B075BBEE230E}" type="presParOf" srcId="{C10C161E-68BA-44CA-AF77-FB7627812EFD}" destId="{286273EC-E8AC-422F-8B1C-7F1086877436}" srcOrd="0" destOrd="0" presId="urn:microsoft.com/office/officeart/2005/8/layout/vList4#2"/>
    <dgm:cxn modelId="{9B5C02D0-7781-44AC-9175-E80B40A28D5C}" type="presParOf" srcId="{286273EC-E8AC-422F-8B1C-7F1086877436}" destId="{B4D5D5DB-9E92-47EC-82B6-328DEA059B7F}" srcOrd="0" destOrd="0" presId="urn:microsoft.com/office/officeart/2005/8/layout/vList4#2"/>
    <dgm:cxn modelId="{F0A50015-77A4-462C-BE96-27B43FBDDA5F}" type="presParOf" srcId="{286273EC-E8AC-422F-8B1C-7F1086877436}" destId="{769BD7E0-841D-458D-869D-6DFFBC65F61E}" srcOrd="1" destOrd="0" presId="urn:microsoft.com/office/officeart/2005/8/layout/vList4#2"/>
    <dgm:cxn modelId="{66087873-E42A-499E-8F80-A49503B2F86A}" type="presParOf" srcId="{286273EC-E8AC-422F-8B1C-7F1086877436}" destId="{C1AFB4DA-F087-46B0-B530-5B2D500A6603}" srcOrd="2" destOrd="0" presId="urn:microsoft.com/office/officeart/2005/8/layout/vList4#2"/>
    <dgm:cxn modelId="{42B5CBEB-918A-4008-9283-48F9A970B7B4}" type="presParOf" srcId="{C10C161E-68BA-44CA-AF77-FB7627812EFD}" destId="{F70D86FA-8F03-416F-8F55-E8EF322FE5AF}" srcOrd="1" destOrd="0" presId="urn:microsoft.com/office/officeart/2005/8/layout/vList4#2"/>
    <dgm:cxn modelId="{91A9BCBA-47CE-4166-BA31-F5544BC02F76}" type="presParOf" srcId="{C10C161E-68BA-44CA-AF77-FB7627812EFD}" destId="{D3FFAF95-60F3-4DA7-8784-FCA0CEEF4A5D}" srcOrd="2" destOrd="0" presId="urn:microsoft.com/office/officeart/2005/8/layout/vList4#2"/>
    <dgm:cxn modelId="{15A9D8DE-2150-4027-8F9E-6A9FA2698BB9}" type="presParOf" srcId="{D3FFAF95-60F3-4DA7-8784-FCA0CEEF4A5D}" destId="{CC42B4BE-FABE-47D2-92A0-27F5DB06D939}" srcOrd="0" destOrd="0" presId="urn:microsoft.com/office/officeart/2005/8/layout/vList4#2"/>
    <dgm:cxn modelId="{A367F895-721A-4A53-A13E-53D24864E721}" type="presParOf" srcId="{D3FFAF95-60F3-4DA7-8784-FCA0CEEF4A5D}" destId="{E88C3C9E-FE0D-4FC3-A98D-5E06B5497FF3}" srcOrd="1" destOrd="0" presId="urn:microsoft.com/office/officeart/2005/8/layout/vList4#2"/>
    <dgm:cxn modelId="{73684EB7-3768-4FDD-A0AC-2340236C88E4}" type="presParOf" srcId="{D3FFAF95-60F3-4DA7-8784-FCA0CEEF4A5D}" destId="{6662E1B4-BD5D-4C92-990B-CCC2DCE8A771}" srcOrd="2" destOrd="0" presId="urn:microsoft.com/office/officeart/2005/8/layout/vList4#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5D5DB-9E92-47EC-82B6-328DEA059B7F}">
      <dsp:nvSpPr>
        <dsp:cNvPr id="0" name=""/>
        <dsp:cNvSpPr/>
      </dsp:nvSpPr>
      <dsp:spPr>
        <a:xfrm>
          <a:off x="0" y="0"/>
          <a:ext cx="7240121" cy="20165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16A08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6A08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6A08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600" u="none" kern="1200" dirty="0"/>
            <a:t>Control sanitario del personal</a:t>
          </a:r>
          <a:endParaRPr lang="en-US" sz="4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649680" y="0"/>
        <a:ext cx="5590440" cy="2016566"/>
      </dsp:txXfrm>
    </dsp:sp>
    <dsp:sp modelId="{769BD7E0-841D-458D-869D-6DFFBC65F61E}">
      <dsp:nvSpPr>
        <dsp:cNvPr id="0" name=""/>
        <dsp:cNvSpPr/>
      </dsp:nvSpPr>
      <dsp:spPr>
        <a:xfrm>
          <a:off x="201656" y="201656"/>
          <a:ext cx="1448024" cy="1613253"/>
        </a:xfrm>
        <a:prstGeom prst="roundRect">
          <a:avLst>
            <a:gd name="adj" fmla="val 10000"/>
          </a:avLst>
        </a:prstGeom>
        <a:solidFill>
          <a:srgbClr val="16A085">
            <a:tint val="5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42B4BE-FABE-47D2-92A0-27F5DB06D939}">
      <dsp:nvSpPr>
        <dsp:cNvPr id="0" name=""/>
        <dsp:cNvSpPr/>
      </dsp:nvSpPr>
      <dsp:spPr>
        <a:xfrm>
          <a:off x="0" y="2218223"/>
          <a:ext cx="7240121" cy="20165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392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C0392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C0392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600" u="none" kern="1200" dirty="0"/>
            <a:t>LIMPIEZA Y Desinfección  de hotel</a:t>
          </a:r>
          <a:endParaRPr lang="en-US" sz="4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649680" y="2218223"/>
        <a:ext cx="5590440" cy="2016566"/>
      </dsp:txXfrm>
    </dsp:sp>
    <dsp:sp modelId="{E88C3C9E-FE0D-4FC3-A98D-5E06B5497FF3}">
      <dsp:nvSpPr>
        <dsp:cNvPr id="0" name=""/>
        <dsp:cNvSpPr/>
      </dsp:nvSpPr>
      <dsp:spPr>
        <a:xfrm>
          <a:off x="201656" y="2419879"/>
          <a:ext cx="1448024" cy="161325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A50BB-3531-41B3-B254-D5C3D21B67DF}" type="datetimeFigureOut">
              <a:rPr lang="es-PE" smtClean="0"/>
              <a:t>14/12/2020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C9EF8-FE2C-4BD3-9D36-22A9F649AAF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5709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9148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403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355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76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81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4817600" cy="122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819967" y="1968767"/>
            <a:ext cx="48176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6096000" y="-63"/>
            <a:ext cx="6096000" cy="6876696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1752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508001" y="1002785"/>
            <a:ext cx="11683879" cy="4141017"/>
            <a:chOff x="381000" y="752088"/>
            <a:chExt cx="8762909" cy="3105763"/>
          </a:xfrm>
        </p:grpSpPr>
        <p:sp>
          <p:nvSpPr>
            <p:cNvPr id="21" name="Google Shape;21;p3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3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81000" y="1285650"/>
              <a:ext cx="54525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833500" y="3112325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6572284" y="3112333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81000" y="36459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819967" y="2702200"/>
            <a:ext cx="6626000" cy="75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819967" y="3481433"/>
            <a:ext cx="6626000" cy="3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3968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78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4817600" cy="122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819967" y="1968767"/>
            <a:ext cx="48176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6096000" y="-63"/>
            <a:ext cx="6096000" cy="6876696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5086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805333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5583171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530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89" name="Google Shape;89;p8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1" name="Google Shape;91;p8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92" name="Google Shape;92;p8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93" name="Google Shape;93;p8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94" name="Google Shape;94;p8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8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97" name="Google Shape;97;p8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98" name="Google Shape;98;p8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2"/>
          </p:nvPr>
        </p:nvSpPr>
        <p:spPr>
          <a:xfrm>
            <a:off x="3932760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3"/>
          </p:nvPr>
        </p:nvSpPr>
        <p:spPr>
          <a:xfrm>
            <a:off x="7045553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242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9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107" name="Google Shape;107;p9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9" name="Google Shape;109;p9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110" name="Google Shape;110;p9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111" name="Google Shape;111;p9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2" name="Google Shape;112;p9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9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114;p9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115" name="Google Shape;115;p9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116" name="Google Shape;116;p9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9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66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43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39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5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4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6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47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C7D90D5-DECD-4D5E-A053-FDE8556860E3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96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C7D90D5-DECD-4D5E-A053-FDE8556860E3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41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17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696464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‹Nº›</a:t>
            </a:fld>
            <a:endParaRPr kern="0">
              <a:solidFill>
                <a:srgbClr val="696464"/>
              </a:solidFill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63555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hyperlink" Target="Calzado%20de%20guantes.mp4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emf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jpg"/><Relationship Id="rId4" Type="http://schemas.openxmlformats.org/officeDocument/2006/relationships/image" Target="../media/image52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jpeg"/><Relationship Id="rId5" Type="http://schemas.openxmlformats.org/officeDocument/2006/relationships/image" Target="../media/image26.jpeg"/><Relationship Id="rId4" Type="http://schemas.openxmlformats.org/officeDocument/2006/relationships/image" Target="../media/image6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9645BA5E-ECC8-46EA-87A8-83429280A1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050" y="498765"/>
            <a:ext cx="1220733" cy="583783"/>
          </a:xfrm>
          <a:prstGeom prst="rect">
            <a:avLst/>
          </a:prstGeom>
        </p:spPr>
      </p:pic>
      <p:pic>
        <p:nvPicPr>
          <p:cNvPr id="2050" name="Picture 2" descr="CERV Realidad Virtual">
            <a:extLst>
              <a:ext uri="{FF2B5EF4-FFF2-40B4-BE49-F238E27FC236}">
                <a16:creationId xmlns:a16="http://schemas.microsoft.com/office/drawing/2014/main" xmlns="" id="{37E50BA2-32D3-4A15-814F-51A073D81B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7" t="23437" r="14241" b="21166"/>
          <a:stretch/>
        </p:blipFill>
        <p:spPr bwMode="auto">
          <a:xfrm>
            <a:off x="3491345" y="10685"/>
            <a:ext cx="1821633" cy="137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0" y="1680659"/>
            <a:ext cx="6096000" cy="7318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1800" b="1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CAPACITACIÓN EN PROTOCOLOS SANITARIOS DE VIGILANCIA, PREVENCIÓN Y CONTROL DE COVID 19”</a:t>
            </a:r>
            <a:endParaRPr lang="en-US" sz="1800" b="1" dirty="0">
              <a:solidFill>
                <a:srgbClr val="0070C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1" name="Google Shape;176;p15"/>
          <p:cNvSpPr txBox="1">
            <a:spLocks noGrp="1"/>
          </p:cNvSpPr>
          <p:nvPr>
            <p:ph type="title"/>
          </p:nvPr>
        </p:nvSpPr>
        <p:spPr>
          <a:xfrm>
            <a:off x="862570" y="2632764"/>
            <a:ext cx="3977807" cy="35031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s-MX" sz="36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SESIÓN 2: </a:t>
            </a:r>
            <a:br>
              <a:rPr lang="es-MX" sz="36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</a:br>
            <a:r>
              <a:rPr lang="es-MX" sz="36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/>
            </a:r>
            <a:br>
              <a:rPr lang="es-MX" sz="36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</a:br>
            <a:r>
              <a:rPr lang="es-MX" sz="36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2.1 MEDIDAS PREVENTIVAS SEGÚN PROTOCOLO PARA HOSPEDAJES</a:t>
            </a:r>
          </a:p>
        </p:txBody>
      </p:sp>
      <p:pic>
        <p:nvPicPr>
          <p:cNvPr id="1026" name="Picture 2" descr="Toma de temperatura, ¿existe tratamiento de datos personales? - Cepymenews">
            <a:extLst>
              <a:ext uri="{FF2B5EF4-FFF2-40B4-BE49-F238E27FC236}">
                <a16:creationId xmlns:a16="http://schemas.microsoft.com/office/drawing/2014/main" xmlns="" id="{4D94C882-D87D-4FC4-81B2-752A424F2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14262"/>
            <a:ext cx="5260057" cy="492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967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DEC655AA-9B1D-4C40-AD84-2BF1785A7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481" y="951116"/>
            <a:ext cx="6626487" cy="893523"/>
          </a:xfrm>
        </p:spPr>
        <p:txBody>
          <a:bodyPr>
            <a:normAutofit/>
          </a:bodyPr>
          <a:lstStyle/>
          <a:p>
            <a:pPr algn="ctr"/>
            <a:r>
              <a:rPr lang="es-PE" sz="4800" b="1" dirty="0">
                <a:solidFill>
                  <a:srgbClr val="002060"/>
                </a:solidFill>
              </a:rPr>
              <a:t>¿Qué tenemos que hacer 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93698" y="1844639"/>
            <a:ext cx="7514345" cy="3026996"/>
          </a:xfrm>
        </p:spPr>
        <p:txBody>
          <a:bodyPr>
            <a:noAutofit/>
          </a:bodyPr>
          <a:lstStyle/>
          <a:p>
            <a:endParaRPr lang="en-US" sz="3200" b="1" dirty="0">
              <a:solidFill>
                <a:srgbClr val="C00000"/>
              </a:solidFill>
              <a:latin typeface="Bahnschrift SemiBold SemiConden" panose="020B0502040204020203" pitchFamily="34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4800" b="1" spc="-5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USO DEL EQUIPO DE PROTECCION PERSONAL – EPP </a:t>
            </a:r>
          </a:p>
          <a:p>
            <a:pPr algn="ctr"/>
            <a:r>
              <a:rPr lang="en-US" sz="4800" b="1" spc="-5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(SEGÚN PROTOCOLO)</a:t>
            </a:r>
          </a:p>
        </p:txBody>
      </p:sp>
      <p:pic>
        <p:nvPicPr>
          <p:cNvPr id="10" name="Imagen 9" descr="Fiesta Inn y Best Western ofrecen hospedaje gratuito a médicos y enfermeras de hospitales Covid-1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41"/>
          <a:stretch/>
        </p:blipFill>
        <p:spPr bwMode="auto">
          <a:xfrm>
            <a:off x="583957" y="3784486"/>
            <a:ext cx="2800350" cy="28346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50" y="401843"/>
            <a:ext cx="3682273" cy="288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57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0012A898-FC6F-4613-96D8-1942465CFECC}"/>
              </a:ext>
            </a:extLst>
          </p:cNvPr>
          <p:cNvSpPr/>
          <p:nvPr/>
        </p:nvSpPr>
        <p:spPr>
          <a:xfrm>
            <a:off x="-192258" y="174383"/>
            <a:ext cx="111650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4000" b="1" spc="-5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¿Qué es el Equipo de Protección Personal -EPP?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30F4A13D-E586-4A57-91D8-FDC3EAD7CD21}"/>
              </a:ext>
            </a:extLst>
          </p:cNvPr>
          <p:cNvSpPr/>
          <p:nvPr/>
        </p:nvSpPr>
        <p:spPr>
          <a:xfrm>
            <a:off x="296936" y="2049206"/>
            <a:ext cx="6288257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s-PE" sz="3200" dirty="0"/>
              <a:t>Es un equipo especial que se usa para crear una barrera entre usted,  y peligros del ambiente de trabajo o del medio exterior.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3F90CED-FF57-442F-8C3C-D07F21909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0" y="1206286"/>
            <a:ext cx="5318439" cy="3375889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88585648-BDDF-4325-A197-37D590DC1E8F}"/>
              </a:ext>
            </a:extLst>
          </p:cNvPr>
          <p:cNvSpPr/>
          <p:nvPr/>
        </p:nvSpPr>
        <p:spPr>
          <a:xfrm>
            <a:off x="5775639" y="4808794"/>
            <a:ext cx="6319012" cy="156966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PE" sz="3200" dirty="0"/>
              <a:t>Reduce la probabilidad de exponerse y propagar microbios como el virus del COVID19.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448BBD66-431B-4E67-B09B-05AB5A510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171" y="4582175"/>
            <a:ext cx="2603218" cy="163491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CB38D665-65B6-4079-8F57-28CCC1EA4239}"/>
              </a:ext>
            </a:extLst>
          </p:cNvPr>
          <p:cNvSpPr txBox="1"/>
          <p:nvPr/>
        </p:nvSpPr>
        <p:spPr>
          <a:xfrm>
            <a:off x="97349" y="5411469"/>
            <a:ext cx="2884572" cy="64633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PE" sz="3600" dirty="0"/>
              <a:t>Es una barrera</a:t>
            </a:r>
          </a:p>
        </p:txBody>
      </p:sp>
    </p:spTree>
    <p:extLst>
      <p:ext uri="{BB962C8B-B14F-4D97-AF65-F5344CB8AC3E}">
        <p14:creationId xmlns:p14="http://schemas.microsoft.com/office/powerpoint/2010/main" val="3932639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38A6AB16-9543-467F-AE72-C57BF7500BCF}"/>
              </a:ext>
            </a:extLst>
          </p:cNvPr>
          <p:cNvSpPr txBox="1"/>
          <p:nvPr/>
        </p:nvSpPr>
        <p:spPr>
          <a:xfrm>
            <a:off x="1450197" y="425326"/>
            <a:ext cx="8931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spc="-5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¿CUÁL ES EL EQUIPO DE PROTECCIÓN PARA EL  PERSONAL QUE TRABAJA EN HOTELERIA?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E29A19C-C208-4E44-B06A-5D66AF0B8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00" y="3008326"/>
            <a:ext cx="2877806" cy="249914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CF5690AD-53D7-43BF-ACD7-5AE130B79614}"/>
              </a:ext>
            </a:extLst>
          </p:cNvPr>
          <p:cNvSpPr txBox="1"/>
          <p:nvPr/>
        </p:nvSpPr>
        <p:spPr>
          <a:xfrm>
            <a:off x="511569" y="2299089"/>
            <a:ext cx="1916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/>
              <a:t>Mascarilla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6B328C8F-0202-4778-B36C-3F75E9390F99}"/>
              </a:ext>
            </a:extLst>
          </p:cNvPr>
          <p:cNvSpPr txBox="1"/>
          <p:nvPr/>
        </p:nvSpPr>
        <p:spPr>
          <a:xfrm>
            <a:off x="4254670" y="2279023"/>
            <a:ext cx="1033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Gorro</a:t>
            </a:r>
            <a:endParaRPr lang="es-PE" sz="2800" dirty="0"/>
          </a:p>
        </p:txBody>
      </p:sp>
      <p:pic>
        <p:nvPicPr>
          <p:cNvPr id="14" name="Imagen 13" descr="D:\PERFIL\Downloads\guantes-de-látex-para-limpieza-1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95" y="2802243"/>
            <a:ext cx="2552159" cy="287117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4D22C763-3985-4841-A658-995EA851DF48}"/>
              </a:ext>
            </a:extLst>
          </p:cNvPr>
          <p:cNvSpPr txBox="1"/>
          <p:nvPr/>
        </p:nvSpPr>
        <p:spPr>
          <a:xfrm>
            <a:off x="10070355" y="2507622"/>
            <a:ext cx="1392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dirty="0"/>
              <a:t>Guantes</a:t>
            </a:r>
          </a:p>
        </p:txBody>
      </p:sp>
      <p:pic>
        <p:nvPicPr>
          <p:cNvPr id="3" name="Picture 2" descr="Polypropylene Clip Cap (Mob Cap), White (head) - Rubberex">
            <a:extLst>
              <a:ext uri="{FF2B5EF4-FFF2-40B4-BE49-F238E27FC236}">
                <a16:creationId xmlns:a16="http://schemas.microsoft.com/office/drawing/2014/main" xmlns="" id="{A5FDE683-05A7-4A90-A07F-FFC0589FB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009" y="2822308"/>
            <a:ext cx="2552160" cy="287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ED3CDCF6-50F4-4614-B4EF-32252110AF7B}"/>
              </a:ext>
            </a:extLst>
          </p:cNvPr>
          <p:cNvSpPr txBox="1"/>
          <p:nvPr/>
        </p:nvSpPr>
        <p:spPr>
          <a:xfrm>
            <a:off x="7190667" y="2299088"/>
            <a:ext cx="1088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T</a:t>
            </a:r>
            <a:r>
              <a:rPr lang="es-PE" sz="2800" dirty="0" err="1"/>
              <a:t>yvek</a:t>
            </a:r>
            <a:r>
              <a:rPr lang="es-PE" sz="2800" dirty="0"/>
              <a:t> </a:t>
            </a:r>
          </a:p>
        </p:txBody>
      </p:sp>
      <p:pic>
        <p:nvPicPr>
          <p:cNvPr id="3074" name="Picture 2" descr="TRAJE TYCHEM (QC127) P/QUIMICOS C/AMARILLO – DUPONT | Andes Seguridad |  Seguridad Industrial | Articulos de Seguridad Industrial | Distribuidor  Oficial 3M Peru">
            <a:extLst>
              <a:ext uri="{FF2B5EF4-FFF2-40B4-BE49-F238E27FC236}">
                <a16:creationId xmlns:a16="http://schemas.microsoft.com/office/drawing/2014/main" xmlns="" id="{3981BF25-F1E8-4B94-A893-55433AA2B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833" y="2836047"/>
            <a:ext cx="2494164" cy="323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707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882DAD9-7E9C-4D5D-9CA0-D8F52CBDA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243" y="264795"/>
            <a:ext cx="10058400" cy="1132449"/>
          </a:xfrm>
        </p:spPr>
        <p:txBody>
          <a:bodyPr/>
          <a:lstStyle/>
          <a:p>
            <a:pPr algn="ctr"/>
            <a:r>
              <a:rPr lang="es-PE" b="1" dirty="0">
                <a:solidFill>
                  <a:schemeClr val="accent5">
                    <a:lumMod val="50000"/>
                  </a:schemeClr>
                </a:solidFill>
              </a:rPr>
              <a:t>En que momentos uso el EPP????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B328C8F-0202-4778-B36C-3F75E9390F99}"/>
              </a:ext>
            </a:extLst>
          </p:cNvPr>
          <p:cNvSpPr txBox="1"/>
          <p:nvPr/>
        </p:nvSpPr>
        <p:spPr>
          <a:xfrm>
            <a:off x="535710" y="2614039"/>
            <a:ext cx="53737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FF0000"/>
                </a:solidFill>
              </a:rPr>
              <a:t>La mascarilla en un equipo de protección que se debe usar en todo momento durante la jornada laboral</a:t>
            </a:r>
            <a:endParaRPr lang="es-PE" sz="2800" b="1" dirty="0">
              <a:solidFill>
                <a:srgbClr val="FF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803" y="2030098"/>
            <a:ext cx="3563815" cy="1967471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 rotWithShape="1">
          <a:blip r:embed="rId3"/>
          <a:srcRect l="33690" t="29806" r="30856" b="19682"/>
          <a:stretch/>
        </p:blipFill>
        <p:spPr bwMode="auto">
          <a:xfrm>
            <a:off x="6203805" y="4228402"/>
            <a:ext cx="3987813" cy="21372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B0E6ED06-C5EA-49AC-9E5C-26B5DF4DD7AE}"/>
              </a:ext>
            </a:extLst>
          </p:cNvPr>
          <p:cNvSpPr txBox="1"/>
          <p:nvPr/>
        </p:nvSpPr>
        <p:spPr>
          <a:xfrm>
            <a:off x="535710" y="1799266"/>
            <a:ext cx="1076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</a:rPr>
              <a:t> </a:t>
            </a:r>
            <a:endParaRPr lang="es-P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62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912924" y="332329"/>
            <a:ext cx="10443333" cy="393291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800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1. Al recibir al cliente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3AC727E3-188E-44EA-A9D3-FA4A0533AA08}"/>
              </a:ext>
            </a:extLst>
          </p:cNvPr>
          <p:cNvSpPr/>
          <p:nvPr/>
        </p:nvSpPr>
        <p:spPr>
          <a:xfrm>
            <a:off x="6073933" y="2178460"/>
            <a:ext cx="5282324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PE" sz="2800" dirty="0"/>
              <a:t>El personal de el hotel deberá utilizar sus EPP de acuerdo al área de servicio  y </a:t>
            </a:r>
            <a:r>
              <a:rPr lang="es-PE" sz="2800" dirty="0">
                <a:solidFill>
                  <a:srgbClr val="C00000"/>
                </a:solidFill>
              </a:rPr>
              <a:t>de acuerdo al nivel de riesgo del trabajador teniendo en cuenta</a:t>
            </a:r>
            <a:r>
              <a:rPr lang="es-PE" sz="2800" dirty="0"/>
              <a:t> a lo establecido en los protocolos.</a:t>
            </a:r>
            <a:endParaRPr lang="es-PE" sz="28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026" y="1055076"/>
            <a:ext cx="3916799" cy="2416787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 rotWithShape="1">
          <a:blip r:embed="rId3"/>
          <a:srcRect l="31750" t="41100" r="38970" b="26270"/>
          <a:stretch/>
        </p:blipFill>
        <p:spPr bwMode="auto">
          <a:xfrm>
            <a:off x="1541026" y="3631301"/>
            <a:ext cx="3916799" cy="24837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5722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901785B6-6920-4D41-860A-9C9E60443D44}"/>
              </a:ext>
            </a:extLst>
          </p:cNvPr>
          <p:cNvSpPr/>
          <p:nvPr/>
        </p:nvSpPr>
        <p:spPr>
          <a:xfrm>
            <a:off x="595726" y="312956"/>
            <a:ext cx="10472829" cy="393291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400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2. Durante la limpieza de las habitaciones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DA73793-E831-44A8-9973-73C4F1113EAE}"/>
              </a:ext>
            </a:extLst>
          </p:cNvPr>
          <p:cNvSpPr txBox="1"/>
          <p:nvPr/>
        </p:nvSpPr>
        <p:spPr>
          <a:xfrm>
            <a:off x="460375" y="1042244"/>
            <a:ext cx="3783507" cy="50783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just"/>
            <a:endParaRPr lang="es-PE" sz="1600" dirty="0"/>
          </a:p>
          <a:p>
            <a:pPr marL="342900" indent="-342900" algn="just">
              <a:buFont typeface="+mj-lt"/>
              <a:buAutoNum type="alphaLcParenR"/>
            </a:pPr>
            <a:r>
              <a:rPr lang="es-PE" sz="2800" dirty="0"/>
              <a:t> Cuando haga limpieza de las habitaciones</a:t>
            </a:r>
          </a:p>
          <a:p>
            <a:pPr marL="342900" indent="-342900" algn="just">
              <a:buFont typeface="+mj-lt"/>
              <a:buAutoNum type="alphaLcParenR"/>
            </a:pPr>
            <a:endParaRPr lang="es-PE" sz="2800" dirty="0"/>
          </a:p>
          <a:p>
            <a:pPr marL="342900" indent="-342900" algn="just">
              <a:buFont typeface="+mj-lt"/>
              <a:buAutoNum type="alphaLcParenR"/>
            </a:pPr>
            <a:r>
              <a:rPr lang="es-PE" sz="2800" dirty="0"/>
              <a:t>Cuando cambie la ropa de cama de cada habitación </a:t>
            </a:r>
          </a:p>
          <a:p>
            <a:pPr marL="360363" algn="just"/>
            <a:endParaRPr lang="es-PE" sz="2800" dirty="0"/>
          </a:p>
          <a:p>
            <a:pPr marL="360363" algn="just"/>
            <a:r>
              <a:rPr lang="es-PE" sz="2800" dirty="0"/>
              <a:t>Se debe usar mascarilla, guantes y tyvek mínimamente.</a:t>
            </a:r>
          </a:p>
          <a:p>
            <a:pPr marL="342900" indent="-342900" algn="just">
              <a:buFont typeface="+mj-lt"/>
              <a:buAutoNum type="alphaLcParenR"/>
            </a:pPr>
            <a:endParaRPr lang="es-PE" sz="2800" dirty="0"/>
          </a:p>
        </p:txBody>
      </p:sp>
      <p:sp>
        <p:nvSpPr>
          <p:cNvPr id="8" name="AutoShape 2" descr="LAVADO DESINFECCIÓN Y PLANCHADO DE LA ROPA HOSPITALARIA: - PDF ...">
            <a:extLst>
              <a:ext uri="{FF2B5EF4-FFF2-40B4-BE49-F238E27FC236}">
                <a16:creationId xmlns:a16="http://schemas.microsoft.com/office/drawing/2014/main" xmlns="" id="{D508ACAA-7F05-4843-9305-45DCF4ADD3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7" name="Imagen 6" descr="Tres consejos para limpiar y desinfectar tu casa y convertirla en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67" y="929955"/>
            <a:ext cx="3400567" cy="23466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" descr="Guantes de látex para limpieza la opción más segura | Monouso B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100" y="3540852"/>
            <a:ext cx="3032533" cy="217795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946" y="929955"/>
            <a:ext cx="2857500" cy="2346645"/>
          </a:xfrm>
          <a:prstGeom prst="rect">
            <a:avLst/>
          </a:prstGeom>
        </p:spPr>
      </p:pic>
      <p:pic>
        <p:nvPicPr>
          <p:cNvPr id="2050" name="Picture 2" descr="La vida después del confinamien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585" y="3500307"/>
            <a:ext cx="3032533" cy="225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655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Junta Vecinal 4 - Miraflores - Publications | Facebook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" t="8707" r="50407" b="29400"/>
          <a:stretch/>
        </p:blipFill>
        <p:spPr bwMode="auto">
          <a:xfrm>
            <a:off x="5943813" y="2070409"/>
            <a:ext cx="4536618" cy="3630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DA73793-E831-44A8-9973-73C4F1113EAE}"/>
              </a:ext>
            </a:extLst>
          </p:cNvPr>
          <p:cNvSpPr txBox="1"/>
          <p:nvPr/>
        </p:nvSpPr>
        <p:spPr>
          <a:xfrm>
            <a:off x="428839" y="425977"/>
            <a:ext cx="11322736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es-PE" sz="2800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3. Cuando coloque la ropa de cama sucia de las habitaciones en las bolsas debo usar el equipo de protección y rociar a las bolsas con la solución de agua con lejía .</a:t>
            </a:r>
          </a:p>
        </p:txBody>
      </p:sp>
      <p:pic>
        <p:nvPicPr>
          <p:cNvPr id="4" name="Imagen 3" descr="Limpieza Habitación en 90 segundos en IFA Dunamar Hotel - YouTub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7" y="2171061"/>
            <a:ext cx="4923691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2684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52167" y="501446"/>
            <a:ext cx="10707329" cy="619431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800" b="1" dirty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Responsabilidades según normativa:</a:t>
            </a:r>
            <a:endParaRPr lang="en-US" sz="2800" b="1" dirty="0">
              <a:solidFill>
                <a:schemeClr val="tx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971518" y="1335190"/>
            <a:ext cx="6303006" cy="48320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PE" sz="2800" dirty="0"/>
              <a:t>El dueño o administrador: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2800" dirty="0"/>
              <a:t>Entrega diariamente los EPP de bioseguridad a los trabajadores.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PE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2800" dirty="0"/>
              <a:t>Verifica el correcto uso del EPP durante la labor diaria.</a:t>
            </a:r>
          </a:p>
          <a:p>
            <a:pPr algn="just"/>
            <a:endParaRPr lang="es-PE" sz="2800" dirty="0"/>
          </a:p>
          <a:p>
            <a:pPr algn="just"/>
            <a:r>
              <a:rPr lang="es-PE" sz="2800" dirty="0"/>
              <a:t>El trabajador: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2800" dirty="0"/>
              <a:t>Usa  correctamente los EPP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2800" dirty="0"/>
              <a:t>Notifica al dueño el deterioro de los EPP</a:t>
            </a:r>
            <a:endParaRPr lang="es-MX" sz="2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0057D3F-8229-48A2-8F7E-AD1B81046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55" y="1765712"/>
            <a:ext cx="4291415" cy="354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10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82FCBFD-AA23-45A7-A54F-27B7F01DB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5581" y="125488"/>
            <a:ext cx="5908431" cy="1095316"/>
          </a:xfrm>
        </p:spPr>
        <p:txBody>
          <a:bodyPr/>
          <a:lstStyle/>
          <a:p>
            <a:r>
              <a:rPr lang="es-PE" b="1" dirty="0">
                <a:solidFill>
                  <a:schemeClr val="accent5">
                    <a:lumMod val="50000"/>
                  </a:schemeClr>
                </a:solidFill>
              </a:rPr>
              <a:t>Uso correcto del EPP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2041B7E-4720-43F9-9792-74133A6109F7}"/>
              </a:ext>
            </a:extLst>
          </p:cNvPr>
          <p:cNvSpPr txBox="1"/>
          <p:nvPr/>
        </p:nvSpPr>
        <p:spPr>
          <a:xfrm>
            <a:off x="325986" y="3071994"/>
            <a:ext cx="38679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600" dirty="0">
                <a:solidFill>
                  <a:srgbClr val="FF0000"/>
                </a:solidFill>
              </a:rPr>
              <a:t>Primero lo primero:</a:t>
            </a:r>
          </a:p>
          <a:p>
            <a:pPr algn="ctr"/>
            <a:r>
              <a:rPr lang="es-PE" sz="3600" b="1" u="sng" dirty="0">
                <a:solidFill>
                  <a:srgbClr val="FF0000"/>
                </a:solidFill>
              </a:rPr>
              <a:t>Obligatorio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D560271-B8EE-4B57-9C7D-B5FB21FA8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189" y="2093228"/>
            <a:ext cx="2619375" cy="17430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5519A88-98AA-4415-8A27-0645847D7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126" y="4485835"/>
            <a:ext cx="2857500" cy="16002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3DD7E8C9-1214-4759-A0F8-86D2BD6F57E5}"/>
              </a:ext>
            </a:extLst>
          </p:cNvPr>
          <p:cNvSpPr/>
          <p:nvPr/>
        </p:nvSpPr>
        <p:spPr>
          <a:xfrm>
            <a:off x="3636272" y="2050734"/>
            <a:ext cx="39930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000" b="1" dirty="0"/>
              <a:t>Lavado de manos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2280BDC5-7914-43C2-86E8-3597375E8878}"/>
              </a:ext>
            </a:extLst>
          </p:cNvPr>
          <p:cNvSpPr/>
          <p:nvPr/>
        </p:nvSpPr>
        <p:spPr>
          <a:xfrm>
            <a:off x="3710196" y="4813786"/>
            <a:ext cx="3418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000" b="1" dirty="0"/>
              <a:t> higienización </a:t>
            </a:r>
          </a:p>
        </p:txBody>
      </p:sp>
      <p:sp>
        <p:nvSpPr>
          <p:cNvPr id="9" name="Flecha: a la derecha con bandas 8">
            <a:extLst>
              <a:ext uri="{FF2B5EF4-FFF2-40B4-BE49-F238E27FC236}">
                <a16:creationId xmlns:a16="http://schemas.microsoft.com/office/drawing/2014/main" xmlns="" id="{84300F95-7AF2-4EA9-8A2F-83A50983CF00}"/>
              </a:ext>
            </a:extLst>
          </p:cNvPr>
          <p:cNvSpPr/>
          <p:nvPr/>
        </p:nvSpPr>
        <p:spPr>
          <a:xfrm rot="18638641">
            <a:off x="4791970" y="2975242"/>
            <a:ext cx="1018841" cy="574712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Flecha: a la derecha con bandas 9">
            <a:extLst>
              <a:ext uri="{FF2B5EF4-FFF2-40B4-BE49-F238E27FC236}">
                <a16:creationId xmlns:a16="http://schemas.microsoft.com/office/drawing/2014/main" xmlns="" id="{BDCB8E20-ED66-424D-9C99-CE956BE340F2}"/>
              </a:ext>
            </a:extLst>
          </p:cNvPr>
          <p:cNvSpPr/>
          <p:nvPr/>
        </p:nvSpPr>
        <p:spPr>
          <a:xfrm rot="2708675">
            <a:off x="4805125" y="3927398"/>
            <a:ext cx="1018841" cy="574712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F68F8744-78D7-41AB-9F2A-25CA59149019}"/>
              </a:ext>
            </a:extLst>
          </p:cNvPr>
          <p:cNvSpPr txBox="1"/>
          <p:nvPr/>
        </p:nvSpPr>
        <p:spPr>
          <a:xfrm>
            <a:off x="4346699" y="3398060"/>
            <a:ext cx="404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dirty="0"/>
              <a:t>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911DD031-44A0-4F5F-A7C4-F918AD717D27}"/>
              </a:ext>
            </a:extLst>
          </p:cNvPr>
          <p:cNvSpPr txBox="1"/>
          <p:nvPr/>
        </p:nvSpPr>
        <p:spPr>
          <a:xfrm>
            <a:off x="458233" y="1315402"/>
            <a:ext cx="1801712" cy="83099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s-PE" sz="4800" dirty="0">
                <a:solidFill>
                  <a:schemeClr val="bg1"/>
                </a:solidFill>
              </a:rPr>
              <a:t>Paso 1</a:t>
            </a:r>
          </a:p>
        </p:txBody>
      </p:sp>
    </p:spTree>
    <p:extLst>
      <p:ext uri="{BB962C8B-B14F-4D97-AF65-F5344CB8AC3E}">
        <p14:creationId xmlns:p14="http://schemas.microsoft.com/office/powerpoint/2010/main" val="4268129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80FED79-6145-4171-AD6C-FBAE4632B2C4}"/>
              </a:ext>
            </a:extLst>
          </p:cNvPr>
          <p:cNvSpPr/>
          <p:nvPr/>
        </p:nvSpPr>
        <p:spPr>
          <a:xfrm>
            <a:off x="2544312" y="425111"/>
            <a:ext cx="65268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b="1" dirty="0">
                <a:solidFill>
                  <a:schemeClr val="accent5">
                    <a:lumMod val="50000"/>
                  </a:schemeClr>
                </a:solidFill>
              </a:rPr>
              <a:t>COLOCACIÓN DE LA MASCARILLA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E56F7C65-481B-40A6-9C07-A5134DE35BEB}"/>
              </a:ext>
            </a:extLst>
          </p:cNvPr>
          <p:cNvSpPr/>
          <p:nvPr/>
        </p:nvSpPr>
        <p:spPr>
          <a:xfrm>
            <a:off x="233150" y="1284512"/>
            <a:ext cx="7177584" cy="83099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PE" sz="2400" dirty="0"/>
              <a:t>1. lavarse las manos con agua y jabón según la técnica de lavado de manos, luego desinfectarse las manos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3447D1AD-F6C6-499C-A0A3-E8F38F1CBC03}"/>
              </a:ext>
            </a:extLst>
          </p:cNvPr>
          <p:cNvSpPr/>
          <p:nvPr/>
        </p:nvSpPr>
        <p:spPr>
          <a:xfrm>
            <a:off x="184946" y="2590884"/>
            <a:ext cx="7177584" cy="830997"/>
          </a:xfrm>
          <a:prstGeom prst="rect">
            <a:avLst/>
          </a:prstGeom>
          <a:ln>
            <a:solidFill>
              <a:srgbClr val="B08600"/>
            </a:solidFill>
          </a:ln>
        </p:spPr>
        <p:txBody>
          <a:bodyPr wrap="square">
            <a:spAutoFit/>
          </a:bodyPr>
          <a:lstStyle/>
          <a:p>
            <a:r>
              <a:rPr lang="es-PE" sz="2400" dirty="0"/>
              <a:t>2. Verificar que la mascarilla no se encuentre dañada.</a:t>
            </a:r>
          </a:p>
          <a:p>
            <a:endParaRPr lang="es-PE" sz="24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AFFEB1CB-8EE7-4683-B08C-DE74B4ED30C0}"/>
              </a:ext>
            </a:extLst>
          </p:cNvPr>
          <p:cNvSpPr/>
          <p:nvPr/>
        </p:nvSpPr>
        <p:spPr>
          <a:xfrm>
            <a:off x="233150" y="5149685"/>
            <a:ext cx="8460474" cy="1200329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s-PE" sz="2400" dirty="0"/>
              <a:t>4. Cúbrete la boca y la nariz con la mascarilla, sujeta las tiras o elástico alrededor de las orejas o en la parte posterior de la cabeza y ajusta la tira rígida sobre la nariz.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A2951ECB-3F33-4866-95E5-68B391D43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9522" y="1071442"/>
            <a:ext cx="2186596" cy="125623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0B23EED7-5EF5-4985-B2B6-7636B4830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9522" y="2489535"/>
            <a:ext cx="2186596" cy="182384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85C612C7-A235-4EC9-A77B-3C759506622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613" y="4804012"/>
            <a:ext cx="2075505" cy="131558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926276B2-4900-45AF-A9E0-6E67F4B7EF50}"/>
              </a:ext>
            </a:extLst>
          </p:cNvPr>
          <p:cNvSpPr txBox="1"/>
          <p:nvPr/>
        </p:nvSpPr>
        <p:spPr>
          <a:xfrm>
            <a:off x="233150" y="366596"/>
            <a:ext cx="1801712" cy="83099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s-PE" sz="4800" dirty="0">
                <a:solidFill>
                  <a:schemeClr val="bg1"/>
                </a:solidFill>
              </a:rPr>
              <a:t>Paso 2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5FB69796-269F-4EA6-B717-79184B22BC4A}"/>
              </a:ext>
            </a:extLst>
          </p:cNvPr>
          <p:cNvSpPr/>
          <p:nvPr/>
        </p:nvSpPr>
        <p:spPr>
          <a:xfrm>
            <a:off x="170878" y="3911495"/>
            <a:ext cx="7177584" cy="83099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s-PE" sz="2400" dirty="0"/>
              <a:t>3. Asegurarse que el lado de filtro de la mascarilla queda hacia fuera y el absorbente hacia adentro.</a:t>
            </a:r>
          </a:p>
        </p:txBody>
      </p:sp>
    </p:spTree>
    <p:extLst>
      <p:ext uri="{BB962C8B-B14F-4D97-AF65-F5344CB8AC3E}">
        <p14:creationId xmlns:p14="http://schemas.microsoft.com/office/powerpoint/2010/main" val="1509515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OBJETIVOS DEL PROTOCOLO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00519" y="1797937"/>
            <a:ext cx="985192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2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Establecer las medidas preventivas sanitarias ante el COVID-19 para todos los hoteles, aplicando los lineamientos de los protocolos.</a:t>
            </a: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s-MX" sz="2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2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Prevenir el riesgo de contagio del COVID-19 en las instalaciones de los hoteles</a:t>
            </a:r>
            <a:r>
              <a:rPr lang="en-US" sz="2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durante la operatividad.</a:t>
            </a: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s-MX" sz="2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2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Prevenir el contagio del COVID-19 de los clientes, colaboradores o personas ajenas durante la estancia en el hotel.</a:t>
            </a:r>
            <a:endParaRPr lang="es-PE" sz="2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073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3A58C9D0-054D-477F-BF7B-F7025A9415E1}"/>
              </a:ext>
            </a:extLst>
          </p:cNvPr>
          <p:cNvSpPr/>
          <p:nvPr/>
        </p:nvSpPr>
        <p:spPr>
          <a:xfrm>
            <a:off x="300251" y="1655643"/>
            <a:ext cx="4176215" cy="1384995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s-PE" sz="2800" dirty="0"/>
              <a:t>5. Evitar tocar la mascarilla mientras lo usas, si lo haces lávate las manos.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CD5C8D37-076A-445A-BFCD-B094E6D622B7}"/>
              </a:ext>
            </a:extLst>
          </p:cNvPr>
          <p:cNvSpPr/>
          <p:nvPr/>
        </p:nvSpPr>
        <p:spPr>
          <a:xfrm>
            <a:off x="254441" y="3531759"/>
            <a:ext cx="4472304" cy="2677656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PE" sz="2800" dirty="0"/>
              <a:t>6. Quítate la mascarilla sin tocar la parte delantera, solo los elásticos y deséchala en un recipiente con bolsa roja. Luego lávate y desinféctate las manos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2404D2F7-DAD6-4380-B016-4034947D04F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634" y="1781580"/>
            <a:ext cx="2937927" cy="311397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D740738C-C3E3-4330-BAFC-3F813B9F7179}"/>
              </a:ext>
            </a:extLst>
          </p:cNvPr>
          <p:cNvSpPr/>
          <p:nvPr/>
        </p:nvSpPr>
        <p:spPr>
          <a:xfrm>
            <a:off x="3444643" y="551723"/>
            <a:ext cx="65268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b="1" dirty="0">
                <a:solidFill>
                  <a:schemeClr val="accent5">
                    <a:lumMod val="50000"/>
                  </a:schemeClr>
                </a:solidFill>
              </a:rPr>
              <a:t>COLOCACIÓN DE LA MASCARILLA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52EEBD0-3256-4BCD-98E2-0BBB88B44C3C}"/>
              </a:ext>
            </a:extLst>
          </p:cNvPr>
          <p:cNvSpPr txBox="1"/>
          <p:nvPr/>
        </p:nvSpPr>
        <p:spPr>
          <a:xfrm>
            <a:off x="1133481" y="493208"/>
            <a:ext cx="1801712" cy="83099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s-PE" sz="4800" dirty="0">
                <a:solidFill>
                  <a:schemeClr val="bg1"/>
                </a:solidFill>
              </a:rPr>
              <a:t>Paso 3</a:t>
            </a:r>
          </a:p>
        </p:txBody>
      </p:sp>
    </p:spTree>
    <p:extLst>
      <p:ext uri="{BB962C8B-B14F-4D97-AF65-F5344CB8AC3E}">
        <p14:creationId xmlns:p14="http://schemas.microsoft.com/office/powerpoint/2010/main" val="4097389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lh3.googleusercontent.com/kZA2HmUg5wXbtYFnNpIU-sKJK3eXHXwHKxZCJwrxCEPnGk2_CIDv9pTeKJmNaD-Wjjz8TBQ-kX3-QsrO96UJF9pAE0ip59USMEBwvHyRBIp7wxXKs3I0sBuYcDrJxDbQN1Z-CWdY-ZGRPOHHmK-Ev6POe6MTMLPJa8d8JsOkgC3CCvkZYtQ8da-PvgMoQiCwBgEtjyCSZS5K2JchzvYKYVaMS-YEH6b0HPwsv-a_bacf-XA4WF2WaHpj2gYKDooWsFlxbD_fqpTeduhfrn_669ZBRIEirX8HX-GIp7h-jwP-2nDK7tq3ONpcb0DVNL_QfPp8OJzImzN_ZQ3u7O2u22swyaHYsRLYXupPwIxWlKTO3ZdQvRUwTZLVHzgkU9EdMPcRgC3XNJJHfrxXtdIBmhuRlXgMKQ1iYj8LNG0ok95qM7BHsXtIKyAaYkoW_Cs_mGG5Ult8Omz2z6X_Bp06pG3-A9lMQ0tSAxxpGHK5WhTz908Ucd_-y9pzMjykGz3JdVHKO4-n8ZtM07sJ_lKhbD9FYf5v4Z-7VQazkrU6EnKKkXOA5lNFIYa5o2Pvcy8uO8IvbotS9dnOIU1U_DBa0mslJ4eNgiavtV0yeRiPdJxiPoVwGflI_xhAz-1KJ6a84E0zVFlSqSwmaCZiGleO7Ss3-gjtSNaM8hwhdQ-DLs2j8WQbKfalw5suyUoXlQ=w352-h625-no?authuser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0" b="32539"/>
          <a:stretch/>
        </p:blipFill>
        <p:spPr bwMode="auto">
          <a:xfrm>
            <a:off x="504214" y="1373967"/>
            <a:ext cx="5838092" cy="48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18535B3-C0F3-4E42-9D18-51AF80BA3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546" y="1379203"/>
            <a:ext cx="5404926" cy="4825861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4C749626-1D5F-4A3F-A68F-512C199910B5}"/>
              </a:ext>
            </a:extLst>
          </p:cNvPr>
          <p:cNvSpPr txBox="1">
            <a:spLocks/>
          </p:cNvSpPr>
          <p:nvPr/>
        </p:nvSpPr>
        <p:spPr>
          <a:xfrm>
            <a:off x="307974" y="126606"/>
            <a:ext cx="11674760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400" b="1" dirty="0">
                <a:solidFill>
                  <a:schemeClr val="accent5">
                    <a:lumMod val="50000"/>
                  </a:schemeClr>
                </a:solidFill>
              </a:rPr>
              <a:t>Si todos usamos mascarillas evitaremos el enfermar de  COVID-19</a:t>
            </a:r>
          </a:p>
        </p:txBody>
      </p:sp>
    </p:spTree>
    <p:extLst>
      <p:ext uri="{BB962C8B-B14F-4D97-AF65-F5344CB8AC3E}">
        <p14:creationId xmlns:p14="http://schemas.microsoft.com/office/powerpoint/2010/main" val="2151434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lh3.googleusercontent.com/DTCuDT1uzUF5i6earBVnVza6oFCZATx7hOSJ-9sgJ_SThiZ-iaaWCekCcHqlTVrgqcIC5npi8tV9D9A8otyu6cxo0ZCleXjqqT0gvAAT9D_m-SPeqcBUKs3MfTCl07Gn26ZlJ-nb7M8thvu-_3VD_B_XIj3Z8x7623uEPUWTNOKhkbJgLOiEcfDa6aK6aH5Dtrw410jrLQFvs4DSiyMaanXYdTupIRSrZiEg-hzU7UZ3t9c1bejXh46YZ3wwml6AhlT6VrAzXP-HjXCehGD4C8AlLiXyudmYtSatfhc0V2AtQa5EiGRl0ZLYqn9WVXalGXcm4sEYW9gI-WtTBNYttX-AiZHxM1QKg-V_fAYTL_8oUEH0KdmVlXr93-zFfHfg4I76hbsVP0asyJdDpQZ8A6UMVo2HnVQYYds_8Av1g6EZBNrm1nYA_F6niyWdkbWiKX2_zCnjNfxLSr_DDF5PQ6DYd7vYgys63OzctWsrGQ8OHDjwPBXzZYfuxRvKm_PU8RCQyJD8IhUOh3kxO83fvzguWF01gl8W0pJtv6SnwWnV-Ihn3AUtliPyG3KvS7WwiW-w1cXADDXGNC4zvi_cn8JTtEAMBo7IhjyyJPQgTHXGmm8tX9xguSOgfdqGANM13m5ViUXxLmGqYE0WUAyq5eQK7Wx0Zj1QtJGECFzpgVDPZsJxXtk7D49S1mMg6A=w352-h625-no?authuser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1" b="14489"/>
          <a:stretch/>
        </p:blipFill>
        <p:spPr bwMode="auto">
          <a:xfrm>
            <a:off x="2332893" y="126609"/>
            <a:ext cx="7863840" cy="614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372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0880DB6D-DD25-4B2D-BA27-7FE4AF229059}"/>
              </a:ext>
            </a:extLst>
          </p:cNvPr>
          <p:cNvSpPr/>
          <p:nvPr/>
        </p:nvSpPr>
        <p:spPr>
          <a:xfrm>
            <a:off x="3108960" y="739938"/>
            <a:ext cx="6513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3600" b="1" dirty="0">
                <a:solidFill>
                  <a:schemeClr val="accent5">
                    <a:lumMod val="50000"/>
                  </a:schemeClr>
                </a:solidFill>
              </a:rPr>
              <a:t>CALZADO DE LOS GUANTES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F6B6CDE-5201-42F7-A2F9-472AD04E248D}"/>
              </a:ext>
            </a:extLst>
          </p:cNvPr>
          <p:cNvSpPr/>
          <p:nvPr/>
        </p:nvSpPr>
        <p:spPr>
          <a:xfrm>
            <a:off x="1106332" y="2209857"/>
            <a:ext cx="60960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r>
              <a:rPr lang="es-PE" sz="2400" dirty="0"/>
              <a:t>Lávate y desinféctate las manos antes de colocarte los guantes, según la técnica de lavado de manos.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2A064044-CF18-4194-B24D-7F9E907B30B9}"/>
              </a:ext>
            </a:extLst>
          </p:cNvPr>
          <p:cNvSpPr/>
          <p:nvPr/>
        </p:nvSpPr>
        <p:spPr>
          <a:xfrm>
            <a:off x="1323208" y="3930917"/>
            <a:ext cx="4145815" cy="64633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es-PE" sz="3600" dirty="0"/>
              <a:t>Colócate los guantes.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7C1EE9C-8097-4299-8AC0-E40C790EF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669" y="2009922"/>
            <a:ext cx="2847975" cy="16002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39107BB-480C-41F4-8562-E86ADC32F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752" y="3804728"/>
            <a:ext cx="3149807" cy="2096053"/>
          </a:xfrm>
          <a:prstGeom prst="rect">
            <a:avLst/>
          </a:prstGeom>
        </p:spPr>
      </p:pic>
      <p:sp>
        <p:nvSpPr>
          <p:cNvPr id="9" name="Flecha: a la derecha 8">
            <a:extLst>
              <a:ext uri="{FF2B5EF4-FFF2-40B4-BE49-F238E27FC236}">
                <a16:creationId xmlns:a16="http://schemas.microsoft.com/office/drawing/2014/main" xmlns="" id="{9FAD9FCA-43C2-431A-9438-E8E67BECA6DE}"/>
              </a:ext>
            </a:extLst>
          </p:cNvPr>
          <p:cNvSpPr/>
          <p:nvPr/>
        </p:nvSpPr>
        <p:spPr>
          <a:xfrm>
            <a:off x="7385538" y="2686929"/>
            <a:ext cx="501214" cy="36634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xmlns="" id="{E34FCEA7-9E18-4EF2-899A-9002C16FF0BC}"/>
              </a:ext>
            </a:extLst>
          </p:cNvPr>
          <p:cNvSpPr/>
          <p:nvPr/>
        </p:nvSpPr>
        <p:spPr>
          <a:xfrm>
            <a:off x="6695895" y="4346416"/>
            <a:ext cx="501214" cy="36634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8FD83613-7555-426E-88DC-ECBB8B38172A}"/>
              </a:ext>
            </a:extLst>
          </p:cNvPr>
          <p:cNvSpPr/>
          <p:nvPr/>
        </p:nvSpPr>
        <p:spPr>
          <a:xfrm>
            <a:off x="1106332" y="5069784"/>
            <a:ext cx="6096000" cy="95410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r>
              <a:rPr lang="es-PE" sz="2800" dirty="0"/>
              <a:t>Lávate y desinféctate las manos con los guantes puestos.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7C33BA0E-2367-4838-AD3A-F2BFFE61D702}"/>
              </a:ext>
            </a:extLst>
          </p:cNvPr>
          <p:cNvSpPr txBox="1"/>
          <p:nvPr/>
        </p:nvSpPr>
        <p:spPr>
          <a:xfrm>
            <a:off x="405499" y="378014"/>
            <a:ext cx="1801712" cy="83099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s-PE" sz="4800" dirty="0">
                <a:solidFill>
                  <a:schemeClr val="bg1"/>
                </a:solidFill>
              </a:rPr>
              <a:t>Paso 3</a:t>
            </a:r>
          </a:p>
        </p:txBody>
      </p:sp>
    </p:spTree>
    <p:extLst>
      <p:ext uri="{BB962C8B-B14F-4D97-AF65-F5344CB8AC3E}">
        <p14:creationId xmlns:p14="http://schemas.microsoft.com/office/powerpoint/2010/main" val="1091689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082FCBFD-AA23-45A7-A54F-27B7F01DB876}"/>
              </a:ext>
            </a:extLst>
          </p:cNvPr>
          <p:cNvSpPr txBox="1">
            <a:spLocks/>
          </p:cNvSpPr>
          <p:nvPr/>
        </p:nvSpPr>
        <p:spPr>
          <a:xfrm>
            <a:off x="936688" y="548128"/>
            <a:ext cx="10479020" cy="10953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6000" b="1" dirty="0">
                <a:solidFill>
                  <a:schemeClr val="accent5">
                    <a:lumMod val="50000"/>
                  </a:schemeClr>
                </a:solidFill>
              </a:rPr>
              <a:t>Uso correcto del EPP: GUANTES</a:t>
            </a:r>
          </a:p>
        </p:txBody>
      </p:sp>
      <p:pic>
        <p:nvPicPr>
          <p:cNvPr id="2" name="Imagen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75" y="1409699"/>
            <a:ext cx="4505326" cy="450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16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0880DB6D-DD25-4B2D-BA27-7FE4AF229059}"/>
              </a:ext>
            </a:extLst>
          </p:cNvPr>
          <p:cNvSpPr/>
          <p:nvPr/>
        </p:nvSpPr>
        <p:spPr>
          <a:xfrm>
            <a:off x="2226525" y="413953"/>
            <a:ext cx="7141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b="1" dirty="0">
                <a:solidFill>
                  <a:schemeClr val="accent5">
                    <a:lumMod val="50000"/>
                  </a:schemeClr>
                </a:solidFill>
              </a:rPr>
              <a:t>RETIRO</a:t>
            </a:r>
            <a:r>
              <a:rPr lang="es-PE" sz="3600" b="1" dirty="0">
                <a:solidFill>
                  <a:srgbClr val="FF0000"/>
                </a:solidFill>
              </a:rPr>
              <a:t> </a:t>
            </a:r>
            <a:r>
              <a:rPr lang="es-PE" sz="3600" b="1" dirty="0">
                <a:solidFill>
                  <a:schemeClr val="accent5">
                    <a:lumMod val="50000"/>
                  </a:schemeClr>
                </a:solidFill>
              </a:rPr>
              <a:t>CORRECTO DE LOS GUANTES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E6AA0DB1-11D5-48FF-855D-1083654B4F6E}"/>
              </a:ext>
            </a:extLst>
          </p:cNvPr>
          <p:cNvSpPr/>
          <p:nvPr/>
        </p:nvSpPr>
        <p:spPr>
          <a:xfrm>
            <a:off x="0" y="6311638"/>
            <a:ext cx="119742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400" dirty="0"/>
              <a:t>Acciones correctivas: Cuando se detecta que las operaciones de puesta y retiro de guantes se realiza de manera incorrecta se realiza la desinfección con rociador de todos los elementos.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F6B6CDE-5201-42F7-A2F9-472AD04E248D}"/>
              </a:ext>
            </a:extLst>
          </p:cNvPr>
          <p:cNvSpPr/>
          <p:nvPr/>
        </p:nvSpPr>
        <p:spPr>
          <a:xfrm>
            <a:off x="3793431" y="5340647"/>
            <a:ext cx="5574729" cy="83099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s-PE" sz="2400" dirty="0"/>
              <a:t>Agarra el guante por el lado de la palma y a la altura de la muñeca y tira para retirarlo.</a:t>
            </a:r>
            <a:endParaRPr lang="es-PE" sz="32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D7ED7510-9997-45D2-9FA0-26B73FF8C92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57"/>
          <a:stretch/>
        </p:blipFill>
        <p:spPr bwMode="auto">
          <a:xfrm>
            <a:off x="4315947" y="1494295"/>
            <a:ext cx="4420046" cy="370635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0880DB6D-DD25-4B2D-BA27-7FE4AF229059}"/>
              </a:ext>
            </a:extLst>
          </p:cNvPr>
          <p:cNvSpPr/>
          <p:nvPr/>
        </p:nvSpPr>
        <p:spPr>
          <a:xfrm>
            <a:off x="2226525" y="1745474"/>
            <a:ext cx="14020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4800" b="1" dirty="0">
                <a:solidFill>
                  <a:schemeClr val="accent5">
                    <a:lumMod val="50000"/>
                  </a:schemeClr>
                </a:solidFill>
              </a:rPr>
              <a:t>1ro</a:t>
            </a:r>
          </a:p>
        </p:txBody>
      </p:sp>
    </p:spTree>
    <p:extLst>
      <p:ext uri="{BB962C8B-B14F-4D97-AF65-F5344CB8AC3E}">
        <p14:creationId xmlns:p14="http://schemas.microsoft.com/office/powerpoint/2010/main" val="989899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0880DB6D-DD25-4B2D-BA27-7FE4AF229059}"/>
              </a:ext>
            </a:extLst>
          </p:cNvPr>
          <p:cNvSpPr/>
          <p:nvPr/>
        </p:nvSpPr>
        <p:spPr>
          <a:xfrm>
            <a:off x="2226525" y="413953"/>
            <a:ext cx="7141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b="1" dirty="0">
                <a:solidFill>
                  <a:schemeClr val="accent5">
                    <a:lumMod val="50000"/>
                  </a:schemeClr>
                </a:solidFill>
              </a:rPr>
              <a:t>RETIRO CORRECTO DE LOS GUANTES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E6AA0DB1-11D5-48FF-855D-1083654B4F6E}"/>
              </a:ext>
            </a:extLst>
          </p:cNvPr>
          <p:cNvSpPr/>
          <p:nvPr/>
        </p:nvSpPr>
        <p:spPr>
          <a:xfrm>
            <a:off x="0" y="6311638"/>
            <a:ext cx="119742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400" dirty="0"/>
              <a:t>Acciones correctivas: Cuando se detecta que las operaciones de puesta y retiro de guantes se realiza de manera incorrecta se realiza la desinfección con rociador de todos los elementos.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2A064044-CF18-4194-B24D-7F9E907B30B9}"/>
              </a:ext>
            </a:extLst>
          </p:cNvPr>
          <p:cNvSpPr/>
          <p:nvPr/>
        </p:nvSpPr>
        <p:spPr>
          <a:xfrm>
            <a:off x="3084233" y="4452774"/>
            <a:ext cx="5574730" cy="156966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s-PE" sz="2400" dirty="0"/>
              <a:t>Sostén el guante ya retirado con la palma de la mano donde todavía tienes puesto el otro guante y tira para retirarlo evitando tocar el exterior del guante.</a:t>
            </a:r>
            <a:endParaRPr lang="es-PE" sz="44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E4329979-FFF9-438E-AB38-3C4AC8A1143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" r="12324" b="26103"/>
          <a:stretch/>
        </p:blipFill>
        <p:spPr bwMode="auto">
          <a:xfrm>
            <a:off x="4108113" y="1190170"/>
            <a:ext cx="3526971" cy="326260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0880DB6D-DD25-4B2D-BA27-7FE4AF229059}"/>
              </a:ext>
            </a:extLst>
          </p:cNvPr>
          <p:cNvSpPr/>
          <p:nvPr/>
        </p:nvSpPr>
        <p:spPr>
          <a:xfrm>
            <a:off x="2418598" y="1935182"/>
            <a:ext cx="16744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4800" b="1" dirty="0">
                <a:solidFill>
                  <a:schemeClr val="accent5">
                    <a:lumMod val="50000"/>
                  </a:schemeClr>
                </a:solidFill>
              </a:rPr>
              <a:t>2do</a:t>
            </a:r>
          </a:p>
        </p:txBody>
      </p:sp>
    </p:spTree>
    <p:extLst>
      <p:ext uri="{BB962C8B-B14F-4D97-AF65-F5344CB8AC3E}">
        <p14:creationId xmlns:p14="http://schemas.microsoft.com/office/powerpoint/2010/main" val="26034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0880DB6D-DD25-4B2D-BA27-7FE4AF229059}"/>
              </a:ext>
            </a:extLst>
          </p:cNvPr>
          <p:cNvSpPr/>
          <p:nvPr/>
        </p:nvSpPr>
        <p:spPr>
          <a:xfrm>
            <a:off x="2226525" y="413953"/>
            <a:ext cx="7141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b="1" dirty="0">
                <a:solidFill>
                  <a:schemeClr val="accent5">
                    <a:lumMod val="50000"/>
                  </a:schemeClr>
                </a:solidFill>
              </a:rPr>
              <a:t>RETIRO CORRECTO DE LOS GUANTES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E6AA0DB1-11D5-48FF-855D-1083654B4F6E}"/>
              </a:ext>
            </a:extLst>
          </p:cNvPr>
          <p:cNvSpPr/>
          <p:nvPr/>
        </p:nvSpPr>
        <p:spPr>
          <a:xfrm>
            <a:off x="0" y="6311638"/>
            <a:ext cx="119742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400" dirty="0"/>
              <a:t>Acciones correctivas: Cuando se detecta que las operaciones de puesta y retiro de guantes se realiza de manera incorrecta se realiza la desinfección con rociador de todos los elementos.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8FD83613-7555-426E-88DC-ECBB8B38172A}"/>
              </a:ext>
            </a:extLst>
          </p:cNvPr>
          <p:cNvSpPr/>
          <p:nvPr/>
        </p:nvSpPr>
        <p:spPr>
          <a:xfrm>
            <a:off x="3219691" y="5270318"/>
            <a:ext cx="5574729" cy="83099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PE" sz="2400" dirty="0"/>
              <a:t>Desecha los guantes en un contenedor para residuos con riesgo biológico. </a:t>
            </a:r>
            <a:endParaRPr lang="es-PE" sz="3200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24E4F3A4-5638-4213-B81A-2BA7A4CF4FA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5" r="7226" b="31234"/>
          <a:stretch/>
        </p:blipFill>
        <p:spPr bwMode="auto">
          <a:xfrm>
            <a:off x="3858941" y="1321541"/>
            <a:ext cx="4296229" cy="378985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0880DB6D-DD25-4B2D-BA27-7FE4AF229059}"/>
              </a:ext>
            </a:extLst>
          </p:cNvPr>
          <p:cNvSpPr/>
          <p:nvPr/>
        </p:nvSpPr>
        <p:spPr>
          <a:xfrm>
            <a:off x="2051593" y="1971071"/>
            <a:ext cx="16744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4800" b="1" dirty="0">
                <a:solidFill>
                  <a:schemeClr val="accent5">
                    <a:lumMod val="50000"/>
                  </a:schemeClr>
                </a:solidFill>
              </a:rPr>
              <a:t>3ro</a:t>
            </a:r>
          </a:p>
        </p:txBody>
      </p:sp>
    </p:spTree>
    <p:extLst>
      <p:ext uri="{BB962C8B-B14F-4D97-AF65-F5344CB8AC3E}">
        <p14:creationId xmlns:p14="http://schemas.microsoft.com/office/powerpoint/2010/main" val="374780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D79D27A1-1EE0-40DC-A4CB-7CC38532CB15}"/>
              </a:ext>
            </a:extLst>
          </p:cNvPr>
          <p:cNvSpPr txBox="1"/>
          <p:nvPr/>
        </p:nvSpPr>
        <p:spPr>
          <a:xfrm>
            <a:off x="465272" y="198460"/>
            <a:ext cx="53337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4400" b="1" dirty="0">
                <a:solidFill>
                  <a:schemeClr val="accent5">
                    <a:lumMod val="50000"/>
                  </a:schemeClr>
                </a:solidFill>
              </a:rPr>
              <a:t>Distanciamiento físico</a:t>
            </a:r>
          </a:p>
        </p:txBody>
      </p:sp>
      <p:sp>
        <p:nvSpPr>
          <p:cNvPr id="8" name="Rectángulo 7"/>
          <p:cNvSpPr/>
          <p:nvPr/>
        </p:nvSpPr>
        <p:spPr>
          <a:xfrm>
            <a:off x="0" y="5864919"/>
            <a:ext cx="12191999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Open Sans"/>
              </a:rPr>
              <a:t>DISTANCIAMIENTO DE 1.5 METROS ENTRE TRABAJADORES</a:t>
            </a:r>
            <a:endParaRPr lang="es-PE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746170" y="1501056"/>
            <a:ext cx="704291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33333"/>
                </a:solidFill>
                <a:latin typeface="Open Sans"/>
              </a:rPr>
              <a:t>Trabajar desde la casa si es posible.</a:t>
            </a:r>
          </a:p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33333"/>
                </a:solidFill>
                <a:latin typeface="Open Sans"/>
              </a:rPr>
              <a:t>Reunirse mediante videoconferencias o conferencias telefónicas.</a:t>
            </a:r>
          </a:p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33333"/>
                </a:solidFill>
                <a:latin typeface="Open Sans"/>
              </a:rPr>
              <a:t>Evitar las zonas de mucho tráfico o áreas compartidas como cafeterías o salas de descanso.</a:t>
            </a:r>
          </a:p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33333"/>
                </a:solidFill>
                <a:latin typeface="Open Sans"/>
              </a:rPr>
              <a:t>Asegurarse de que las áreas de contacto frecuente se mantengan limpias. Prestar atención a los artículos de uso frecuente, como teléfonos y teclados.</a:t>
            </a:r>
          </a:p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33333"/>
                </a:solidFill>
                <a:latin typeface="Open Sans"/>
              </a:rPr>
              <a:t>Limitar las reuniones a 10 personas o menos.</a:t>
            </a:r>
          </a:p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33333"/>
                </a:solidFill>
                <a:latin typeface="Arial" panose="020B0604020202020204" pitchFamily="34" charset="0"/>
              </a:rPr>
              <a:t>Cuando estés fuera, no toques las superficies que suelen tocar los demás. Lávate las manos nada más al llegar a tu casa.</a:t>
            </a:r>
          </a:p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33333"/>
                </a:solidFill>
                <a:latin typeface="Arial" panose="020B0604020202020204" pitchFamily="34" charset="0"/>
              </a:rPr>
              <a:t>Mantener las distancias con el resto de gente cuando vayas a comprar productos básicos o haz el pedido por internet.</a:t>
            </a:r>
          </a:p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33333"/>
                </a:solidFill>
                <a:latin typeface="Arial" panose="020B0604020202020204" pitchFamily="34" charset="0"/>
              </a:rPr>
              <a:t>Evitar el transporte público, ve a trabajar en bici o a pie.</a:t>
            </a:r>
            <a:r>
              <a:rPr lang="es-ES" sz="1400" dirty="0">
                <a:solidFill>
                  <a:srgbClr val="333333"/>
                </a:solidFill>
                <a:latin typeface="Open Sans"/>
              </a:rPr>
              <a:t> </a:t>
            </a:r>
          </a:p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33333"/>
                </a:solidFill>
                <a:latin typeface="Open Sans"/>
              </a:rPr>
              <a:t>Seguir las pautas del Gobierno para los lugares de trabajo.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304800" y="4098668"/>
            <a:ext cx="35489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i="1" dirty="0">
                <a:solidFill>
                  <a:srgbClr val="333333"/>
                </a:solidFill>
                <a:latin typeface="Arial" panose="020B0604020202020204" pitchFamily="34" charset="0"/>
              </a:rPr>
              <a:t>Cuando una persona que tiene el virus tose o estornuda, las </a:t>
            </a:r>
            <a:r>
              <a:rPr lang="es-ES" sz="1600" i="1" dirty="0" err="1">
                <a:solidFill>
                  <a:srgbClr val="333333"/>
                </a:solidFill>
                <a:latin typeface="Arial" panose="020B0604020202020204" pitchFamily="34" charset="0"/>
              </a:rPr>
              <a:t>gotículas</a:t>
            </a:r>
            <a:r>
              <a:rPr lang="es-ES" sz="1600" i="1" dirty="0">
                <a:solidFill>
                  <a:srgbClr val="333333"/>
                </a:solidFill>
                <a:latin typeface="Arial" panose="020B0604020202020204" pitchFamily="34" charset="0"/>
              </a:rPr>
              <a:t> respiratorias pueden aterrizar en la boca o en la nariz de las personas que están cerca. Las </a:t>
            </a:r>
            <a:r>
              <a:rPr lang="es-ES" sz="1600" i="1" dirty="0" err="1">
                <a:solidFill>
                  <a:srgbClr val="333333"/>
                </a:solidFill>
                <a:latin typeface="Arial" panose="020B0604020202020204" pitchFamily="34" charset="0"/>
              </a:rPr>
              <a:t>gotículas</a:t>
            </a:r>
            <a:r>
              <a:rPr lang="es-ES" sz="1600" i="1" dirty="0">
                <a:solidFill>
                  <a:srgbClr val="333333"/>
                </a:solidFill>
                <a:latin typeface="Arial" panose="020B0604020202020204" pitchFamily="34" charset="0"/>
              </a:rPr>
              <a:t> de un estornudo pueden viajar hasta 1.5 metros de distancia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793956" y="1262849"/>
            <a:ext cx="3152381" cy="2819048"/>
            <a:chOff x="701343" y="1052536"/>
            <a:chExt cx="3152381" cy="2819048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1343" y="1052536"/>
              <a:ext cx="3152381" cy="2819048"/>
            </a:xfrm>
            <a:prstGeom prst="rect">
              <a:avLst/>
            </a:prstGeom>
          </p:spPr>
        </p:pic>
        <p:sp>
          <p:nvSpPr>
            <p:cNvPr id="9" name="CuadroTexto 8"/>
            <p:cNvSpPr txBox="1"/>
            <p:nvPr/>
          </p:nvSpPr>
          <p:spPr>
            <a:xfrm>
              <a:off x="2377440" y="1674946"/>
              <a:ext cx="993622" cy="276999"/>
            </a:xfrm>
            <a:prstGeom prst="rect">
              <a:avLst/>
            </a:prstGeom>
            <a:solidFill>
              <a:srgbClr val="D1EDF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5982A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1.5 METROS</a:t>
              </a:r>
              <a:endParaRPr lang="es-PE" sz="900" b="1" dirty="0">
                <a:solidFill>
                  <a:srgbClr val="5982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D79D27A1-1EE0-40DC-A4CB-7CC38532CB15}"/>
              </a:ext>
            </a:extLst>
          </p:cNvPr>
          <p:cNvSpPr txBox="1"/>
          <p:nvPr/>
        </p:nvSpPr>
        <p:spPr>
          <a:xfrm>
            <a:off x="4027520" y="996965"/>
            <a:ext cx="7680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3200" dirty="0">
                <a:solidFill>
                  <a:srgbClr val="0070C0"/>
                </a:solidFill>
              </a:rPr>
              <a:t>Por eso se recomienda:</a:t>
            </a:r>
          </a:p>
        </p:txBody>
      </p:sp>
    </p:spTree>
    <p:extLst>
      <p:ext uri="{BB962C8B-B14F-4D97-AF65-F5344CB8AC3E}">
        <p14:creationId xmlns:p14="http://schemas.microsoft.com/office/powerpoint/2010/main" val="1066733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D79D27A1-1EE0-40DC-A4CB-7CC38532CB15}"/>
              </a:ext>
            </a:extLst>
          </p:cNvPr>
          <p:cNvSpPr txBox="1"/>
          <p:nvPr/>
        </p:nvSpPr>
        <p:spPr>
          <a:xfrm>
            <a:off x="729517" y="443027"/>
            <a:ext cx="59491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400" dirty="0">
                <a:solidFill>
                  <a:schemeClr val="accent5">
                    <a:lumMod val="50000"/>
                  </a:schemeClr>
                </a:solidFill>
              </a:rPr>
              <a:t>Distanciamiento físico en el trabajo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729517" y="1889577"/>
            <a:ext cx="57284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dirty="0">
                <a:solidFill>
                  <a:srgbClr val="333333"/>
                </a:solidFill>
                <a:latin typeface="Open Sans"/>
              </a:rPr>
              <a:t>Significa mantener distancia o espacio entre las personas para ayudar a prevenir la propagación de la enfermedad.</a:t>
            </a:r>
            <a:endParaRPr lang="es-PE" sz="20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r="44308"/>
          <a:stretch/>
        </p:blipFill>
        <p:spPr>
          <a:xfrm>
            <a:off x="7408653" y="1039905"/>
            <a:ext cx="4523370" cy="5022982"/>
          </a:xfrm>
          <a:prstGeom prst="rect">
            <a:avLst/>
          </a:prstGeom>
        </p:spPr>
      </p:pic>
      <p:grpSp>
        <p:nvGrpSpPr>
          <p:cNvPr id="14" name="Grupo 13"/>
          <p:cNvGrpSpPr/>
          <p:nvPr/>
        </p:nvGrpSpPr>
        <p:grpSpPr>
          <a:xfrm>
            <a:off x="465272" y="3683447"/>
            <a:ext cx="6082833" cy="1940170"/>
            <a:chOff x="551049" y="3187122"/>
            <a:chExt cx="6579643" cy="2159636"/>
          </a:xfrm>
        </p:grpSpPr>
        <p:sp>
          <p:nvSpPr>
            <p:cNvPr id="8" name="Rectángulo 7"/>
            <p:cNvSpPr/>
            <p:nvPr/>
          </p:nvSpPr>
          <p:spPr>
            <a:xfrm>
              <a:off x="2700207" y="3880639"/>
              <a:ext cx="2148301" cy="46166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bg1"/>
                  </a:solidFill>
                  <a:latin typeface="Open Sans"/>
                </a:rPr>
                <a:t>1.5 METRO</a:t>
              </a:r>
              <a:endParaRPr lang="es-PE" sz="2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7" name="Grupo 6"/>
            <p:cNvGrpSpPr/>
            <p:nvPr/>
          </p:nvGrpSpPr>
          <p:grpSpPr>
            <a:xfrm>
              <a:off x="5046117" y="3187122"/>
              <a:ext cx="2084575" cy="2153499"/>
              <a:chOff x="7812460" y="2219884"/>
              <a:chExt cx="2801752" cy="2801752"/>
            </a:xfrm>
          </p:grpSpPr>
          <p:pic>
            <p:nvPicPr>
              <p:cNvPr id="4" name="Imagen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12460" y="2219884"/>
                <a:ext cx="2801752" cy="2801752"/>
              </a:xfrm>
              <a:prstGeom prst="rect">
                <a:avLst/>
              </a:prstGeom>
            </p:spPr>
          </p:pic>
          <p:sp>
            <p:nvSpPr>
              <p:cNvPr id="6" name="Elipse 5"/>
              <p:cNvSpPr/>
              <p:nvPr/>
            </p:nvSpPr>
            <p:spPr>
              <a:xfrm>
                <a:off x="8104094" y="2510118"/>
                <a:ext cx="2223248" cy="2205318"/>
              </a:xfrm>
              <a:prstGeom prst="ellipse">
                <a:avLst/>
              </a:prstGeom>
              <a:noFill/>
              <a:ln w="114300">
                <a:solidFill>
                  <a:srgbClr val="0369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grpSp>
          <p:nvGrpSpPr>
            <p:cNvPr id="20" name="Grupo 19"/>
            <p:cNvGrpSpPr/>
            <p:nvPr/>
          </p:nvGrpSpPr>
          <p:grpSpPr>
            <a:xfrm>
              <a:off x="551049" y="3193259"/>
              <a:ext cx="2084575" cy="2153499"/>
              <a:chOff x="7812460" y="2219884"/>
              <a:chExt cx="2801752" cy="2801752"/>
            </a:xfrm>
          </p:grpSpPr>
          <p:pic>
            <p:nvPicPr>
              <p:cNvPr id="21" name="Imagen 2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12460" y="2219884"/>
                <a:ext cx="2801752" cy="2801752"/>
              </a:xfrm>
              <a:prstGeom prst="rect">
                <a:avLst/>
              </a:prstGeom>
            </p:spPr>
          </p:pic>
          <p:sp>
            <p:nvSpPr>
              <p:cNvPr id="22" name="Elipse 21"/>
              <p:cNvSpPr/>
              <p:nvPr/>
            </p:nvSpPr>
            <p:spPr>
              <a:xfrm>
                <a:off x="8104094" y="2510118"/>
                <a:ext cx="2223248" cy="2205318"/>
              </a:xfrm>
              <a:prstGeom prst="ellipse">
                <a:avLst/>
              </a:prstGeom>
              <a:noFill/>
              <a:ln w="114300">
                <a:solidFill>
                  <a:srgbClr val="0369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9672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577" y="2413630"/>
            <a:ext cx="3174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INSTALACIONES Y SERVICIOS/RECEPCIÓN</a:t>
            </a:r>
            <a:endParaRPr lang="en-US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MEDIDAS PREVENTIVAS SANITARIAS</a:t>
            </a:r>
          </a:p>
        </p:txBody>
      </p:sp>
      <p:pic>
        <p:nvPicPr>
          <p:cNvPr id="7" name="Imagen 6" descr="Así serán los hoteles tras el Covid-19: felpudos con lejía y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48" y="3335917"/>
            <a:ext cx="2505729" cy="23071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2564640" y="2552129"/>
            <a:ext cx="3242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SERVICIOS/SALON</a:t>
            </a:r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5686815" y="2690628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>
                <a:latin typeface="Calibri-Bold"/>
              </a:rPr>
              <a:t>Higiene y Saneamiento</a:t>
            </a:r>
            <a:endParaRPr lang="es-PE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881" y="3313681"/>
            <a:ext cx="2619375" cy="2307112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8754498" y="2617654"/>
            <a:ext cx="3004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Calibri-Bold"/>
              </a:rPr>
              <a:t> Equipos de Protección Personal</a:t>
            </a:r>
            <a:endParaRPr lang="es-PE" dirty="0"/>
          </a:p>
        </p:txBody>
      </p:sp>
      <p:pic>
        <p:nvPicPr>
          <p:cNvPr id="11" name="Imagen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0" t="29179" r="48142" b="43212"/>
          <a:stretch/>
        </p:blipFill>
        <p:spPr bwMode="auto">
          <a:xfrm>
            <a:off x="3087350" y="3263985"/>
            <a:ext cx="2399050" cy="23258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/>
          <p:cNvPicPr/>
          <p:nvPr/>
        </p:nvPicPr>
        <p:blipFill rotWithShape="1">
          <a:blip r:embed="rId5"/>
          <a:srcRect l="35101" t="34825" r="34560" b="30977"/>
          <a:stretch/>
        </p:blipFill>
        <p:spPr bwMode="auto">
          <a:xfrm>
            <a:off x="9073968" y="3335916"/>
            <a:ext cx="2365896" cy="22539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33976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E52EBEA-7DB3-4FD2-9F1B-ED693EFCFD5F}"/>
              </a:ext>
            </a:extLst>
          </p:cNvPr>
          <p:cNvSpPr txBox="1"/>
          <p:nvPr/>
        </p:nvSpPr>
        <p:spPr>
          <a:xfrm>
            <a:off x="4831461" y="1766431"/>
            <a:ext cx="7115516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PE" sz="2400" dirty="0"/>
              <a:t>Durante el control sanitario. En el control de la temperatura, a la entrada y salida de lugar de trabajo.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2FFCA6C-39A5-4769-8A33-9F98F9B14F2F}"/>
              </a:ext>
            </a:extLst>
          </p:cNvPr>
          <p:cNvSpPr txBox="1"/>
          <p:nvPr/>
        </p:nvSpPr>
        <p:spPr>
          <a:xfrm>
            <a:off x="465273" y="270138"/>
            <a:ext cx="11481702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chemeClr val="bg1">
                    <a:lumMod val="95000"/>
                  </a:schemeClr>
                </a:solidFill>
              </a:rPr>
              <a:t>En qué momentos debo conservar la distancia física:</a:t>
            </a:r>
          </a:p>
        </p:txBody>
      </p:sp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xmlns="" id="{DF27DEA0-0AA3-4BBD-AD4A-7E93EC44B24A}"/>
              </a:ext>
            </a:extLst>
          </p:cNvPr>
          <p:cNvSpPr/>
          <p:nvPr/>
        </p:nvSpPr>
        <p:spPr>
          <a:xfrm>
            <a:off x="7423162" y="832697"/>
            <a:ext cx="1173990" cy="93373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/>
          <p:cNvSpPr/>
          <p:nvPr/>
        </p:nvSpPr>
        <p:spPr>
          <a:xfrm>
            <a:off x="340815" y="4763834"/>
            <a:ext cx="4213256" cy="120032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Open Sans"/>
              </a:rPr>
              <a:t>DISTANCIAMIENTO DE 1.5 METROS ENTRE TRABAJADORES</a:t>
            </a:r>
            <a:endParaRPr lang="es-PE" sz="2400" b="1" dirty="0">
              <a:solidFill>
                <a:schemeClr val="bg1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DE400C61-6831-43CF-AD21-22B2619C1FEB}"/>
              </a:ext>
            </a:extLst>
          </p:cNvPr>
          <p:cNvSpPr txBox="1"/>
          <p:nvPr/>
        </p:nvSpPr>
        <p:spPr>
          <a:xfrm>
            <a:off x="4833747" y="3288215"/>
            <a:ext cx="7115514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PE" sz="2400" dirty="0"/>
              <a:t>Durante las labores diarias, con los compañeros.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DE400C61-6831-43CF-AD21-22B2619C1FEB}"/>
              </a:ext>
            </a:extLst>
          </p:cNvPr>
          <p:cNvSpPr txBox="1"/>
          <p:nvPr/>
        </p:nvSpPr>
        <p:spPr>
          <a:xfrm>
            <a:off x="4831462" y="4261288"/>
            <a:ext cx="7115514" cy="156966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MX" sz="2400" dirty="0"/>
              <a:t>El personal de atención en salón debe verificar que los huéspedes respeten las medidas de distanciamiento social al ingreso, durante el servicio y a la salida del salón</a:t>
            </a:r>
            <a:endParaRPr lang="es-PE" sz="2400" dirty="0"/>
          </a:p>
        </p:txBody>
      </p:sp>
      <p:pic>
        <p:nvPicPr>
          <p:cNvPr id="10" name="Imagen 9" descr="Qué es el protocolo COVID Free y por qué nos interesa a lo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73" y="1486322"/>
            <a:ext cx="3608064" cy="25845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84574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9645BA5E-ECC8-46EA-87A8-83429280A1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050" y="498765"/>
            <a:ext cx="1220733" cy="583783"/>
          </a:xfrm>
          <a:prstGeom prst="rect">
            <a:avLst/>
          </a:prstGeom>
        </p:spPr>
      </p:pic>
      <p:pic>
        <p:nvPicPr>
          <p:cNvPr id="2050" name="Picture 2" descr="CERV Realidad Virtual">
            <a:extLst>
              <a:ext uri="{FF2B5EF4-FFF2-40B4-BE49-F238E27FC236}">
                <a16:creationId xmlns:a16="http://schemas.microsoft.com/office/drawing/2014/main" xmlns="" id="{37E50BA2-32D3-4A15-814F-51A073D81B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7" t="23437" r="14241" b="21166"/>
          <a:stretch/>
        </p:blipFill>
        <p:spPr bwMode="auto">
          <a:xfrm>
            <a:off x="3491345" y="10685"/>
            <a:ext cx="1821633" cy="137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126759" y="1433433"/>
            <a:ext cx="6096000" cy="7318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1800" b="1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CAPACITACIÓN EN PROTOCOLOS SANITARIOS DE VIGILANCIA, PREVENCIÓN Y CONTROL DE COVID 19”</a:t>
            </a:r>
            <a:endParaRPr lang="en-US" sz="1800" b="1" dirty="0">
              <a:solidFill>
                <a:srgbClr val="0070C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1" name="Google Shape;176;p15"/>
          <p:cNvSpPr txBox="1">
            <a:spLocks noGrp="1"/>
          </p:cNvSpPr>
          <p:nvPr>
            <p:ph type="title"/>
          </p:nvPr>
        </p:nvSpPr>
        <p:spPr>
          <a:xfrm>
            <a:off x="884872" y="2445247"/>
            <a:ext cx="4250343" cy="35031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s-MX" sz="36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SESIÓN 2: </a:t>
            </a:r>
            <a:br>
              <a:rPr lang="es-MX" sz="36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</a:br>
            <a:r>
              <a:rPr lang="es-MX" sz="36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/>
            </a:r>
            <a:br>
              <a:rPr lang="es-MX" sz="36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</a:br>
            <a:r>
              <a:rPr lang="es-MX" sz="36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2.2 PROCEDIMIENTO PARA LIMPIEZA Y DESINFECCIÓN HOSPEDAJES CONTRA COVID 19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2540" y="652196"/>
            <a:ext cx="3568582" cy="548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097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OBJETIVOS</a:t>
            </a:r>
            <a:endParaRPr lang="en-US" b="1" dirty="0">
              <a:solidFill>
                <a:srgbClr val="C000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97279" y="1871830"/>
            <a:ext cx="10346167" cy="3452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spcBef>
                <a:spcPts val="99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800" dirty="0">
                <a:latin typeface="Ebrima" panose="02000000000000000000" pitchFamily="2" charset="0"/>
                <a:ea typeface="Tahoma" panose="020B0604030504040204" pitchFamily="34" charset="0"/>
              </a:rPr>
              <a:t>Prevenir el riesgo de contagio por COVID-19 en las instalaciones de los hospedajes,.</a:t>
            </a:r>
          </a:p>
          <a:p>
            <a:pPr marL="457200" lvl="0" indent="-457200" algn="just">
              <a:lnSpc>
                <a:spcPct val="150000"/>
              </a:lnSpc>
              <a:spcBef>
                <a:spcPts val="99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PE" sz="2800" dirty="0">
              <a:latin typeface="Ebrima" panose="02000000000000000000" pitchFamily="2" charset="0"/>
              <a:ea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800" dirty="0">
                <a:latin typeface="Ebrima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Establecer los criterios técnicos y procedimientos de limpieza y desinfección para hospedajes contra COVID 19.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34126316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D14DEBD-B2A1-49BA-A1B7-5CC90E347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41" y="231820"/>
            <a:ext cx="10704836" cy="824248"/>
          </a:xfrm>
        </p:spPr>
        <p:txBody>
          <a:bodyPr>
            <a:noAutofit/>
          </a:bodyPr>
          <a:lstStyle/>
          <a:p>
            <a:pPr algn="ctr"/>
            <a:r>
              <a:rPr lang="es-PE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¿Que es la limpieza y desinfección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525541" y="1171978"/>
          <a:ext cx="11436440" cy="502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789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477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600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552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68726">
                <a:tc>
                  <a:txBody>
                    <a:bodyPr/>
                    <a:lstStyle/>
                    <a:p>
                      <a:endParaRPr lang="es-P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400" dirty="0"/>
                        <a:t>¿QUE</a:t>
                      </a:r>
                      <a:r>
                        <a:rPr lang="es-PE" sz="2400" baseline="0" dirty="0"/>
                        <a:t> ES?</a:t>
                      </a:r>
                      <a:endParaRPr lang="es-P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400" dirty="0"/>
                        <a:t>¿CUAL</a:t>
                      </a:r>
                      <a:r>
                        <a:rPr lang="es-PE" sz="2400" baseline="0" dirty="0"/>
                        <a:t> ES SU </a:t>
                      </a:r>
                      <a:r>
                        <a:rPr lang="es-PE" sz="2400" dirty="0"/>
                        <a:t>FINALIDAD?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400" dirty="0"/>
                        <a:t>¿COMO SE HACE?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400" dirty="0"/>
                        <a:t>¿QUE SE</a:t>
                      </a:r>
                      <a:r>
                        <a:rPr lang="es-PE" sz="2400" baseline="0" dirty="0"/>
                        <a:t> UTILIZA?</a:t>
                      </a:r>
                      <a:endParaRPr lang="es-P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8726">
                <a:tc>
                  <a:txBody>
                    <a:bodyPr/>
                    <a:lstStyle/>
                    <a:p>
                      <a:r>
                        <a:rPr lang="es-PE" sz="2200" dirty="0"/>
                        <a:t>LIMPIEZA</a:t>
                      </a:r>
                      <a:endParaRPr lang="es-PE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2200" dirty="0"/>
                        <a:t>Remoción</a:t>
                      </a:r>
                      <a:r>
                        <a:rPr lang="es-PE" sz="2200" baseline="0" dirty="0"/>
                        <a:t> mecánica de materias extrañas</a:t>
                      </a:r>
                      <a:endParaRPr lang="es-P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2200" dirty="0"/>
                        <a:t>Disminuir la carga (número) de microorganismos a través del arrastre mecánico.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2200" dirty="0"/>
                        <a:t>Mediante barrido húmedo, aspirado, lavado manual o mecánico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2200" dirty="0"/>
                        <a:t>Se utiliza agua y detergente para este proceso. </a:t>
                      </a:r>
                    </a:p>
                    <a:p>
                      <a:endParaRPr lang="es-PE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8726">
                <a:tc>
                  <a:txBody>
                    <a:bodyPr/>
                    <a:lstStyle/>
                    <a:p>
                      <a:r>
                        <a:rPr lang="es-PE" sz="2200" dirty="0"/>
                        <a:t>DESINFECCION</a:t>
                      </a:r>
                      <a:endParaRPr lang="es-PE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200" kern="1200" dirty="0"/>
                        <a:t>Proceso químico que mata o erradica los microorganismos sin diferenciarlos (bacterias, virus y protozoos).</a:t>
                      </a:r>
                      <a:endParaRPr lang="es-PE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200" dirty="0"/>
                        <a:t>Garantiza la inhibición de la actividad  bacteriana áreas y ambientes tratados </a:t>
                      </a:r>
                      <a:br>
                        <a:rPr lang="es-PE" sz="2200" dirty="0"/>
                      </a:br>
                      <a:endParaRPr lang="es-P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dirty="0"/>
                        <a:t>Mediante agentes químicos o métodos físicos</a:t>
                      </a:r>
                      <a:endParaRPr lang="es-P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2200" dirty="0"/>
                        <a:t>Se</a:t>
                      </a:r>
                      <a:r>
                        <a:rPr lang="es-PE" sz="2200" baseline="0" dirty="0"/>
                        <a:t> utiliza </a:t>
                      </a:r>
                      <a:r>
                        <a:rPr lang="es-PE" sz="2200" dirty="0"/>
                        <a:t> desinfectantes previa limpieza e higiene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0143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ES" sz="4400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PROCEDIMIENTOS PROTOCOLIZADOS</a:t>
            </a:r>
            <a:endParaRPr lang="es-PE" sz="4400" b="1" dirty="0">
              <a:solidFill>
                <a:schemeClr val="accent5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2038349" y="1869141"/>
          <a:ext cx="7240121" cy="4235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35" y="2072905"/>
            <a:ext cx="1228893" cy="83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547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EQUIPOS DE PROTECCIÓN SEGÚN TIPO E LIMPIEZA</a:t>
            </a:r>
            <a:endParaRPr lang="es-PE" sz="4000" b="1" dirty="0">
              <a:solidFill>
                <a:schemeClr val="accent5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871870" y="1981065"/>
          <a:ext cx="10283810" cy="38272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81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026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729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PE" sz="16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</a:rPr>
                        <a:t>TIPO DE LIMPIEZA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EQUIPO DE PROTECCIÓN MÍNIMO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s-PE" sz="2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SUPERFICIAL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Mascarilla Quirúrgica  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Lentes de protección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Guantes de protección biológica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Mandil para protección de sustancias desinfectantes 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s-PE" sz="2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PROFUNDA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Mascarilla Quirúrgica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Lentes de protección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Guantes de protección biológica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Traje de protección biológica 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Botas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s-PE" sz="2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247" y="3297066"/>
            <a:ext cx="849005" cy="5660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079" y="3324360"/>
            <a:ext cx="1077418" cy="5387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724" y="2897680"/>
            <a:ext cx="919624" cy="136477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286" y="4522839"/>
            <a:ext cx="849005" cy="56600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185" y="5309570"/>
            <a:ext cx="1077418" cy="53870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425" y="4524741"/>
            <a:ext cx="919624" cy="136477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792" y="4524741"/>
            <a:ext cx="1058769" cy="127052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199" y="4465959"/>
            <a:ext cx="1368639" cy="136863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302B0C61-6261-4A69-A5FC-B2B4DF59ED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5820" y="2868257"/>
            <a:ext cx="560083" cy="1270523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6585965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2584" y="691717"/>
            <a:ext cx="10058400" cy="3566160"/>
          </a:xfrm>
        </p:spPr>
        <p:txBody>
          <a:bodyPr/>
          <a:lstStyle/>
          <a:p>
            <a:r>
              <a:rPr lang="es-PE" b="1" dirty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CONTROL SANITARIO DEL PERSONAL</a:t>
            </a:r>
          </a:p>
        </p:txBody>
      </p:sp>
    </p:spTree>
    <p:extLst>
      <p:ext uri="{BB962C8B-B14F-4D97-AF65-F5344CB8AC3E}">
        <p14:creationId xmlns:p14="http://schemas.microsoft.com/office/powerpoint/2010/main" val="10477934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s-ES" sz="4800" b="1" dirty="0"/>
              <a:t>Control sanitario del personal</a:t>
            </a:r>
            <a:endParaRPr lang="es-PE" sz="4800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5836024" y="2088776"/>
            <a:ext cx="5319656" cy="2523566"/>
          </a:xfrm>
        </p:spPr>
        <p:txBody>
          <a:bodyPr>
            <a:normAutofit/>
          </a:bodyPr>
          <a:lstStyle/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1800" dirty="0"/>
              <a:t>El personal que realice actividades de desinfección deberá pasar el control diario de temperatura y monitoreo de signos y síntomas de COVID 19 (Tos, fiebre y disnea -falta de aire-, etc.) al iniciar y terminar la jornada de trabajo. </a:t>
            </a:r>
            <a:endParaRPr lang="es-PE" sz="1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5" y="2088776"/>
            <a:ext cx="5047132" cy="2523566"/>
          </a:xfrm>
          <a:prstGeom prst="rect">
            <a:avLst/>
          </a:prstGeom>
        </p:spPr>
      </p:pic>
      <p:sp>
        <p:nvSpPr>
          <p:cNvPr id="7" name="Marcador de contenido 4"/>
          <p:cNvSpPr txBox="1">
            <a:spLocks/>
          </p:cNvSpPr>
          <p:nvPr/>
        </p:nvSpPr>
        <p:spPr>
          <a:xfrm>
            <a:off x="618564" y="4612342"/>
            <a:ext cx="10954871" cy="162709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+mj-lt"/>
              <a:buAutoNum type="arabicPeriod" startAt="2"/>
            </a:pPr>
            <a:r>
              <a:rPr lang="es-ES" sz="1800" dirty="0"/>
              <a:t>Los trabajadores que registren una temperatura mayor a 37.5°C o que presenten signos y síntomas de COVID 19 deben suspender temporalmente sus funciones y ser aislados en su domicilio, habitación o centros de aislamiento temporal establecidos por las autoridades locales. Se notificará a las autoridades correspondientes para las acciones establecidas.</a:t>
            </a:r>
            <a:endParaRPr lang="es-PE" sz="1800" dirty="0"/>
          </a:p>
        </p:txBody>
      </p:sp>
    </p:spTree>
    <p:extLst>
      <p:ext uri="{BB962C8B-B14F-4D97-AF65-F5344CB8AC3E}">
        <p14:creationId xmlns:p14="http://schemas.microsoft.com/office/powerpoint/2010/main" val="7768426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183" y="758952"/>
            <a:ext cx="11565228" cy="2239742"/>
          </a:xfrm>
        </p:spPr>
        <p:txBody>
          <a:bodyPr>
            <a:normAutofit/>
          </a:bodyPr>
          <a:lstStyle/>
          <a:p>
            <a:r>
              <a:rPr lang="es-PE" dirty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LIMPIEZA Y DESINFECCIÓN DE HOTELES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059" y="3478964"/>
            <a:ext cx="6037730" cy="2835178"/>
          </a:xfrm>
          <a:prstGeom prst="rect">
            <a:avLst/>
          </a:prstGeom>
        </p:spPr>
      </p:pic>
      <p:pic>
        <p:nvPicPr>
          <p:cNvPr id="7" name="Imagen 6" descr="Tres consejos para limpiar y desinfectar tu casa y convertirla en ...">
            <a:extLst>
              <a:ext uri="{FF2B5EF4-FFF2-40B4-BE49-F238E27FC236}">
                <a16:creationId xmlns:a16="http://schemas.microsoft.com/office/drawing/2014/main" xmlns="" id="{82E6B58B-8AC7-4268-AF98-BF445DCCAF3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970" y="3429000"/>
            <a:ext cx="3400567" cy="2346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2397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idx="1"/>
          </p:nvPr>
        </p:nvSpPr>
        <p:spPr>
          <a:xfrm>
            <a:off x="6597127" y="971997"/>
            <a:ext cx="4937760" cy="736282"/>
          </a:xfrm>
        </p:spPr>
        <p:txBody>
          <a:bodyPr/>
          <a:lstStyle/>
          <a:p>
            <a:r>
              <a:rPr lang="es-PE" sz="4000" dirty="0"/>
              <a:t> </a:t>
            </a:r>
          </a:p>
        </p:txBody>
      </p:sp>
      <p:sp>
        <p:nvSpPr>
          <p:cNvPr id="11" name="Marcador de contenido 10"/>
          <p:cNvSpPr>
            <a:spLocks noGrp="1"/>
          </p:cNvSpPr>
          <p:nvPr>
            <p:ph sz="half" idx="2"/>
          </p:nvPr>
        </p:nvSpPr>
        <p:spPr>
          <a:xfrm>
            <a:off x="5965371" y="1729797"/>
            <a:ext cx="5860871" cy="468841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ES" sz="2800" dirty="0"/>
              <a:t>.</a:t>
            </a:r>
            <a:endParaRPr lang="es-PE" sz="2800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"/>
          </p:nvPr>
        </p:nvSpPr>
        <p:spPr>
          <a:xfrm>
            <a:off x="2585812" y="765936"/>
            <a:ext cx="8232441" cy="736282"/>
          </a:xfrm>
        </p:spPr>
        <p:txBody>
          <a:bodyPr>
            <a:normAutofit fontScale="70000" lnSpcReduction="20000"/>
          </a:bodyPr>
          <a:lstStyle/>
          <a:p>
            <a:r>
              <a:rPr lang="es-PE" sz="4000" dirty="0"/>
              <a:t>CON QUÉ REALIZAMOS LA LIMPIEZA Y DESINFECCION</a:t>
            </a:r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4"/>
          </p:nvPr>
        </p:nvSpPr>
        <p:spPr>
          <a:xfrm>
            <a:off x="2307771" y="3557576"/>
            <a:ext cx="7315200" cy="2514600"/>
          </a:xfrm>
        </p:spPr>
        <p:txBody>
          <a:bodyPr>
            <a:noAutofit/>
          </a:bodyPr>
          <a:lstStyle/>
          <a:p>
            <a:r>
              <a:rPr lang="es-ES" sz="3200" dirty="0"/>
              <a:t>Utilizar paños, agua, detergente, y desinfectantes de uso seguro y eficaz</a:t>
            </a:r>
          </a:p>
          <a:p>
            <a:pPr marL="91440" lvl="4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s-ES" sz="2700" dirty="0"/>
              <a:t>La limpieza debe efectuarse con escoba o con un paño  húmedo para quitar la suciedad sin levantar polvo.</a:t>
            </a:r>
          </a:p>
          <a:p>
            <a:endParaRPr lang="es-PE" sz="3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152" y="1729797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7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89652"/>
            <a:ext cx="10058400" cy="864280"/>
          </a:xfrm>
        </p:spPr>
        <p:txBody>
          <a:bodyPr>
            <a:norm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INSTALACIONES Y SERVICIOS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200519" y="924278"/>
            <a:ext cx="9851922" cy="53450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36575" indent="-536575" algn="just"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2400" dirty="0"/>
              <a:t>Acondicionar un área o punto de desinfección (preferentemente al ingreso):  </a:t>
            </a:r>
          </a:p>
          <a:p>
            <a:pPr algn="just">
              <a:spcAft>
                <a:spcPts val="800"/>
              </a:spcAft>
            </a:pPr>
            <a:r>
              <a:rPr lang="es-MX" sz="2400" dirty="0"/>
              <a:t>	-Lavadero de manos o alcohol gel o alcohol 70°</a:t>
            </a:r>
          </a:p>
          <a:p>
            <a:pPr algn="just">
              <a:spcAft>
                <a:spcPts val="800"/>
              </a:spcAft>
            </a:pPr>
            <a:r>
              <a:rPr lang="es-MX" sz="2400" dirty="0"/>
              <a:t>	-Pediluvio  </a:t>
            </a:r>
          </a:p>
          <a:p>
            <a:pPr algn="just">
              <a:spcAft>
                <a:spcPts val="800"/>
              </a:spcAft>
            </a:pPr>
            <a:r>
              <a:rPr lang="es-MX" sz="2400" dirty="0"/>
              <a:t>	-Instructivos de lavado de manos.</a:t>
            </a:r>
          </a:p>
          <a:p>
            <a:pPr marL="536575" indent="-536575" algn="just"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2400" dirty="0"/>
              <a:t>Implementar desinfectantes de manos en puntos estratégicos del alojamiento en buenas condiciones de higiene y operatividad.</a:t>
            </a:r>
          </a:p>
          <a:p>
            <a:pPr marL="536575" indent="-536575" algn="just"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2400" dirty="0"/>
              <a:t>Acondicionar un área para la recepción de productos e insumos</a:t>
            </a:r>
          </a:p>
          <a:p>
            <a:pPr marL="536575" indent="-536575" algn="just"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2400" dirty="0"/>
              <a:t>Implementar vestidores y baños exclusivos del personal </a:t>
            </a:r>
          </a:p>
          <a:p>
            <a:pPr marL="536575" indent="-536575" algn="just"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2400" dirty="0"/>
              <a:t>Acondicionar lavaderos exclusivos para la limpieza y desinfección de las herramientas de limpieza u otros materiales. </a:t>
            </a:r>
          </a:p>
          <a:p>
            <a:pPr marL="536575" indent="-536575" algn="just"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2400" dirty="0"/>
              <a:t>Contar con almacén exclusivo para insumos y materiales de limpieza.</a:t>
            </a:r>
            <a:endParaRPr lang="es-PE" sz="2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4383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11"/>
          <p:cNvSpPr>
            <a:spLocks noGrp="1"/>
          </p:cNvSpPr>
          <p:nvPr>
            <p:ph type="body" idx="1"/>
          </p:nvPr>
        </p:nvSpPr>
        <p:spPr>
          <a:xfrm>
            <a:off x="3888377" y="889508"/>
            <a:ext cx="4937760" cy="736282"/>
          </a:xfrm>
        </p:spPr>
        <p:txBody>
          <a:bodyPr>
            <a:normAutofit/>
          </a:bodyPr>
          <a:lstStyle/>
          <a:p>
            <a:pPr algn="ctr"/>
            <a:r>
              <a:rPr lang="es-PE" sz="4000" dirty="0"/>
              <a:t>¿Qué utilizar?</a:t>
            </a:r>
          </a:p>
        </p:txBody>
      </p:sp>
      <p:sp>
        <p:nvSpPr>
          <p:cNvPr id="11" name="Marcador de contenido 10"/>
          <p:cNvSpPr>
            <a:spLocks noGrp="1"/>
          </p:cNvSpPr>
          <p:nvPr>
            <p:ph sz="half" idx="2"/>
          </p:nvPr>
        </p:nvSpPr>
        <p:spPr>
          <a:xfrm>
            <a:off x="6244289" y="1830730"/>
            <a:ext cx="5163696" cy="4049180"/>
          </a:xfrm>
        </p:spPr>
        <p:txBody>
          <a:bodyPr>
            <a:normAutofit/>
          </a:bodyPr>
          <a:lstStyle/>
          <a:p>
            <a:pPr marL="457200" lvl="4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es-ES" sz="2800" dirty="0"/>
              <a:t>Detergentes</a:t>
            </a:r>
          </a:p>
          <a:p>
            <a:pPr marL="457200" lvl="4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es-ES" sz="2800" dirty="0"/>
              <a:t>Desinfectantes (hipoclorito de Sodio(lejía)</a:t>
            </a:r>
          </a:p>
          <a:p>
            <a:pPr marL="457200" lvl="4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es-ES" sz="2800" dirty="0"/>
              <a:t>Amonio Cuaternario, otros</a:t>
            </a:r>
          </a:p>
          <a:p>
            <a:pPr marL="91440" lvl="4" indent="-91440" algn="just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s-ES" sz="2800" dirty="0"/>
              <a:t>Se debe tomar las medidas de seguridad respectivas con los equipos mecánicos o eléctricos, para evitar cualquier incidente.</a:t>
            </a:r>
            <a:endParaRPr lang="es-PE" sz="2800" dirty="0"/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4"/>
          </p:nvPr>
        </p:nvSpPr>
        <p:spPr>
          <a:xfrm>
            <a:off x="543339" y="3757301"/>
            <a:ext cx="4281497" cy="2042554"/>
          </a:xfrm>
        </p:spPr>
        <p:txBody>
          <a:bodyPr>
            <a:noAutofit/>
          </a:bodyPr>
          <a:lstStyle/>
          <a:p>
            <a:pPr marL="363538" lvl="4" indent="-188913" algn="just"/>
            <a:endParaRPr lang="es-ES" sz="1200" dirty="0"/>
          </a:p>
          <a:p>
            <a:pPr marL="633413" lvl="4" indent="-458788" algn="just"/>
            <a:r>
              <a:rPr lang="es-ES" sz="2700" dirty="0"/>
              <a:t>La desinfección deberá efectuarse con soluciones  desinfectantes</a:t>
            </a:r>
            <a:endParaRPr lang="es-PE" sz="2700" dirty="0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xmlns="" id="{30234C23-EAEB-43A9-80E3-60B187274462}"/>
              </a:ext>
            </a:extLst>
          </p:cNvPr>
          <p:cNvSpPr/>
          <p:nvPr/>
        </p:nvSpPr>
        <p:spPr>
          <a:xfrm>
            <a:off x="5084911" y="4042296"/>
            <a:ext cx="838811" cy="736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582" y="1812766"/>
            <a:ext cx="3980329" cy="204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66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idx="1"/>
          </p:nvPr>
        </p:nvSpPr>
        <p:spPr>
          <a:xfrm>
            <a:off x="3351650" y="567247"/>
            <a:ext cx="4937760" cy="736282"/>
          </a:xfrm>
        </p:spPr>
        <p:txBody>
          <a:bodyPr/>
          <a:lstStyle/>
          <a:p>
            <a:r>
              <a:rPr lang="es-PE" sz="4000" dirty="0"/>
              <a:t>Otras  MEDIDAS</a:t>
            </a:r>
          </a:p>
        </p:txBody>
      </p:sp>
      <p:sp>
        <p:nvSpPr>
          <p:cNvPr id="11" name="Marcador de contenido 10"/>
          <p:cNvSpPr>
            <a:spLocks noGrp="1"/>
          </p:cNvSpPr>
          <p:nvPr>
            <p:ph sz="half" idx="2"/>
          </p:nvPr>
        </p:nvSpPr>
        <p:spPr>
          <a:xfrm>
            <a:off x="1159099" y="1846052"/>
            <a:ext cx="9996581" cy="4688413"/>
          </a:xfrm>
        </p:spPr>
        <p:txBody>
          <a:bodyPr>
            <a:normAutofit lnSpcReduction="10000"/>
          </a:bodyPr>
          <a:lstStyle/>
          <a:p>
            <a:pPr marL="444500" indent="-4445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s-ES" sz="2800" dirty="0"/>
              <a:t>Debe contar con:</a:t>
            </a:r>
            <a:endParaRPr lang="es-ES" sz="2300" dirty="0"/>
          </a:p>
          <a:p>
            <a:pPr marL="818388" lvl="2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s-ES" sz="2300" dirty="0"/>
              <a:t>Un tacho negro con tapa y bolsa negra para la adecuada eliminación de residuos comunes (papel, plástico, cartón, empaques, etc.)</a:t>
            </a:r>
          </a:p>
          <a:p>
            <a:pPr marL="809625" lvl="3" indent="-365125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s-ES" sz="2300" dirty="0"/>
              <a:t>Un recipiente rojo con bolsa roja para el desecho de residuos peligrosos (pañuelos desechables, servilletas, mascarillas, guantes, gorro y cualquier otro elemento contaminante). </a:t>
            </a:r>
          </a:p>
          <a:p>
            <a:pPr marL="457200" lvl="1" indent="-457200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s-ES" sz="2800" dirty="0"/>
              <a:t>Durante la limpieza y desinfección mantener ventilada y señalizada el área.</a:t>
            </a:r>
          </a:p>
          <a:p>
            <a:pPr marL="457200" lvl="1" indent="-457200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s-ES" sz="2800" dirty="0"/>
              <a:t>Los recipientes deben ser con pedal.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29991725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idx="1"/>
          </p:nvPr>
        </p:nvSpPr>
        <p:spPr>
          <a:xfrm>
            <a:off x="1097280" y="998891"/>
            <a:ext cx="4937760" cy="736282"/>
          </a:xfrm>
        </p:spPr>
        <p:txBody>
          <a:bodyPr>
            <a:normAutofit fontScale="77500" lnSpcReduction="20000"/>
          </a:bodyPr>
          <a:lstStyle/>
          <a:p>
            <a:r>
              <a:rPr lang="es-PE" sz="4000" dirty="0"/>
              <a:t>QUÉ limpiar y DESINFECTAR</a:t>
            </a:r>
          </a:p>
        </p:txBody>
      </p:sp>
      <p:sp>
        <p:nvSpPr>
          <p:cNvPr id="11" name="Marcador de contenido 10"/>
          <p:cNvSpPr>
            <a:spLocks noGrp="1"/>
          </p:cNvSpPr>
          <p:nvPr>
            <p:ph sz="half" idx="2"/>
          </p:nvPr>
        </p:nvSpPr>
        <p:spPr>
          <a:xfrm>
            <a:off x="938156" y="1735173"/>
            <a:ext cx="4927002" cy="1196286"/>
          </a:xfrm>
        </p:spPr>
        <p:txBody>
          <a:bodyPr>
            <a:normAutofit/>
          </a:bodyPr>
          <a:lstStyle/>
          <a:p>
            <a:pPr marL="550863" indent="-457200">
              <a:buFont typeface="Courier New" panose="02070309020205020404" pitchFamily="49" charset="0"/>
              <a:buChar char="o"/>
            </a:pPr>
            <a:r>
              <a:rPr lang="es-ES" sz="2800" dirty="0"/>
              <a:t>Recepción o sala de espera</a:t>
            </a:r>
          </a:p>
          <a:p>
            <a:pPr marL="550863" lvl="0" indent="-457200">
              <a:buFont typeface="Courier New" panose="02070309020205020404" pitchFamily="49" charset="0"/>
              <a:buChar char="o"/>
            </a:pPr>
            <a:endParaRPr lang="es-ES" sz="2800" dirty="0"/>
          </a:p>
          <a:p>
            <a:pPr marL="550863" lvl="0" indent="-457200">
              <a:buFont typeface="Courier New" panose="02070309020205020404" pitchFamily="49" charset="0"/>
              <a:buChar char="o"/>
            </a:pPr>
            <a:endParaRPr lang="es-ES" sz="2800" dirty="0"/>
          </a:p>
          <a:p>
            <a:pPr marL="550863" lvl="0" indent="-457200">
              <a:buFont typeface="Courier New" panose="02070309020205020404" pitchFamily="49" charset="0"/>
              <a:buChar char="o"/>
            </a:pPr>
            <a:endParaRPr lang="es-ES" sz="2800" dirty="0"/>
          </a:p>
          <a:p>
            <a:pPr marL="550863" lvl="0" indent="-457200">
              <a:buFont typeface="Courier New" panose="02070309020205020404" pitchFamily="49" charset="0"/>
              <a:buChar char="o"/>
            </a:pPr>
            <a:endParaRPr lang="es-ES" sz="2800" dirty="0"/>
          </a:p>
          <a:p>
            <a:pPr marL="550863" lvl="0" indent="-457200">
              <a:buFont typeface="Courier New" panose="02070309020205020404" pitchFamily="49" charset="0"/>
              <a:buChar char="o"/>
            </a:pPr>
            <a:endParaRPr lang="es-ES" sz="2800" dirty="0"/>
          </a:p>
          <a:p>
            <a:pPr marL="550863" lvl="0" indent="-457200">
              <a:buFont typeface="Courier New" panose="02070309020205020404" pitchFamily="49" charset="0"/>
              <a:buChar char="o"/>
            </a:pPr>
            <a:endParaRPr lang="es-ES" sz="2800" dirty="0"/>
          </a:p>
          <a:p>
            <a:pPr marL="550863" lvl="0" indent="-457200">
              <a:buFont typeface="Courier New" panose="02070309020205020404" pitchFamily="49" charset="0"/>
              <a:buChar char="o"/>
            </a:pPr>
            <a:endParaRPr lang="es-PE" sz="2800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"/>
          </p:nvPr>
        </p:nvSpPr>
        <p:spPr>
          <a:xfrm>
            <a:off x="6217920" y="998891"/>
            <a:ext cx="4937760" cy="736282"/>
          </a:xfrm>
        </p:spPr>
        <p:txBody>
          <a:bodyPr>
            <a:normAutofit/>
          </a:bodyPr>
          <a:lstStyle/>
          <a:p>
            <a:r>
              <a:rPr lang="es-PE" sz="4000" dirty="0"/>
              <a:t>CÓMO</a:t>
            </a:r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4"/>
          </p:nvPr>
        </p:nvSpPr>
        <p:spPr>
          <a:xfrm>
            <a:off x="6311853" y="1850635"/>
            <a:ext cx="4937760" cy="1465729"/>
          </a:xfrm>
        </p:spPr>
        <p:txBody>
          <a:bodyPr>
            <a:noAutofit/>
          </a:bodyPr>
          <a:lstStyle/>
          <a:p>
            <a:pPr lvl="0" algn="just"/>
            <a:r>
              <a:rPr lang="es-ES" dirty="0"/>
              <a:t>Limpiar y desinfectar las superficies de muebles, escritorios, manijas de puertas y barandas por lo menos dos veces al día, realizando como primera actividad el barrido y disminuir la cantidad de adornos en los muebles para simplificar la desinfección de superficies.</a:t>
            </a:r>
            <a:endParaRPr lang="es-PE" dirty="0"/>
          </a:p>
          <a:p>
            <a:pPr algn="just"/>
            <a:endParaRPr lang="es-PE" dirty="0"/>
          </a:p>
        </p:txBody>
      </p:sp>
      <p:pic>
        <p:nvPicPr>
          <p:cNvPr id="1026" name="Picture 2" descr="Ante la pandemia, desinfecta el hogar - Periódico El Carib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91" y="3374710"/>
            <a:ext cx="2498267" cy="270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Coronavirus: cuáles son las rutinas de limpieza y desinfección que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035" y="3956263"/>
            <a:ext cx="4236019" cy="228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Ante el coronavirus, aquí estos tips de limpieza para tu hogar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058" y="3374710"/>
            <a:ext cx="2705100" cy="270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0977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idx="1"/>
          </p:nvPr>
        </p:nvSpPr>
        <p:spPr>
          <a:xfrm>
            <a:off x="1097280" y="998891"/>
            <a:ext cx="4937760" cy="736282"/>
          </a:xfrm>
        </p:spPr>
        <p:txBody>
          <a:bodyPr/>
          <a:lstStyle/>
          <a:p>
            <a:r>
              <a:rPr lang="es-PE" sz="4000" dirty="0"/>
              <a:t>QUÉ DESINFECTAR</a:t>
            </a:r>
          </a:p>
        </p:txBody>
      </p:sp>
      <p:sp>
        <p:nvSpPr>
          <p:cNvPr id="11" name="Marcador de contenido 10"/>
          <p:cNvSpPr>
            <a:spLocks noGrp="1"/>
          </p:cNvSpPr>
          <p:nvPr>
            <p:ph sz="half" idx="2"/>
          </p:nvPr>
        </p:nvSpPr>
        <p:spPr>
          <a:xfrm>
            <a:off x="1097280" y="1976718"/>
            <a:ext cx="4937760" cy="3983816"/>
          </a:xfrm>
        </p:spPr>
        <p:txBody>
          <a:bodyPr>
            <a:normAutofit/>
          </a:bodyPr>
          <a:lstStyle/>
          <a:p>
            <a:pPr marL="550863" lvl="0" indent="-457200">
              <a:buFont typeface="Courier New" panose="02070309020205020404" pitchFamily="49" charset="0"/>
              <a:buChar char="o"/>
            </a:pPr>
            <a:r>
              <a:rPr lang="es-ES" sz="2800" dirty="0"/>
              <a:t>Escaleras y Pasadizos</a:t>
            </a:r>
            <a:endParaRPr lang="es-PE" sz="2800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"/>
          </p:nvPr>
        </p:nvSpPr>
        <p:spPr>
          <a:xfrm>
            <a:off x="6217920" y="998891"/>
            <a:ext cx="4937760" cy="736282"/>
          </a:xfrm>
        </p:spPr>
        <p:txBody>
          <a:bodyPr>
            <a:normAutofit/>
          </a:bodyPr>
          <a:lstStyle/>
          <a:p>
            <a:r>
              <a:rPr lang="es-PE" sz="4000" dirty="0"/>
              <a:t>CÓMO</a:t>
            </a:r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4"/>
          </p:nvPr>
        </p:nvSpPr>
        <p:spPr>
          <a:xfrm>
            <a:off x="6209851" y="1842247"/>
            <a:ext cx="5435301" cy="3757364"/>
          </a:xfrm>
        </p:spPr>
        <p:txBody>
          <a:bodyPr>
            <a:noAutofit/>
          </a:bodyPr>
          <a:lstStyle/>
          <a:p>
            <a:pPr marL="538163" indent="-457200" algn="just">
              <a:buFont typeface="+mj-lt"/>
              <a:buAutoNum type="alphaLcParenR"/>
            </a:pPr>
            <a:r>
              <a:rPr lang="es-ES" sz="2400" dirty="0"/>
              <a:t>Las escaleras deben estar libres para su tránsito, desinfectar las barandas y trapear los peldaños con solución desinfectante y procede a lavarte las manos una ves que termines.</a:t>
            </a:r>
          </a:p>
          <a:p>
            <a:pPr marL="550862" indent="-457200" algn="just">
              <a:buFont typeface="+mj-lt"/>
              <a:buAutoNum type="alphaLcParenR"/>
            </a:pPr>
            <a:r>
              <a:rPr lang="es-ES" sz="2400" dirty="0"/>
              <a:t>Mantener libre y despejado todos los pasillos del alojamiento para permitir un libre tránsito. Desinfectar todas las paredes y pisos de los pasillos con solución desinfectante.</a:t>
            </a:r>
            <a:endParaRPr lang="es-PE" sz="2400" dirty="0"/>
          </a:p>
        </p:txBody>
      </p:sp>
      <p:pic>
        <p:nvPicPr>
          <p:cNvPr id="2050" name="Picture 2" descr="Inversiones CBS Michigan c.a: junio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945" y="2574548"/>
            <a:ext cx="2790824" cy="262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574548"/>
            <a:ext cx="1921665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301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1712" y="4905186"/>
            <a:ext cx="2316639" cy="1907846"/>
          </a:xfrm>
          <a:prstGeom prst="rect">
            <a:avLst/>
          </a:prstGeom>
        </p:spPr>
      </p:pic>
      <p:sp>
        <p:nvSpPr>
          <p:cNvPr id="10" name="Marcador de texto 9"/>
          <p:cNvSpPr>
            <a:spLocks noGrp="1"/>
          </p:cNvSpPr>
          <p:nvPr>
            <p:ph type="body" idx="1"/>
          </p:nvPr>
        </p:nvSpPr>
        <p:spPr>
          <a:xfrm>
            <a:off x="1097280" y="998891"/>
            <a:ext cx="4937760" cy="736282"/>
          </a:xfrm>
        </p:spPr>
        <p:txBody>
          <a:bodyPr/>
          <a:lstStyle/>
          <a:p>
            <a:r>
              <a:rPr lang="es-PE" sz="4000" dirty="0"/>
              <a:t>QUÉ DESINFECTAR</a:t>
            </a:r>
          </a:p>
        </p:txBody>
      </p:sp>
      <p:sp>
        <p:nvSpPr>
          <p:cNvPr id="11" name="Marcador de contenido 10"/>
          <p:cNvSpPr>
            <a:spLocks noGrp="1"/>
          </p:cNvSpPr>
          <p:nvPr>
            <p:ph sz="half" idx="2"/>
          </p:nvPr>
        </p:nvSpPr>
        <p:spPr>
          <a:xfrm>
            <a:off x="1097280" y="1976718"/>
            <a:ext cx="4937760" cy="3983816"/>
          </a:xfrm>
        </p:spPr>
        <p:txBody>
          <a:bodyPr>
            <a:normAutofit/>
          </a:bodyPr>
          <a:lstStyle/>
          <a:p>
            <a:pPr marL="550863" lvl="0" indent="-457200">
              <a:buFont typeface="Courier New" panose="02070309020205020404" pitchFamily="49" charset="0"/>
              <a:buChar char="o"/>
            </a:pPr>
            <a:r>
              <a:rPr lang="es-ES" sz="2800" dirty="0"/>
              <a:t>Habitaciones</a:t>
            </a:r>
            <a:endParaRPr lang="es-PE" sz="2800" dirty="0"/>
          </a:p>
          <a:p>
            <a:pPr marL="550863" lvl="0" indent="-457200">
              <a:buFont typeface="Courier New" panose="02070309020205020404" pitchFamily="49" charset="0"/>
              <a:buChar char="o"/>
            </a:pPr>
            <a:endParaRPr lang="es-ES" sz="2800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"/>
          </p:nvPr>
        </p:nvSpPr>
        <p:spPr>
          <a:xfrm>
            <a:off x="6217920" y="998891"/>
            <a:ext cx="4937760" cy="736282"/>
          </a:xfrm>
        </p:spPr>
        <p:txBody>
          <a:bodyPr>
            <a:normAutofit/>
          </a:bodyPr>
          <a:lstStyle/>
          <a:p>
            <a:r>
              <a:rPr lang="es-PE" sz="4000" dirty="0"/>
              <a:t>CÓMO</a:t>
            </a:r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4"/>
          </p:nvPr>
        </p:nvSpPr>
        <p:spPr>
          <a:xfrm>
            <a:off x="6052449" y="1976718"/>
            <a:ext cx="4937760" cy="4450208"/>
          </a:xfrm>
        </p:spPr>
        <p:txBody>
          <a:bodyPr>
            <a:noAutofit/>
          </a:bodyPr>
          <a:lstStyle/>
          <a:p>
            <a:r>
              <a:rPr lang="es-ES" sz="2400" dirty="0"/>
              <a:t>Realizar la limpieza y desinfección, utilizando el método adecuado para la habitación, ventilar las habitaciones, los accesorios, el baño, el piso y toda superficie, y dejar acondicionado para su uso. 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s-ES" sz="2400" dirty="0"/>
              <a:t>Trasladar las sábanas y toallas usadas y los residuos a sus zonas correspondientes para su respectivo proceso, utilizando bolsas aislantes limpias y desinfectadas.</a:t>
            </a:r>
            <a:endParaRPr lang="es-PE" sz="2400" dirty="0"/>
          </a:p>
          <a:p>
            <a:endParaRPr lang="es-PE" sz="2400" dirty="0"/>
          </a:p>
        </p:txBody>
      </p:sp>
      <p:pic>
        <p:nvPicPr>
          <p:cNvPr id="3074" name="Picture 2" descr="15 dudas sobre viajes que nos deja el coronavi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20" y="2448131"/>
            <a:ext cx="2178423" cy="192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Robots en recepción, mascarillas de cortesía y adiós al bufé: así ..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243" y="2448131"/>
            <a:ext cx="2420472" cy="1922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Limpieza Habitación en 90 segundos en IFA Dunamar Hotel - YouTub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19" y="4414006"/>
            <a:ext cx="2178423" cy="1788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Coronavirus: nuevas medidas de seguridad de los hotel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682" y="4414006"/>
            <a:ext cx="2237593" cy="178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3591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idx="1"/>
          </p:nvPr>
        </p:nvSpPr>
        <p:spPr>
          <a:xfrm>
            <a:off x="1097279" y="998891"/>
            <a:ext cx="7080805" cy="736282"/>
          </a:xfrm>
        </p:spPr>
        <p:txBody>
          <a:bodyPr/>
          <a:lstStyle/>
          <a:p>
            <a:r>
              <a:rPr lang="es-PE" sz="4000" dirty="0"/>
              <a:t>OTRAS RECOMENDACIONES……..</a:t>
            </a:r>
          </a:p>
        </p:txBody>
      </p:sp>
      <p:sp>
        <p:nvSpPr>
          <p:cNvPr id="11" name="Marcador de contenido 10"/>
          <p:cNvSpPr>
            <a:spLocks noGrp="1"/>
          </p:cNvSpPr>
          <p:nvPr>
            <p:ph sz="half" idx="2"/>
          </p:nvPr>
        </p:nvSpPr>
        <p:spPr>
          <a:xfrm>
            <a:off x="1097280" y="1896035"/>
            <a:ext cx="4937760" cy="4337339"/>
          </a:xfrm>
        </p:spPr>
        <p:txBody>
          <a:bodyPr>
            <a:normAutofit/>
          </a:bodyPr>
          <a:lstStyle/>
          <a:p>
            <a:pPr marL="550863" lvl="0" indent="-457200">
              <a:buFont typeface="Courier New" panose="02070309020205020404" pitchFamily="49" charset="0"/>
              <a:buChar char="o"/>
            </a:pPr>
            <a:r>
              <a:rPr lang="es-ES" sz="2800" dirty="0"/>
              <a:t>Jardinería</a:t>
            </a:r>
          </a:p>
          <a:p>
            <a:pPr marL="550863" lvl="0" indent="-457200">
              <a:buFont typeface="Courier New" panose="02070309020205020404" pitchFamily="49" charset="0"/>
              <a:buChar char="o"/>
            </a:pPr>
            <a:endParaRPr lang="es-ES" sz="2800" dirty="0"/>
          </a:p>
          <a:p>
            <a:pPr marL="550863" lvl="0" indent="-457200">
              <a:buFont typeface="Courier New" panose="02070309020205020404" pitchFamily="49" charset="0"/>
              <a:buChar char="o"/>
            </a:pPr>
            <a:endParaRPr lang="es-ES" sz="2800" dirty="0"/>
          </a:p>
          <a:p>
            <a:pPr marL="550863" lvl="0" indent="-457200">
              <a:buFont typeface="Courier New" panose="02070309020205020404" pitchFamily="49" charset="0"/>
              <a:buChar char="o"/>
            </a:pPr>
            <a:endParaRPr lang="es-ES" sz="2800" dirty="0"/>
          </a:p>
          <a:p>
            <a:pPr marL="550863" lvl="0" indent="-457200">
              <a:buFont typeface="Courier New" panose="02070309020205020404" pitchFamily="49" charset="0"/>
              <a:buChar char="o"/>
            </a:pPr>
            <a:r>
              <a:rPr lang="es-ES" sz="2800" b="1" dirty="0"/>
              <a:t>Playa de Estacionamiento</a:t>
            </a:r>
          </a:p>
          <a:p>
            <a:pPr marL="93663" lvl="0" indent="0" algn="r">
              <a:buNone/>
            </a:pPr>
            <a:endParaRPr lang="es-ES" sz="2800" dirty="0"/>
          </a:p>
          <a:p>
            <a:pPr marL="93663" lvl="0" indent="0" algn="r">
              <a:buNone/>
            </a:pPr>
            <a:endParaRPr lang="es-PE" sz="4000" dirty="0"/>
          </a:p>
        </p:txBody>
      </p:sp>
      <p:sp>
        <p:nvSpPr>
          <p:cNvPr id="2" name="Marcador de contenido 1"/>
          <p:cNvSpPr>
            <a:spLocks noGrp="1"/>
          </p:cNvSpPr>
          <p:nvPr>
            <p:ph sz="quarter" idx="4"/>
          </p:nvPr>
        </p:nvSpPr>
        <p:spPr>
          <a:xfrm>
            <a:off x="6217920" y="1976717"/>
            <a:ext cx="5704243" cy="167217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400" dirty="0"/>
              <a:t>Fumigar los jardines para evitar la propagación del plagas e insectos. El ingreso para mantenimiento de los jardines será según el horario establecido, con el fin de evitar tránsito por esta zona.</a:t>
            </a:r>
          </a:p>
          <a:p>
            <a:pPr algn="just"/>
            <a:endParaRPr lang="es-ES" sz="2400" dirty="0"/>
          </a:p>
          <a:p>
            <a:pPr marL="0" lvl="0" indent="0" algn="just">
              <a:buNone/>
            </a:pPr>
            <a:r>
              <a:rPr lang="es-ES" sz="2400" dirty="0"/>
              <a:t>Usar la señalética</a:t>
            </a:r>
          </a:p>
          <a:p>
            <a:pPr marL="0" lvl="0" indent="0" algn="just">
              <a:buNone/>
            </a:pPr>
            <a:r>
              <a:rPr lang="es-ES" sz="2400" dirty="0"/>
              <a:t>Realizar la limpieza y desinfección del área</a:t>
            </a:r>
          </a:p>
          <a:p>
            <a:pPr marL="0" indent="0" algn="just">
              <a:buNone/>
            </a:pPr>
            <a:endParaRPr lang="es-E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581" y="2341749"/>
            <a:ext cx="2838450" cy="181339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712" y="4738384"/>
            <a:ext cx="3068619" cy="1718427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>
            <a:off x="4828331" y="2570488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Flecha derecha 8"/>
          <p:cNvSpPr/>
          <p:nvPr/>
        </p:nvSpPr>
        <p:spPr>
          <a:xfrm>
            <a:off x="4887810" y="5112966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02394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024988"/>
            <a:ext cx="10058400" cy="1075264"/>
          </a:xfrm>
        </p:spPr>
        <p:txBody>
          <a:bodyPr>
            <a:normAutofit/>
          </a:bodyPr>
          <a:lstStyle/>
          <a:p>
            <a:pPr algn="ctr"/>
            <a:r>
              <a:rPr lang="es-MX" sz="6000" b="1" dirty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DILUCIONES A CONSIDERAR</a:t>
            </a:r>
            <a:endParaRPr lang="es-PE" sz="6000" b="1" dirty="0">
              <a:solidFill>
                <a:schemeClr val="accent5">
                  <a:lumMod val="7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2050" name="Picture 2" descr="Sanitización de casas, la nueva realidad de la limpieza en tiempos ...">
            <a:extLst>
              <a:ext uri="{FF2B5EF4-FFF2-40B4-BE49-F238E27FC236}">
                <a16:creationId xmlns:a16="http://schemas.microsoft.com/office/drawing/2014/main" xmlns="" id="{8733248C-7087-4B92-98E6-A0BD4B186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243" y="3291841"/>
            <a:ext cx="3722106" cy="21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ovil Clean SPA | Peixe">
            <a:extLst>
              <a:ext uri="{FF2B5EF4-FFF2-40B4-BE49-F238E27FC236}">
                <a16:creationId xmlns:a16="http://schemas.microsoft.com/office/drawing/2014/main" xmlns="" id="{6BB88A7A-F164-4ABB-AB25-EA4108A2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836" y="3291841"/>
            <a:ext cx="3614057" cy="21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7207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23843E7-4C1D-4A41-9C0E-20D1F667D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855" y="286603"/>
            <a:ext cx="10058400" cy="1450757"/>
          </a:xfrm>
        </p:spPr>
        <p:txBody>
          <a:bodyPr/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Diluciones a considerar para realizar limpieza</a:t>
            </a:r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1711" y="2457176"/>
            <a:ext cx="3237346" cy="2982558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392388" y="1740310"/>
          <a:ext cx="8028940" cy="46173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{FABFCF23-3B69-468F-B69F-88F6DE6A72F2}</a:tableStyleId>
              </a:tblPr>
              <a:tblGrid>
                <a:gridCol w="33463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45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680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96144">
                <a:tc>
                  <a:txBody>
                    <a:bodyPr/>
                    <a:lstStyle/>
                    <a:p>
                      <a:pPr marL="176213" indent="0" algn="ctr"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SUPERFICIE A LAVAR O LIMPIAR</a:t>
                      </a:r>
                      <a:endParaRPr lang="es-PE" sz="20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INSUMOS</a:t>
                      </a:r>
                      <a:endParaRPr lang="es-PE" sz="20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DOSIFICACIÓN</a:t>
                      </a:r>
                      <a:endParaRPr lang="es-PE" sz="20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94215">
                <a:tc>
                  <a:txBody>
                    <a:bodyPr/>
                    <a:lstStyle/>
                    <a:p>
                      <a:pPr marL="9525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kern="1200" dirty="0">
                          <a:effectLst/>
                        </a:rPr>
                        <a:t>Lavado de pisos, paredes, lavaderos, mesas de trabajo, mesas y equipos.</a:t>
                      </a:r>
                      <a:endParaRPr lang="es-PE" sz="20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2000" kern="1200" dirty="0">
                          <a:effectLst/>
                        </a:rPr>
                        <a:t>Detergente a granel</a:t>
                      </a:r>
                      <a:endParaRPr lang="es-PE" sz="2000" b="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6213" indent="0" algn="l">
                        <a:spcAft>
                          <a:spcPts val="0"/>
                        </a:spcAft>
                      </a:pPr>
                      <a:r>
                        <a:rPr lang="es-ES" sz="2000" b="0" kern="1200" dirty="0">
                          <a:effectLst/>
                        </a:rPr>
                        <a:t>Diluir 200 gr de detergente a granel en 20 litros de agua</a:t>
                      </a:r>
                      <a:endParaRPr lang="es-PE" sz="2000" b="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92286">
                <a:tc>
                  <a:txBody>
                    <a:bodyPr/>
                    <a:lstStyle/>
                    <a:p>
                      <a:pPr marL="95250" indent="0" algn="l">
                        <a:spcAft>
                          <a:spcPts val="0"/>
                        </a:spcAft>
                        <a:tabLst/>
                      </a:pPr>
                      <a:r>
                        <a:rPr lang="es-PE" sz="2000" kern="1200" dirty="0">
                          <a:effectLst/>
                        </a:rPr>
                        <a:t>Utensilios de cocina, cubertería, vajilla, cristalería y accesorios de bar.</a:t>
                      </a:r>
                      <a:endParaRPr lang="es-PE" sz="20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2000" kern="1200" dirty="0">
                          <a:effectLst/>
                        </a:rPr>
                        <a:t>Detergente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2000" kern="1200" dirty="0">
                          <a:effectLst/>
                        </a:rPr>
                        <a:t>liquido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PE" sz="2000" b="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62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kern="1200" dirty="0">
                          <a:effectLst/>
                        </a:rPr>
                        <a:t>Diluir 150 ml de detergente líquido en 20 litros de agua</a:t>
                      </a:r>
                      <a:endParaRPr lang="es-PE" sz="2000" b="0" kern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s-PE" sz="2000" b="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34747">
                <a:tc>
                  <a:txBody>
                    <a:bodyPr/>
                    <a:lstStyle/>
                    <a:p>
                      <a:pPr marL="95250" indent="0" algn="l">
                        <a:spcAft>
                          <a:spcPts val="0"/>
                        </a:spcAft>
                        <a:tabLst/>
                      </a:pPr>
                      <a:r>
                        <a:rPr lang="es-PE" sz="2000" dirty="0">
                          <a:effectLst/>
                        </a:rPr>
                        <a:t>Lavado de secadores o paños de cocina</a:t>
                      </a:r>
                      <a:endParaRPr lang="es-PE" sz="20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2000" b="0" kern="1200" dirty="0">
                          <a:effectLst/>
                        </a:rPr>
                        <a:t>Detergente a granel</a:t>
                      </a:r>
                      <a:endParaRPr lang="es-PE" sz="2000" b="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6213" indent="0" algn="l">
                        <a:spcAft>
                          <a:spcPts val="0"/>
                        </a:spcAft>
                      </a:pPr>
                      <a:r>
                        <a:rPr lang="es-ES" sz="2000" b="0" kern="1200" dirty="0">
                          <a:effectLst/>
                        </a:rPr>
                        <a:t>Diluir 300 gr de detergente en 15 litros de agua</a:t>
                      </a:r>
                      <a:endParaRPr lang="es-PE" sz="2000" b="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3196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874059" y="1922928"/>
          <a:ext cx="10569389" cy="423221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766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82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155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989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73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SUPERFICIE</a:t>
                      </a:r>
                      <a:r>
                        <a:rPr lang="en-US" sz="1800" spc="-1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es-PE" sz="1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DESINFECTAR</a:t>
                      </a:r>
                      <a:endParaRPr lang="es-PE" sz="18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INSUMO</a:t>
                      </a:r>
                      <a:endParaRPr lang="es-PE" sz="18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CONCENTRACIÓN</a:t>
                      </a:r>
                      <a:endParaRPr lang="es-PE" sz="18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DOSIFICACIÓN</a:t>
                      </a:r>
                      <a:endParaRPr lang="es-PE" sz="18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1640">
                <a:tc>
                  <a:txBody>
                    <a:bodyPr/>
                    <a:lstStyle/>
                    <a:p>
                      <a:pPr marL="87313" indent="0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Ropa y zapatos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ctr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Amonio</a:t>
                      </a:r>
                    </a:p>
                    <a:p>
                      <a:pPr marR="54610" algn="ctr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cuaternario 10%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ctr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500 ppm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>
                        <a:spcAft>
                          <a:spcPts val="0"/>
                        </a:spcAft>
                        <a:tabLst>
                          <a:tab pos="558165" algn="l"/>
                          <a:tab pos="883285" algn="l"/>
                          <a:tab pos="1239520" algn="l"/>
                          <a:tab pos="1565910" algn="l"/>
                        </a:tabLst>
                      </a:pPr>
                      <a:r>
                        <a:rPr lang="es-PE" sz="1800" b="0" dirty="0">
                          <a:solidFill>
                            <a:schemeClr val="tx1"/>
                          </a:solidFill>
                          <a:effectLst/>
                        </a:rPr>
                        <a:t>Diluir	5	ml	de	amonio cuaternario en 1 litro de agua</a:t>
                      </a:r>
                      <a:endParaRPr lang="es-PE" sz="1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3821">
                <a:tc>
                  <a:txBody>
                    <a:bodyPr/>
                    <a:lstStyle/>
                    <a:p>
                      <a:pPr marL="8731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Pisos</a:t>
                      </a: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, paredes, cortinas y canaletas, mayólicas y acero y tachos de basura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Amonio cuaternario</a:t>
                      </a:r>
                    </a:p>
                    <a:p>
                      <a:pPr marR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 ppm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10 ml de amonio cuaternario por cada litro de agua potable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1640">
                <a:tc>
                  <a:txBody>
                    <a:bodyPr/>
                    <a:lstStyle/>
                    <a:p>
                      <a:pPr marL="87313" indent="0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Mesas y equipos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ctr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Amonio</a:t>
                      </a:r>
                    </a:p>
                    <a:p>
                      <a:pPr marR="54610" algn="ctr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cuaternario 10%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ctr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200 ppm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>
                        <a:spcAft>
                          <a:spcPts val="0"/>
                        </a:spcAft>
                      </a:pPr>
                      <a:r>
                        <a:rPr lang="es-PE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2 ml de amonio cuaternario en 1 litro de agua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3821">
                <a:tc>
                  <a:txBody>
                    <a:bodyPr/>
                    <a:lstStyle/>
                    <a:p>
                      <a:pPr marL="87313" indent="0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Escobas, jaladores y tachos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ctr">
                        <a:spcAft>
                          <a:spcPts val="0"/>
                        </a:spcAft>
                      </a:pPr>
                      <a:r>
                        <a:rPr lang="es-PE" sz="1800">
                          <a:solidFill>
                            <a:schemeClr val="tx1"/>
                          </a:solidFill>
                          <a:effectLst/>
                        </a:rPr>
                        <a:t>Amonio</a:t>
                      </a:r>
                    </a:p>
                    <a:p>
                      <a:pPr marR="54610" algn="ctr">
                        <a:spcAft>
                          <a:spcPts val="0"/>
                        </a:spcAft>
                      </a:pPr>
                      <a:r>
                        <a:rPr lang="es-PE" sz="1800">
                          <a:solidFill>
                            <a:schemeClr val="tx1"/>
                          </a:solidFill>
                          <a:effectLst/>
                        </a:rPr>
                        <a:t>cuaternario 10%</a:t>
                      </a:r>
                      <a:endParaRPr lang="es-PE" sz="18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ctr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500 ppm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>
                        <a:spcAft>
                          <a:spcPts val="0"/>
                        </a:spcAft>
                      </a:pPr>
                      <a:r>
                        <a:rPr lang="es-PE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5 ml de amonio cuaternario en 1 litro de agua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3821">
                <a:tc>
                  <a:txBody>
                    <a:bodyPr/>
                    <a:lstStyle/>
                    <a:p>
                      <a:pPr marL="87313" indent="0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Utensilios de producción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ctr">
                        <a:spcAft>
                          <a:spcPts val="0"/>
                        </a:spcAft>
                      </a:pPr>
                      <a:r>
                        <a:rPr lang="es-PE" sz="1800" b="0" dirty="0">
                          <a:solidFill>
                            <a:schemeClr val="tx1"/>
                          </a:solidFill>
                          <a:effectLst/>
                        </a:rPr>
                        <a:t>Amonio</a:t>
                      </a:r>
                    </a:p>
                    <a:p>
                      <a:pPr marR="54610" algn="ctr">
                        <a:spcAft>
                          <a:spcPts val="0"/>
                        </a:spcAft>
                      </a:pPr>
                      <a:r>
                        <a:rPr lang="es-PE" sz="1800" b="0" dirty="0">
                          <a:solidFill>
                            <a:schemeClr val="tx1"/>
                          </a:solidFill>
                          <a:effectLst/>
                        </a:rPr>
                        <a:t>cuaternario 10%</a:t>
                      </a:r>
                      <a:endParaRPr lang="es-PE" sz="1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ctr">
                        <a:spcAft>
                          <a:spcPts val="0"/>
                        </a:spcAft>
                      </a:pPr>
                      <a:r>
                        <a:rPr lang="es-PE" sz="1800" b="0" dirty="0">
                          <a:solidFill>
                            <a:schemeClr val="tx1"/>
                          </a:solidFill>
                          <a:effectLst/>
                        </a:rPr>
                        <a:t>200 ppm</a:t>
                      </a:r>
                      <a:endParaRPr lang="es-PE" sz="1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>
                        <a:spcAft>
                          <a:spcPts val="0"/>
                        </a:spcAft>
                      </a:pPr>
                      <a:r>
                        <a:rPr lang="es-PE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2 ml de amonio cuaternario en 1 litro de agua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74060" y="286603"/>
            <a:ext cx="7895472" cy="1450757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Diluciones a considerar con el principio activo amonio cuaternario</a:t>
            </a:r>
            <a:endParaRPr lang="es-PE" dirty="0">
              <a:solidFill>
                <a:schemeClr val="accent5">
                  <a:lumMod val="7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1026" name="Picture 2" descr="Amonio cuaternario para la limpieza del hogar | Hogar - YouTube">
            <a:extLst>
              <a:ext uri="{FF2B5EF4-FFF2-40B4-BE49-F238E27FC236}">
                <a16:creationId xmlns:a16="http://schemas.microsoft.com/office/drawing/2014/main" xmlns="" id="{517B43E8-8849-46BD-91D0-80B59F438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212" y="87085"/>
            <a:ext cx="2933822" cy="165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1345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557350"/>
            <a:ext cx="10058400" cy="607774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Diluciones con Cloro</a:t>
            </a:r>
            <a:endParaRPr lang="es-PE" dirty="0">
              <a:solidFill>
                <a:schemeClr val="accent5">
                  <a:lumMod val="7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159026" y="1180609"/>
          <a:ext cx="8743655" cy="51200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379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07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22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626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73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chemeClr val="bg1"/>
                          </a:solidFill>
                          <a:effectLst/>
                        </a:rPr>
                        <a:t>SUPERFICIE A DESINFECTAR</a:t>
                      </a:r>
                      <a:endParaRPr lang="es-PE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R="939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chemeClr val="bg1"/>
                          </a:solidFill>
                          <a:effectLst/>
                        </a:rPr>
                        <a:t>INSUMO</a:t>
                      </a:r>
                      <a:endParaRPr lang="es-PE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solidFill>
                            <a:schemeClr val="bg1"/>
                          </a:solidFill>
                          <a:effectLst/>
                        </a:rPr>
                        <a:t>CONCENTRACION</a:t>
                      </a:r>
                      <a:endParaRPr lang="es-PE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chemeClr val="bg1"/>
                          </a:solidFill>
                          <a:effectLst/>
                        </a:rPr>
                        <a:t>DOSIFICACIÓN</a:t>
                      </a:r>
                      <a:endParaRPr lang="es-PE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9081">
                <a:tc>
                  <a:txBody>
                    <a:bodyPr/>
                    <a:lstStyle/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es-PE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rlito"/>
                          <a:cs typeface="Times New Roman" panose="02020603050405020304" pitchFamily="18" charset="0"/>
                        </a:rPr>
                        <a:t>Equipos (artefactos)</a:t>
                      </a:r>
                      <a:endParaRPr lang="es-PE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Cloro 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200ppm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50 ml de cloro en 20 litro de agua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8322508"/>
                  </a:ext>
                </a:extLst>
              </a:tr>
              <a:tr h="797207">
                <a:tc>
                  <a:txBody>
                    <a:bodyPr/>
                    <a:lstStyle/>
                    <a:p>
                      <a:pPr marL="87313" marR="8953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Mesas lavables, m</a:t>
                      </a:r>
                      <a:r>
                        <a:rPr lang="es-PE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esas, sillas de madera, y otros accesorios de madera y metal. Escobas, jaladores, tachos</a:t>
                      </a:r>
                      <a:endParaRPr lang="es-PE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Cloro 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ppm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75 ml de cloro en 20 litro de agua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5773607"/>
                  </a:ext>
                </a:extLst>
              </a:tr>
              <a:tr h="608239">
                <a:tc>
                  <a:txBody>
                    <a:bodyPr/>
                    <a:lstStyle/>
                    <a:p>
                      <a:pPr marL="87313" marR="89535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Utensilios de producción (ollas,</a:t>
                      </a:r>
                      <a:r>
                        <a:rPr lang="es-PE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cucharon, tablas de picar, etc.) </a:t>
                      </a:r>
                      <a:endParaRPr lang="es-PE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Cloro 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ppm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50 ml de cloro en 20 litro de agua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3018377"/>
                  </a:ext>
                </a:extLst>
              </a:tr>
              <a:tr h="608239">
                <a:tc>
                  <a:txBody>
                    <a:bodyPr/>
                    <a:lstStyle/>
                    <a:p>
                      <a:pPr marL="87313" marR="89535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60755" algn="l"/>
                          <a:tab pos="1436370" algn="l"/>
                        </a:tabLst>
                      </a:pPr>
                      <a:r>
                        <a:rPr lang="es-P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Utensilios	de limpieza</a:t>
                      </a:r>
                    </a:p>
                    <a:p>
                      <a:pPr marL="87313" marR="89535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(secadores, escobas, etc.)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Cloro 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ppm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75 ml de cloro en 20 litro de agua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6730">
                <a:tc>
                  <a:txBody>
                    <a:bodyPr/>
                    <a:lstStyle/>
                    <a:p>
                      <a:pPr marL="87313" marR="89535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Botas y mandiles de plástico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Cloro 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ppm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50 ml de cloro en 20 litro de agua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4141449"/>
                  </a:ext>
                </a:extLst>
              </a:tr>
              <a:tr h="567691">
                <a:tc>
                  <a:txBody>
                    <a:bodyPr/>
                    <a:lstStyle/>
                    <a:p>
                      <a:pPr marL="87313" marR="89535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Inodoro/urinarios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Cloro 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ppm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9535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75 ml de cloro en 20 litro de agua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6051007"/>
                  </a:ext>
                </a:extLst>
              </a:tr>
              <a:tr h="537280">
                <a:tc>
                  <a:txBody>
                    <a:bodyPr/>
                    <a:lstStyle/>
                    <a:p>
                      <a:pPr marL="87313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chemeClr val="tx1"/>
                          </a:solidFill>
                          <a:effectLst/>
                        </a:rPr>
                        <a:t>Transporte</a:t>
                      </a: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chemeClr val="tx1"/>
                          </a:solidFill>
                          <a:effectLst/>
                        </a:rPr>
                        <a:t>Cloro 8%</a:t>
                      </a: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chemeClr val="tx1"/>
                          </a:solidFill>
                          <a:effectLst/>
                        </a:rPr>
                        <a:t>300 ppm</a:t>
                      </a: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75 ml de cloro en 20 litro de agua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8239">
                <a:tc>
                  <a:txBody>
                    <a:bodyPr/>
                    <a:lstStyle/>
                    <a:p>
                      <a:pPr marL="87313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chemeClr val="tx1"/>
                          </a:solidFill>
                          <a:effectLst/>
                        </a:rPr>
                        <a:t>Tanque de agua</a:t>
                      </a: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dirty="0">
                          <a:solidFill>
                            <a:schemeClr val="tx1"/>
                          </a:solidFill>
                          <a:effectLst/>
                        </a:rPr>
                        <a:t>Cloro 8%</a:t>
                      </a:r>
                      <a:endParaRPr lang="es-P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dirty="0">
                          <a:solidFill>
                            <a:schemeClr val="tx1"/>
                          </a:solidFill>
                          <a:effectLst/>
                        </a:rPr>
                        <a:t>300 ppm</a:t>
                      </a:r>
                      <a:endParaRPr lang="es-P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75 ml de cloro en 20 litro de agua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4730" y="2728450"/>
            <a:ext cx="2865507" cy="303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35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144" y="281357"/>
            <a:ext cx="10058400" cy="837028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USO DE SALÓN - RECEPCIÓN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26207" y="1602244"/>
            <a:ext cx="10701337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MX" sz="2400" dirty="0"/>
              <a:t>El servicio de salón debe ser de uso exclusivo para los huéspedes.</a:t>
            </a:r>
          </a:p>
          <a:p>
            <a:pPr marL="442913" indent="-442913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MX" sz="2400" dirty="0"/>
              <a:t>El personal de salón debe utilizar en todo momento los EPP.</a:t>
            </a:r>
          </a:p>
          <a:p>
            <a:pPr marL="442913" indent="-442913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MX" sz="2400" dirty="0"/>
              <a:t>La desinfección de las superficies inertes como estaciones de servicios,   mesa, silla y los  elementos de aislamiento que se consideren, serán realizados por el personal de manera inmediata a la salida de cada huésped.</a:t>
            </a:r>
          </a:p>
          <a:p>
            <a:pPr marL="442913" indent="-442913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MX" sz="2400" dirty="0"/>
              <a:t>El personal de atención en salón debe verificar que los huéspedes respeten las      medidas de distanciamiento físico (1.5 </a:t>
            </a:r>
            <a:r>
              <a:rPr lang="es-MX" sz="2400" dirty="0" err="1"/>
              <a:t>mt</a:t>
            </a:r>
            <a:r>
              <a:rPr lang="es-MX" sz="2400" dirty="0"/>
              <a:t>.) al ingreso, durante el servicio y a la salida del salón.</a:t>
            </a:r>
          </a:p>
          <a:p>
            <a:pPr marL="442913" indent="-442913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MX" sz="2400" dirty="0"/>
              <a:t>Para el caso de situaciones especiales como la atención a niños, adultos mayores o personas con habilidades diferentes, el huésped debe realizar la atención   directa de los mismos con la asistencia del personal de servicio.</a:t>
            </a:r>
          </a:p>
          <a:p>
            <a:pPr marL="442913" indent="-442913" algn="just"/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213831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46221"/>
            <a:ext cx="10058400" cy="977705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HIGIENE Y SANEAMIENTO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90574" y="1910060"/>
            <a:ext cx="10825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s-MX" dirty="0">
              <a:latin typeface="Calibri" panose="020F0502020204030204" pitchFamily="34" charset="0"/>
            </a:endParaRPr>
          </a:p>
          <a:p>
            <a:endParaRPr lang="es-PE" dirty="0"/>
          </a:p>
        </p:txBody>
      </p:sp>
      <p:sp>
        <p:nvSpPr>
          <p:cNvPr id="5" name="Rectángulo 4"/>
          <p:cNvSpPr/>
          <p:nvPr/>
        </p:nvSpPr>
        <p:spPr>
          <a:xfrm>
            <a:off x="1097280" y="1779687"/>
            <a:ext cx="1074705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MX" sz="2300" dirty="0"/>
              <a:t>Elaborar e implementar un cronograma con la frecuencia necesaria de desinfección, desinsectación y desratización, y ejecutar dichas actividades por un personal competente. </a:t>
            </a:r>
          </a:p>
          <a:p>
            <a:pPr marL="442913" indent="-442913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MX" sz="2300" dirty="0"/>
              <a:t>El personal al ingresar, desinfectar el calzado, lavar las manos, cambiar los EPP y colocar la ropa de trabajo; durante el trabajo, respetar el distanciamiento social.</a:t>
            </a:r>
          </a:p>
          <a:p>
            <a:pPr marL="442913" indent="-442913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MX" sz="2300" dirty="0"/>
              <a:t>Todos los procedimientos de limpieza y desinfección de los ambientes, áreas y equipos del hotel, deben ser realizados usando los métodos y materiales más adecuados. </a:t>
            </a:r>
          </a:p>
          <a:p>
            <a:pPr marL="442913" indent="-442913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MX" sz="2300" dirty="0"/>
              <a:t>Implementar contenedores de residuos sólidos con las respectivas bolsas y tapas </a:t>
            </a:r>
            <a:r>
              <a:rPr lang="pt-BR" sz="2300" dirty="0"/>
              <a:t>(preferentemente en vai ven o a pedal).</a:t>
            </a:r>
          </a:p>
          <a:p>
            <a:pPr marL="442913" indent="-442913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MX" sz="2300" dirty="0"/>
              <a:t>La higiene del personal y personas externas deben ser realizadas de acuerdo a los </a:t>
            </a:r>
            <a:r>
              <a:rPr lang="es-PE" sz="2300" dirty="0"/>
              <a:t>lineamientos de los hoteles.</a:t>
            </a:r>
          </a:p>
        </p:txBody>
      </p:sp>
    </p:spTree>
    <p:extLst>
      <p:ext uri="{BB962C8B-B14F-4D97-AF65-F5344CB8AC3E}">
        <p14:creationId xmlns:p14="http://schemas.microsoft.com/office/powerpoint/2010/main" val="1232607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EQUIPOS DE PROTECCIÓN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097280" y="1938367"/>
            <a:ext cx="1024699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 algn="just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MX" sz="2400" dirty="0">
                <a:latin typeface="Calibri" panose="020F0502020204030204" pitchFamily="34" charset="0"/>
              </a:rPr>
              <a:t>Todo el personal administrativo y operativo (interno y externo) hará uso de los equipos de protección personal, de acuerdo al grado de riesgo que implica su actividad.</a:t>
            </a:r>
          </a:p>
          <a:p>
            <a:pPr marL="442913" indent="-442913" algn="just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MX" sz="2400" dirty="0">
                <a:latin typeface="Calibri" panose="020F0502020204030204" pitchFamily="34" charset="0"/>
              </a:rPr>
              <a:t>Los EPP deben ser entregados al personal al inicio de la jornada por el jefe inmediato u otro responsable de esta función. Si presenta algún deterioro por la naturaleza de la actividad, comunicará para el recambio por uno nuevo.</a:t>
            </a:r>
          </a:p>
          <a:p>
            <a:pPr marL="442913" indent="-442913" algn="just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MX" sz="2400" dirty="0">
                <a:latin typeface="Calibri" panose="020F0502020204030204" pitchFamily="34" charset="0"/>
              </a:rPr>
              <a:t>La designación de los EPP estará establecida de acuerdo a los lineamientos de la Resolución Ministerial N° 972-2020/MINSA, “Lineamientos para la vigilancia, prevención y control de los trabajadores con riesgo de exposición a COVID-19”.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3866573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56264"/>
            <a:ext cx="10058400" cy="54003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EQUIPOS DE PROTECCIÓN SEGÚN RM 972-2020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B1764C0-003F-487A-BF64-570B799AFB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92" t="8800" r="18769" b="17318"/>
          <a:stretch/>
        </p:blipFill>
        <p:spPr>
          <a:xfrm>
            <a:off x="0" y="596295"/>
            <a:ext cx="12192000" cy="626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0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8742" y="100866"/>
            <a:ext cx="10575608" cy="145075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EQUIPOS DE PROTECCIÓN POR PUESTO DE TRABAJADO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588255"/>
              </p:ext>
            </p:extLst>
          </p:nvPr>
        </p:nvGraphicFramePr>
        <p:xfrm>
          <a:off x="957262" y="1451610"/>
          <a:ext cx="10844215" cy="48233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81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80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275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275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707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322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934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Área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Puesto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Nivel de riesgo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EPP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Frecuencia de prueba para covid 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Insumo de limpieza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93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Seguridad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Supervisor , Portero,  Agente de seguridad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Mediano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Mascarilla, careta facial</a:t>
                      </a:r>
                      <a:endParaRPr lang="es-PE" sz="1500" dirty="0">
                        <a:solidFill>
                          <a:srgbClr val="FFD5D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Al regreso 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reincorporación al trabajo y durante su labor según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Indicación por el profesional de la salud.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Desinfectantes,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paño multiuso,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alcohol, gel de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manos. (Demás materiales necesarios que requieren durante su actividad.)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 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01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Recepción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botones y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recepcionista u otras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Personas que cumplan estas funciones.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Bajo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Mascarilla</a:t>
                      </a:r>
                      <a:endParaRPr lang="es-PE" sz="1500" dirty="0">
                        <a:solidFill>
                          <a:srgbClr val="FFD5D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6331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House keeping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Cuartelero/camarero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(habitaciones 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públicas), limpieza,  lavandería 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Lencería.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  <a:latin typeface="+mn-lt"/>
                          <a:ea typeface="+mn-ea"/>
                          <a:cs typeface="+mn-cs"/>
                        </a:rPr>
                        <a:t>Mediano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Mascarilla, gorro, careta, mandil, (cuartelero), guantes de hule 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848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Jardinería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 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Bajo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Mascarilla,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Guantes</a:t>
                      </a:r>
                      <a:r>
                        <a:rPr lang="es-PE" sz="1500" baseline="0" dirty="0">
                          <a:effectLst/>
                        </a:rPr>
                        <a:t> de hule</a:t>
                      </a:r>
                      <a:endParaRPr lang="es-PE" sz="1500" dirty="0">
                        <a:solidFill>
                          <a:srgbClr val="FFD5D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Según indicación por el profesional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de la salud.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996943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Caius template">
  <a:themeElements>
    <a:clrScheme name="Naranja roj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4451</TotalTime>
  <Words>2704</Words>
  <Application>Microsoft Office PowerPoint</Application>
  <PresentationFormat>Panorámica</PresentationFormat>
  <Paragraphs>346</Paragraphs>
  <Slides>49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49</vt:i4>
      </vt:variant>
    </vt:vector>
  </HeadingPairs>
  <TitlesOfParts>
    <vt:vector size="66" baseType="lpstr">
      <vt:lpstr>Arial</vt:lpstr>
      <vt:lpstr>Bahnschrift SemiBold Condensed</vt:lpstr>
      <vt:lpstr>Bahnschrift SemiBold SemiConden</vt:lpstr>
      <vt:lpstr>Barlow Light</vt:lpstr>
      <vt:lpstr>Barlow SemiBold</vt:lpstr>
      <vt:lpstr>Calibri</vt:lpstr>
      <vt:lpstr>Calibri Light</vt:lpstr>
      <vt:lpstr>Calibri-Bold</vt:lpstr>
      <vt:lpstr>Carlito</vt:lpstr>
      <vt:lpstr>Courier New</vt:lpstr>
      <vt:lpstr>Ebrima</vt:lpstr>
      <vt:lpstr>Open Sans</vt:lpstr>
      <vt:lpstr>Tahoma</vt:lpstr>
      <vt:lpstr>Times New Roman</vt:lpstr>
      <vt:lpstr>Wingdings</vt:lpstr>
      <vt:lpstr>Retrospección</vt:lpstr>
      <vt:lpstr>Caius template</vt:lpstr>
      <vt:lpstr>SESIÓN 2:   2.1 MEDIDAS PREVENTIVAS SEGÚN PROTOCOLO PARA HOSPEDAJES</vt:lpstr>
      <vt:lpstr>OBJETIVOS DEL PROTOCOLO</vt:lpstr>
      <vt:lpstr>MEDIDAS PREVENTIVAS SANITARIAS</vt:lpstr>
      <vt:lpstr>INSTALACIONES Y SERVICIOS</vt:lpstr>
      <vt:lpstr>USO DE SALÓN - RECEPCIÓN</vt:lpstr>
      <vt:lpstr>HIGIENE Y SANEAMIENTO</vt:lpstr>
      <vt:lpstr>EQUIPOS DE PROTECCIÓN</vt:lpstr>
      <vt:lpstr>EQUIPOS DE PROTECCIÓN SEGÚN RM 972-2020</vt:lpstr>
      <vt:lpstr>EQUIPOS DE PROTECCIÓN POR PUESTO DE TRABAJADO</vt:lpstr>
      <vt:lpstr>¿Qué tenemos que hacer ?</vt:lpstr>
      <vt:lpstr>Presentación de PowerPoint</vt:lpstr>
      <vt:lpstr>Presentación de PowerPoint</vt:lpstr>
      <vt:lpstr>En que momentos uso el EPP????</vt:lpstr>
      <vt:lpstr>Presentación de PowerPoint</vt:lpstr>
      <vt:lpstr>Presentación de PowerPoint</vt:lpstr>
      <vt:lpstr>Presentación de PowerPoint</vt:lpstr>
      <vt:lpstr>Presentación de PowerPoint</vt:lpstr>
      <vt:lpstr>Uso correcto del EPP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SESIÓN 2:   2.2 PROCEDIMIENTO PARA LIMPIEZA Y DESINFECCIÓN HOSPEDAJES CONTRA COVID 19</vt:lpstr>
      <vt:lpstr>OBJETIVOS</vt:lpstr>
      <vt:lpstr>¿Que es la limpieza y desinfección</vt:lpstr>
      <vt:lpstr>PROCEDIMIENTOS PROTOCOLIZADOS</vt:lpstr>
      <vt:lpstr>EQUIPOS DE PROTECCIÓN SEGÚN TIPO E LIMPIEZA</vt:lpstr>
      <vt:lpstr>CONTROL SANITARIO DEL PERSONAL</vt:lpstr>
      <vt:lpstr>Control sanitario del personal</vt:lpstr>
      <vt:lpstr>LIMPIEZA Y DESINFECCIÓN DE HOTELES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DILUCIONES A CONSIDERAR</vt:lpstr>
      <vt:lpstr>Diluciones a considerar para realizar limpieza</vt:lpstr>
      <vt:lpstr>Diluciones a considerar con el principio activo amonio cuaternario</vt:lpstr>
      <vt:lpstr>Diluciones con Cloro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Cecilia</cp:lastModifiedBy>
  <cp:revision>347</cp:revision>
  <dcterms:created xsi:type="dcterms:W3CDTF">2020-05-19T16:13:03Z</dcterms:created>
  <dcterms:modified xsi:type="dcterms:W3CDTF">2020-12-14T16:40:17Z</dcterms:modified>
</cp:coreProperties>
</file>