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293" r:id="rId3"/>
    <p:sldId id="258" r:id="rId4"/>
    <p:sldId id="260" r:id="rId5"/>
    <p:sldId id="261" r:id="rId6"/>
    <p:sldId id="262" r:id="rId7"/>
    <p:sldId id="263" r:id="rId8"/>
    <p:sldId id="264" r:id="rId9"/>
    <p:sldId id="265" r:id="rId10"/>
    <p:sldId id="266" r:id="rId11"/>
    <p:sldId id="267" r:id="rId12"/>
    <p:sldId id="287" r:id="rId13"/>
    <p:sldId id="268" r:id="rId14"/>
    <p:sldId id="269" r:id="rId15"/>
    <p:sldId id="288" r:id="rId16"/>
    <p:sldId id="270" r:id="rId17"/>
    <p:sldId id="271" r:id="rId18"/>
    <p:sldId id="272" r:id="rId19"/>
    <p:sldId id="273" r:id="rId20"/>
    <p:sldId id="290" r:id="rId21"/>
    <p:sldId id="274" r:id="rId22"/>
    <p:sldId id="291" r:id="rId23"/>
    <p:sldId id="276" r:id="rId24"/>
    <p:sldId id="277" r:id="rId25"/>
    <p:sldId id="278" r:id="rId26"/>
    <p:sldId id="279" r:id="rId27"/>
    <p:sldId id="280" r:id="rId28"/>
    <p:sldId id="281" r:id="rId29"/>
    <p:sldId id="282" r:id="rId30"/>
    <p:sldId id="284" r:id="rId31"/>
    <p:sldId id="294" r:id="rId32"/>
    <p:sldId id="295" r:id="rId33"/>
    <p:sldId id="296" r:id="rId34"/>
    <p:sldId id="297" r:id="rId35"/>
    <p:sldId id="298" r:id="rId36"/>
    <p:sldId id="299" r:id="rId37"/>
    <p:sldId id="300" r:id="rId38"/>
    <p:sldId id="301" r:id="rId39"/>
    <p:sldId id="285" r:id="rId4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F690E-4627-4502-9BC1-E5A15241964E}"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PE"/>
        </a:p>
      </dgm:t>
    </dgm:pt>
    <dgm:pt modelId="{64BFF605-44D0-4C09-8EB3-6E3CAE9755BF}">
      <dgm:prSet phldrT="[Texto]"/>
      <dgm:spPr>
        <a:solidFill>
          <a:srgbClr val="99EA86"/>
        </a:solidFill>
      </dgm:spPr>
      <dgm:t>
        <a:bodyPr/>
        <a:lstStyle/>
        <a:p>
          <a:r>
            <a:rPr lang="es-MX" b="1" dirty="0">
              <a:solidFill>
                <a:sysClr val="windowText" lastClr="000000"/>
              </a:solidFill>
            </a:rPr>
            <a:t>PROCESOS DE GESTIÓN</a:t>
          </a:r>
          <a:endParaRPr lang="es-PE" b="1" dirty="0">
            <a:solidFill>
              <a:sysClr val="windowText" lastClr="000000"/>
            </a:solidFill>
          </a:endParaRPr>
        </a:p>
      </dgm:t>
    </dgm:pt>
    <dgm:pt modelId="{857CAD77-691C-4CC7-B34F-8F8D910B8F6E}" type="parTrans" cxnId="{2132A1C3-38C2-4AF9-8F8C-C2345450B24D}">
      <dgm:prSet/>
      <dgm:spPr/>
      <dgm:t>
        <a:bodyPr/>
        <a:lstStyle/>
        <a:p>
          <a:endParaRPr lang="es-PE"/>
        </a:p>
      </dgm:t>
    </dgm:pt>
    <dgm:pt modelId="{A75B724F-6FC3-443B-A295-409163C36FC8}" type="sibTrans" cxnId="{2132A1C3-38C2-4AF9-8F8C-C2345450B24D}">
      <dgm:prSet/>
      <dgm:spPr/>
      <dgm:t>
        <a:bodyPr/>
        <a:lstStyle/>
        <a:p>
          <a:endParaRPr lang="es-PE"/>
        </a:p>
      </dgm:t>
    </dgm:pt>
    <dgm:pt modelId="{BDEA821D-B37F-4831-804E-5753CA272D50}">
      <dgm:prSet phldrT="[Texto]"/>
      <dgm:spPr>
        <a:solidFill>
          <a:srgbClr val="FFDF57"/>
        </a:solidFill>
      </dgm:spPr>
      <dgm:t>
        <a:bodyPr/>
        <a:lstStyle/>
        <a:p>
          <a:r>
            <a:rPr lang="es-MX" b="1" dirty="0">
              <a:solidFill>
                <a:schemeClr val="tx1"/>
              </a:solidFill>
            </a:rPr>
            <a:t>PROCESOS OPERATIVOS</a:t>
          </a:r>
          <a:endParaRPr lang="es-PE" b="1" dirty="0">
            <a:solidFill>
              <a:schemeClr val="tx1"/>
            </a:solidFill>
          </a:endParaRPr>
        </a:p>
      </dgm:t>
    </dgm:pt>
    <dgm:pt modelId="{FB5B6F38-ED62-4692-9B98-7C04560FEB2A}" type="parTrans" cxnId="{85C36227-926F-4ED0-8E3C-0F62A32D1D2E}">
      <dgm:prSet/>
      <dgm:spPr/>
      <dgm:t>
        <a:bodyPr/>
        <a:lstStyle/>
        <a:p>
          <a:endParaRPr lang="es-PE"/>
        </a:p>
      </dgm:t>
    </dgm:pt>
    <dgm:pt modelId="{FE3B7CE4-2620-463C-9542-3F6B31508C16}" type="sibTrans" cxnId="{85C36227-926F-4ED0-8E3C-0F62A32D1D2E}">
      <dgm:prSet/>
      <dgm:spPr/>
      <dgm:t>
        <a:bodyPr/>
        <a:lstStyle/>
        <a:p>
          <a:endParaRPr lang="es-PE"/>
        </a:p>
      </dgm:t>
    </dgm:pt>
    <dgm:pt modelId="{4F73ADF3-ED00-445D-96C4-AA8027FF7E02}">
      <dgm:prSet phldrT="[Texto]"/>
      <dgm:spPr>
        <a:solidFill>
          <a:srgbClr val="CCECFF"/>
        </a:solidFill>
      </dgm:spPr>
      <dgm:t>
        <a:bodyPr/>
        <a:lstStyle/>
        <a:p>
          <a:r>
            <a:rPr lang="es-MX" b="1" dirty="0">
              <a:solidFill>
                <a:schemeClr val="tx1"/>
              </a:solidFill>
            </a:rPr>
            <a:t>PROCESOS DE SOPORTE</a:t>
          </a:r>
          <a:endParaRPr lang="es-PE" b="1" dirty="0">
            <a:solidFill>
              <a:schemeClr val="tx1"/>
            </a:solidFill>
          </a:endParaRPr>
        </a:p>
      </dgm:t>
    </dgm:pt>
    <dgm:pt modelId="{227F1926-5765-42F4-A41A-7FB122017AFF}" type="parTrans" cxnId="{5BA2F04D-3489-40A3-BC8F-A6C795BA3CD0}">
      <dgm:prSet/>
      <dgm:spPr/>
      <dgm:t>
        <a:bodyPr/>
        <a:lstStyle/>
        <a:p>
          <a:endParaRPr lang="es-PE"/>
        </a:p>
      </dgm:t>
    </dgm:pt>
    <dgm:pt modelId="{3795A802-E6DA-4458-A388-C98097ECD22F}" type="sibTrans" cxnId="{5BA2F04D-3489-40A3-BC8F-A6C795BA3CD0}">
      <dgm:prSet/>
      <dgm:spPr/>
      <dgm:t>
        <a:bodyPr/>
        <a:lstStyle/>
        <a:p>
          <a:endParaRPr lang="es-PE"/>
        </a:p>
      </dgm:t>
    </dgm:pt>
    <dgm:pt modelId="{5C7FB8E9-8335-4B65-B36D-6A7E1F4AEFFD}" type="pres">
      <dgm:prSet presAssocID="{3B3F690E-4627-4502-9BC1-E5A15241964E}" presName="linear" presStyleCnt="0">
        <dgm:presLayoutVars>
          <dgm:dir/>
          <dgm:animLvl val="lvl"/>
          <dgm:resizeHandles val="exact"/>
        </dgm:presLayoutVars>
      </dgm:prSet>
      <dgm:spPr/>
      <dgm:t>
        <a:bodyPr/>
        <a:lstStyle/>
        <a:p>
          <a:endParaRPr lang="es-PE"/>
        </a:p>
      </dgm:t>
    </dgm:pt>
    <dgm:pt modelId="{8609B0C1-117E-4C40-B5A5-E3872341CCB4}" type="pres">
      <dgm:prSet presAssocID="{64BFF605-44D0-4C09-8EB3-6E3CAE9755BF}" presName="parentLin" presStyleCnt="0"/>
      <dgm:spPr/>
    </dgm:pt>
    <dgm:pt modelId="{4C6991D9-857F-4C00-AAD4-A58F73A91F42}" type="pres">
      <dgm:prSet presAssocID="{64BFF605-44D0-4C09-8EB3-6E3CAE9755BF}" presName="parentLeftMargin" presStyleLbl="node1" presStyleIdx="0" presStyleCnt="3"/>
      <dgm:spPr/>
      <dgm:t>
        <a:bodyPr/>
        <a:lstStyle/>
        <a:p>
          <a:endParaRPr lang="es-PE"/>
        </a:p>
      </dgm:t>
    </dgm:pt>
    <dgm:pt modelId="{1AE2B2B4-8690-4D0B-B99C-9C55A9826E23}" type="pres">
      <dgm:prSet presAssocID="{64BFF605-44D0-4C09-8EB3-6E3CAE9755BF}" presName="parentText" presStyleLbl="node1" presStyleIdx="0" presStyleCnt="3">
        <dgm:presLayoutVars>
          <dgm:chMax val="0"/>
          <dgm:bulletEnabled val="1"/>
        </dgm:presLayoutVars>
      </dgm:prSet>
      <dgm:spPr/>
      <dgm:t>
        <a:bodyPr/>
        <a:lstStyle/>
        <a:p>
          <a:endParaRPr lang="es-PE"/>
        </a:p>
      </dgm:t>
    </dgm:pt>
    <dgm:pt modelId="{4C38DFFD-5427-4045-8E2B-0D77A5BADF48}" type="pres">
      <dgm:prSet presAssocID="{64BFF605-44D0-4C09-8EB3-6E3CAE9755BF}" presName="negativeSpace" presStyleCnt="0"/>
      <dgm:spPr/>
    </dgm:pt>
    <dgm:pt modelId="{C258F8B8-3897-4A1D-8593-8280E4195F8B}" type="pres">
      <dgm:prSet presAssocID="{64BFF605-44D0-4C09-8EB3-6E3CAE9755BF}" presName="childText" presStyleLbl="conFgAcc1" presStyleIdx="0" presStyleCnt="3">
        <dgm:presLayoutVars>
          <dgm:bulletEnabled val="1"/>
        </dgm:presLayoutVars>
      </dgm:prSet>
      <dgm:spPr/>
    </dgm:pt>
    <dgm:pt modelId="{29B0D2ED-8661-45E7-A69B-626DB6650ACF}" type="pres">
      <dgm:prSet presAssocID="{A75B724F-6FC3-443B-A295-409163C36FC8}" presName="spaceBetweenRectangles" presStyleCnt="0"/>
      <dgm:spPr/>
    </dgm:pt>
    <dgm:pt modelId="{87ECAA18-5A11-453D-8E7F-28838FFDF88C}" type="pres">
      <dgm:prSet presAssocID="{BDEA821D-B37F-4831-804E-5753CA272D50}" presName="parentLin" presStyleCnt="0"/>
      <dgm:spPr/>
    </dgm:pt>
    <dgm:pt modelId="{25DA1E82-68C7-43A6-9A4A-F742E798928E}" type="pres">
      <dgm:prSet presAssocID="{BDEA821D-B37F-4831-804E-5753CA272D50}" presName="parentLeftMargin" presStyleLbl="node1" presStyleIdx="0" presStyleCnt="3"/>
      <dgm:spPr/>
      <dgm:t>
        <a:bodyPr/>
        <a:lstStyle/>
        <a:p>
          <a:endParaRPr lang="es-PE"/>
        </a:p>
      </dgm:t>
    </dgm:pt>
    <dgm:pt modelId="{4A00C923-5FA2-4098-BC73-463E4004D1E1}" type="pres">
      <dgm:prSet presAssocID="{BDEA821D-B37F-4831-804E-5753CA272D50}" presName="parentText" presStyleLbl="node1" presStyleIdx="1" presStyleCnt="3">
        <dgm:presLayoutVars>
          <dgm:chMax val="0"/>
          <dgm:bulletEnabled val="1"/>
        </dgm:presLayoutVars>
      </dgm:prSet>
      <dgm:spPr/>
      <dgm:t>
        <a:bodyPr/>
        <a:lstStyle/>
        <a:p>
          <a:endParaRPr lang="es-PE"/>
        </a:p>
      </dgm:t>
    </dgm:pt>
    <dgm:pt modelId="{DFAE8B8F-A385-4150-9BAD-7DC2E2962E77}" type="pres">
      <dgm:prSet presAssocID="{BDEA821D-B37F-4831-804E-5753CA272D50}" presName="negativeSpace" presStyleCnt="0"/>
      <dgm:spPr/>
    </dgm:pt>
    <dgm:pt modelId="{E7A6CADD-D8A7-489E-9C96-02B2BD220817}" type="pres">
      <dgm:prSet presAssocID="{BDEA821D-B37F-4831-804E-5753CA272D50}" presName="childText" presStyleLbl="conFgAcc1" presStyleIdx="1" presStyleCnt="3">
        <dgm:presLayoutVars>
          <dgm:bulletEnabled val="1"/>
        </dgm:presLayoutVars>
      </dgm:prSet>
      <dgm:spPr/>
    </dgm:pt>
    <dgm:pt modelId="{0E525FD9-5359-40FC-8D2F-DA63B11C43F4}" type="pres">
      <dgm:prSet presAssocID="{FE3B7CE4-2620-463C-9542-3F6B31508C16}" presName="spaceBetweenRectangles" presStyleCnt="0"/>
      <dgm:spPr/>
    </dgm:pt>
    <dgm:pt modelId="{C16093DB-CFE8-42EC-B461-A7DFDD4D4B7F}" type="pres">
      <dgm:prSet presAssocID="{4F73ADF3-ED00-445D-96C4-AA8027FF7E02}" presName="parentLin" presStyleCnt="0"/>
      <dgm:spPr/>
    </dgm:pt>
    <dgm:pt modelId="{7A35E3AE-259E-41E2-8344-033097A4DFC2}" type="pres">
      <dgm:prSet presAssocID="{4F73ADF3-ED00-445D-96C4-AA8027FF7E02}" presName="parentLeftMargin" presStyleLbl="node1" presStyleIdx="1" presStyleCnt="3"/>
      <dgm:spPr/>
      <dgm:t>
        <a:bodyPr/>
        <a:lstStyle/>
        <a:p>
          <a:endParaRPr lang="es-PE"/>
        </a:p>
      </dgm:t>
    </dgm:pt>
    <dgm:pt modelId="{05409CAA-FB9B-450D-8D21-1D6AD2F40868}" type="pres">
      <dgm:prSet presAssocID="{4F73ADF3-ED00-445D-96C4-AA8027FF7E02}" presName="parentText" presStyleLbl="node1" presStyleIdx="2" presStyleCnt="3">
        <dgm:presLayoutVars>
          <dgm:chMax val="0"/>
          <dgm:bulletEnabled val="1"/>
        </dgm:presLayoutVars>
      </dgm:prSet>
      <dgm:spPr/>
      <dgm:t>
        <a:bodyPr/>
        <a:lstStyle/>
        <a:p>
          <a:endParaRPr lang="es-PE"/>
        </a:p>
      </dgm:t>
    </dgm:pt>
    <dgm:pt modelId="{8625B30E-22B4-4D49-BE43-FC8082D1A1FF}" type="pres">
      <dgm:prSet presAssocID="{4F73ADF3-ED00-445D-96C4-AA8027FF7E02}" presName="negativeSpace" presStyleCnt="0"/>
      <dgm:spPr/>
    </dgm:pt>
    <dgm:pt modelId="{C4D8AD02-BB6F-4C57-83E4-0CB495CC9FBF}" type="pres">
      <dgm:prSet presAssocID="{4F73ADF3-ED00-445D-96C4-AA8027FF7E02}" presName="childText" presStyleLbl="conFgAcc1" presStyleIdx="2" presStyleCnt="3">
        <dgm:presLayoutVars>
          <dgm:bulletEnabled val="1"/>
        </dgm:presLayoutVars>
      </dgm:prSet>
      <dgm:spPr/>
    </dgm:pt>
  </dgm:ptLst>
  <dgm:cxnLst>
    <dgm:cxn modelId="{D737D165-E19C-48C4-BF49-0C24518538D2}" type="presOf" srcId="{4F73ADF3-ED00-445D-96C4-AA8027FF7E02}" destId="{7A35E3AE-259E-41E2-8344-033097A4DFC2}" srcOrd="0" destOrd="0" presId="urn:microsoft.com/office/officeart/2005/8/layout/list1"/>
    <dgm:cxn modelId="{E3750095-645F-4E1B-98D1-C758EDA1455A}" type="presOf" srcId="{4F73ADF3-ED00-445D-96C4-AA8027FF7E02}" destId="{05409CAA-FB9B-450D-8D21-1D6AD2F40868}" srcOrd="1" destOrd="0" presId="urn:microsoft.com/office/officeart/2005/8/layout/list1"/>
    <dgm:cxn modelId="{9E7D485D-55BA-4B60-A1BC-C601AF90B1FB}" type="presOf" srcId="{BDEA821D-B37F-4831-804E-5753CA272D50}" destId="{4A00C923-5FA2-4098-BC73-463E4004D1E1}" srcOrd="1" destOrd="0" presId="urn:microsoft.com/office/officeart/2005/8/layout/list1"/>
    <dgm:cxn modelId="{E006A4D8-23FE-4E1F-8BEB-0749245F6516}" type="presOf" srcId="{3B3F690E-4627-4502-9BC1-E5A15241964E}" destId="{5C7FB8E9-8335-4B65-B36D-6A7E1F4AEFFD}" srcOrd="0" destOrd="0" presId="urn:microsoft.com/office/officeart/2005/8/layout/list1"/>
    <dgm:cxn modelId="{5BA2F04D-3489-40A3-BC8F-A6C795BA3CD0}" srcId="{3B3F690E-4627-4502-9BC1-E5A15241964E}" destId="{4F73ADF3-ED00-445D-96C4-AA8027FF7E02}" srcOrd="2" destOrd="0" parTransId="{227F1926-5765-42F4-A41A-7FB122017AFF}" sibTransId="{3795A802-E6DA-4458-A388-C98097ECD22F}"/>
    <dgm:cxn modelId="{2D98E6E5-7A0C-46A0-810C-070A8ADFFFC2}" type="presOf" srcId="{64BFF605-44D0-4C09-8EB3-6E3CAE9755BF}" destId="{4C6991D9-857F-4C00-AAD4-A58F73A91F42}" srcOrd="0" destOrd="0" presId="urn:microsoft.com/office/officeart/2005/8/layout/list1"/>
    <dgm:cxn modelId="{6BA6F8CD-107C-4D56-90E3-13F984F9384E}" type="presOf" srcId="{BDEA821D-B37F-4831-804E-5753CA272D50}" destId="{25DA1E82-68C7-43A6-9A4A-F742E798928E}" srcOrd="0" destOrd="0" presId="urn:microsoft.com/office/officeart/2005/8/layout/list1"/>
    <dgm:cxn modelId="{85C36227-926F-4ED0-8E3C-0F62A32D1D2E}" srcId="{3B3F690E-4627-4502-9BC1-E5A15241964E}" destId="{BDEA821D-B37F-4831-804E-5753CA272D50}" srcOrd="1" destOrd="0" parTransId="{FB5B6F38-ED62-4692-9B98-7C04560FEB2A}" sibTransId="{FE3B7CE4-2620-463C-9542-3F6B31508C16}"/>
    <dgm:cxn modelId="{2132A1C3-38C2-4AF9-8F8C-C2345450B24D}" srcId="{3B3F690E-4627-4502-9BC1-E5A15241964E}" destId="{64BFF605-44D0-4C09-8EB3-6E3CAE9755BF}" srcOrd="0" destOrd="0" parTransId="{857CAD77-691C-4CC7-B34F-8F8D910B8F6E}" sibTransId="{A75B724F-6FC3-443B-A295-409163C36FC8}"/>
    <dgm:cxn modelId="{DCE6195B-02DB-439A-B4BE-967E2EF37E37}" type="presOf" srcId="{64BFF605-44D0-4C09-8EB3-6E3CAE9755BF}" destId="{1AE2B2B4-8690-4D0B-B99C-9C55A9826E23}" srcOrd="1" destOrd="0" presId="urn:microsoft.com/office/officeart/2005/8/layout/list1"/>
    <dgm:cxn modelId="{F21C4521-1484-4BC4-BDEE-34A1187B51AA}" type="presParOf" srcId="{5C7FB8E9-8335-4B65-B36D-6A7E1F4AEFFD}" destId="{8609B0C1-117E-4C40-B5A5-E3872341CCB4}" srcOrd="0" destOrd="0" presId="urn:microsoft.com/office/officeart/2005/8/layout/list1"/>
    <dgm:cxn modelId="{6B62EE57-BB00-41FA-AC77-720A3E096949}" type="presParOf" srcId="{8609B0C1-117E-4C40-B5A5-E3872341CCB4}" destId="{4C6991D9-857F-4C00-AAD4-A58F73A91F42}" srcOrd="0" destOrd="0" presId="urn:microsoft.com/office/officeart/2005/8/layout/list1"/>
    <dgm:cxn modelId="{CCBA4BEB-0965-46E4-BBC9-641D05CC56CF}" type="presParOf" srcId="{8609B0C1-117E-4C40-B5A5-E3872341CCB4}" destId="{1AE2B2B4-8690-4D0B-B99C-9C55A9826E23}" srcOrd="1" destOrd="0" presId="urn:microsoft.com/office/officeart/2005/8/layout/list1"/>
    <dgm:cxn modelId="{94384DDC-6FCB-41D5-99E2-EE55A7FE319E}" type="presParOf" srcId="{5C7FB8E9-8335-4B65-B36D-6A7E1F4AEFFD}" destId="{4C38DFFD-5427-4045-8E2B-0D77A5BADF48}" srcOrd="1" destOrd="0" presId="urn:microsoft.com/office/officeart/2005/8/layout/list1"/>
    <dgm:cxn modelId="{5833A6DB-F3D6-4BDA-B621-9C458FEE8089}" type="presParOf" srcId="{5C7FB8E9-8335-4B65-B36D-6A7E1F4AEFFD}" destId="{C258F8B8-3897-4A1D-8593-8280E4195F8B}" srcOrd="2" destOrd="0" presId="urn:microsoft.com/office/officeart/2005/8/layout/list1"/>
    <dgm:cxn modelId="{A44690A1-C9A6-463D-B0CD-90AFD513CE5A}" type="presParOf" srcId="{5C7FB8E9-8335-4B65-B36D-6A7E1F4AEFFD}" destId="{29B0D2ED-8661-45E7-A69B-626DB6650ACF}" srcOrd="3" destOrd="0" presId="urn:microsoft.com/office/officeart/2005/8/layout/list1"/>
    <dgm:cxn modelId="{F6EEDD78-2066-4DA7-8DDA-EFA58F79D637}" type="presParOf" srcId="{5C7FB8E9-8335-4B65-B36D-6A7E1F4AEFFD}" destId="{87ECAA18-5A11-453D-8E7F-28838FFDF88C}" srcOrd="4" destOrd="0" presId="urn:microsoft.com/office/officeart/2005/8/layout/list1"/>
    <dgm:cxn modelId="{993270B6-D118-4457-81C9-34E3EB20CA45}" type="presParOf" srcId="{87ECAA18-5A11-453D-8E7F-28838FFDF88C}" destId="{25DA1E82-68C7-43A6-9A4A-F742E798928E}" srcOrd="0" destOrd="0" presId="urn:microsoft.com/office/officeart/2005/8/layout/list1"/>
    <dgm:cxn modelId="{3A81DEC0-626F-4145-969D-90726B412688}" type="presParOf" srcId="{87ECAA18-5A11-453D-8E7F-28838FFDF88C}" destId="{4A00C923-5FA2-4098-BC73-463E4004D1E1}" srcOrd="1" destOrd="0" presId="urn:microsoft.com/office/officeart/2005/8/layout/list1"/>
    <dgm:cxn modelId="{8EF91225-F6D2-4376-BEC0-ECCBC8E2F31D}" type="presParOf" srcId="{5C7FB8E9-8335-4B65-B36D-6A7E1F4AEFFD}" destId="{DFAE8B8F-A385-4150-9BAD-7DC2E2962E77}" srcOrd="5" destOrd="0" presId="urn:microsoft.com/office/officeart/2005/8/layout/list1"/>
    <dgm:cxn modelId="{F83597C9-03FE-4D63-B672-6EA4DA632B03}" type="presParOf" srcId="{5C7FB8E9-8335-4B65-B36D-6A7E1F4AEFFD}" destId="{E7A6CADD-D8A7-489E-9C96-02B2BD220817}" srcOrd="6" destOrd="0" presId="urn:microsoft.com/office/officeart/2005/8/layout/list1"/>
    <dgm:cxn modelId="{7C4B33C8-F50F-49A5-A929-F62AFE4D138F}" type="presParOf" srcId="{5C7FB8E9-8335-4B65-B36D-6A7E1F4AEFFD}" destId="{0E525FD9-5359-40FC-8D2F-DA63B11C43F4}" srcOrd="7" destOrd="0" presId="urn:microsoft.com/office/officeart/2005/8/layout/list1"/>
    <dgm:cxn modelId="{7D346E72-D6FE-4245-B31F-36269581D4DC}" type="presParOf" srcId="{5C7FB8E9-8335-4B65-B36D-6A7E1F4AEFFD}" destId="{C16093DB-CFE8-42EC-B461-A7DFDD4D4B7F}" srcOrd="8" destOrd="0" presId="urn:microsoft.com/office/officeart/2005/8/layout/list1"/>
    <dgm:cxn modelId="{0FEEA908-AAE0-4282-878A-40A9B449CBCE}" type="presParOf" srcId="{C16093DB-CFE8-42EC-B461-A7DFDD4D4B7F}" destId="{7A35E3AE-259E-41E2-8344-033097A4DFC2}" srcOrd="0" destOrd="0" presId="urn:microsoft.com/office/officeart/2005/8/layout/list1"/>
    <dgm:cxn modelId="{6A83317E-BA83-4268-AEAF-15E6C310D6A2}" type="presParOf" srcId="{C16093DB-CFE8-42EC-B461-A7DFDD4D4B7F}" destId="{05409CAA-FB9B-450D-8D21-1D6AD2F40868}" srcOrd="1" destOrd="0" presId="urn:microsoft.com/office/officeart/2005/8/layout/list1"/>
    <dgm:cxn modelId="{4721B1E5-C241-49CF-B0BE-76DC7FC268B5}" type="presParOf" srcId="{5C7FB8E9-8335-4B65-B36D-6A7E1F4AEFFD}" destId="{8625B30E-22B4-4D49-BE43-FC8082D1A1FF}" srcOrd="9" destOrd="0" presId="urn:microsoft.com/office/officeart/2005/8/layout/list1"/>
    <dgm:cxn modelId="{578F10D4-41CB-4661-8BD8-7FCDAD7042F6}" type="presParOf" srcId="{5C7FB8E9-8335-4B65-B36D-6A7E1F4AEFFD}" destId="{C4D8AD02-BB6F-4C57-83E4-0CB495CC9FB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1DA68D-27F0-4169-9C59-E41602622DC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PE"/>
        </a:p>
      </dgm:t>
    </dgm:pt>
    <dgm:pt modelId="{9FAF814B-BD57-434D-B208-04910F3F1324}">
      <dgm:prSet phldrT="[Texto]" custT="1"/>
      <dgm:spPr>
        <a:solidFill>
          <a:srgbClr val="99EA86"/>
        </a:solidFill>
      </dgm:spPr>
      <dgm:t>
        <a:bodyPr/>
        <a:lstStyle/>
        <a:p>
          <a:r>
            <a:rPr lang="es-MX" sz="2800" b="1" dirty="0">
              <a:solidFill>
                <a:sysClr val="windowText" lastClr="000000"/>
              </a:solidFill>
            </a:rPr>
            <a:t>1. </a:t>
          </a:r>
          <a:r>
            <a:rPr lang="es-MX" sz="3200" b="1" dirty="0">
              <a:solidFill>
                <a:sysClr val="windowText" lastClr="000000"/>
              </a:solidFill>
            </a:rPr>
            <a:t>Planificación y programación</a:t>
          </a:r>
          <a:endParaRPr lang="es-PE" sz="3200" b="1" dirty="0">
            <a:solidFill>
              <a:sysClr val="windowText" lastClr="000000"/>
            </a:solidFill>
          </a:endParaRPr>
        </a:p>
      </dgm:t>
    </dgm:pt>
    <dgm:pt modelId="{51641C06-24BD-445D-ABE2-CC0CDF340C59}" type="parTrans" cxnId="{30B9E82E-E379-4EE8-B51C-4F065E1473CF}">
      <dgm:prSet/>
      <dgm:spPr/>
      <dgm:t>
        <a:bodyPr/>
        <a:lstStyle/>
        <a:p>
          <a:endParaRPr lang="es-PE" b="1"/>
        </a:p>
      </dgm:t>
    </dgm:pt>
    <dgm:pt modelId="{A6D54C60-1CF5-46C5-B748-731FCA83F27F}" type="sibTrans" cxnId="{30B9E82E-E379-4EE8-B51C-4F065E1473CF}">
      <dgm:prSet/>
      <dgm:spPr>
        <a:solidFill>
          <a:srgbClr val="006600"/>
        </a:solidFill>
      </dgm:spPr>
      <dgm:t>
        <a:bodyPr/>
        <a:lstStyle/>
        <a:p>
          <a:endParaRPr lang="es-PE" b="1"/>
        </a:p>
      </dgm:t>
    </dgm:pt>
    <dgm:pt modelId="{EE53E169-ACC1-4E2A-92A6-68D2920757A8}">
      <dgm:prSet phldrT="[Texto]"/>
      <dgm:spPr>
        <a:solidFill>
          <a:srgbClr val="99EA86"/>
        </a:solidFill>
      </dgm:spPr>
      <dgm:t>
        <a:bodyPr/>
        <a:lstStyle/>
        <a:p>
          <a:r>
            <a:rPr lang="es-MX" b="1" dirty="0">
              <a:solidFill>
                <a:sysClr val="windowText" lastClr="000000"/>
              </a:solidFill>
            </a:rPr>
            <a:t>2. Gestión del personal</a:t>
          </a:r>
          <a:endParaRPr lang="es-PE" b="1" dirty="0">
            <a:solidFill>
              <a:sysClr val="windowText" lastClr="000000"/>
            </a:solidFill>
          </a:endParaRPr>
        </a:p>
      </dgm:t>
    </dgm:pt>
    <dgm:pt modelId="{1D548045-099B-4E38-AC99-7E99D7CAE535}" type="parTrans" cxnId="{58CFECB6-000C-4B88-8600-DFFC35157E0B}">
      <dgm:prSet/>
      <dgm:spPr/>
      <dgm:t>
        <a:bodyPr/>
        <a:lstStyle/>
        <a:p>
          <a:endParaRPr lang="es-PE" b="1"/>
        </a:p>
      </dgm:t>
    </dgm:pt>
    <dgm:pt modelId="{2AFD537F-208A-4AA2-9EE8-FB40CBBDB009}" type="sibTrans" cxnId="{58CFECB6-000C-4B88-8600-DFFC35157E0B}">
      <dgm:prSet/>
      <dgm:spPr>
        <a:solidFill>
          <a:srgbClr val="006600"/>
        </a:solidFill>
      </dgm:spPr>
      <dgm:t>
        <a:bodyPr/>
        <a:lstStyle/>
        <a:p>
          <a:endParaRPr lang="es-PE" b="1"/>
        </a:p>
      </dgm:t>
    </dgm:pt>
    <dgm:pt modelId="{99DB3E0A-FC51-4AA2-AE77-6C39E3161DB9}">
      <dgm:prSet phldrT="[Texto]"/>
      <dgm:spPr>
        <a:solidFill>
          <a:srgbClr val="99EA86"/>
        </a:solidFill>
      </dgm:spPr>
      <dgm:t>
        <a:bodyPr/>
        <a:lstStyle/>
        <a:p>
          <a:r>
            <a:rPr lang="es-MX" b="1" dirty="0">
              <a:solidFill>
                <a:sysClr val="windowText" lastClr="000000"/>
              </a:solidFill>
            </a:rPr>
            <a:t>3. Supervisión</a:t>
          </a:r>
          <a:endParaRPr lang="es-PE" b="1" dirty="0">
            <a:solidFill>
              <a:sysClr val="windowText" lastClr="000000"/>
            </a:solidFill>
          </a:endParaRPr>
        </a:p>
      </dgm:t>
    </dgm:pt>
    <dgm:pt modelId="{BA336510-E54A-407A-8FC2-22DEB65DD541}" type="parTrans" cxnId="{DBF522C9-E1AB-4606-84F2-F3500CF707A1}">
      <dgm:prSet/>
      <dgm:spPr/>
      <dgm:t>
        <a:bodyPr/>
        <a:lstStyle/>
        <a:p>
          <a:endParaRPr lang="es-PE" b="1"/>
        </a:p>
      </dgm:t>
    </dgm:pt>
    <dgm:pt modelId="{D5BB2A6A-AEFE-47F9-A6E5-B5E4CF04B050}" type="sibTrans" cxnId="{DBF522C9-E1AB-4606-84F2-F3500CF707A1}">
      <dgm:prSet/>
      <dgm:spPr>
        <a:solidFill>
          <a:srgbClr val="006600"/>
        </a:solidFill>
      </dgm:spPr>
      <dgm:t>
        <a:bodyPr/>
        <a:lstStyle/>
        <a:p>
          <a:endParaRPr lang="es-PE" b="1"/>
        </a:p>
      </dgm:t>
    </dgm:pt>
    <dgm:pt modelId="{F1ECDF31-455D-472D-AA4F-D8F3D2C6C464}">
      <dgm:prSet/>
      <dgm:spPr>
        <a:solidFill>
          <a:srgbClr val="99EA86"/>
        </a:solidFill>
      </dgm:spPr>
      <dgm:t>
        <a:bodyPr/>
        <a:lstStyle/>
        <a:p>
          <a:r>
            <a:rPr lang="es-MX" b="1" dirty="0">
              <a:solidFill>
                <a:sysClr val="windowText" lastClr="000000"/>
              </a:solidFill>
            </a:rPr>
            <a:t>4. Comunicación</a:t>
          </a:r>
          <a:endParaRPr lang="es-PE" b="1" dirty="0">
            <a:solidFill>
              <a:sysClr val="windowText" lastClr="000000"/>
            </a:solidFill>
          </a:endParaRPr>
        </a:p>
      </dgm:t>
    </dgm:pt>
    <dgm:pt modelId="{51B9639A-B03E-4E6B-8D9B-8FC524899CF9}" type="parTrans" cxnId="{0E7DF0DA-52E8-4935-8A9E-9B79D68724DD}">
      <dgm:prSet/>
      <dgm:spPr/>
      <dgm:t>
        <a:bodyPr/>
        <a:lstStyle/>
        <a:p>
          <a:endParaRPr lang="es-PE" b="1"/>
        </a:p>
      </dgm:t>
    </dgm:pt>
    <dgm:pt modelId="{30DAEEAA-66A4-496D-BEBB-172EA01801AE}" type="sibTrans" cxnId="{0E7DF0DA-52E8-4935-8A9E-9B79D68724DD}">
      <dgm:prSet/>
      <dgm:spPr/>
      <dgm:t>
        <a:bodyPr/>
        <a:lstStyle/>
        <a:p>
          <a:endParaRPr lang="es-PE" b="1"/>
        </a:p>
      </dgm:t>
    </dgm:pt>
    <dgm:pt modelId="{568DFA68-ED5A-4168-BB51-4A44E7849329}" type="pres">
      <dgm:prSet presAssocID="{451DA68D-27F0-4169-9C59-E41602622DC7}" presName="outerComposite" presStyleCnt="0">
        <dgm:presLayoutVars>
          <dgm:chMax val="5"/>
          <dgm:dir/>
          <dgm:resizeHandles val="exact"/>
        </dgm:presLayoutVars>
      </dgm:prSet>
      <dgm:spPr/>
      <dgm:t>
        <a:bodyPr/>
        <a:lstStyle/>
        <a:p>
          <a:endParaRPr lang="es-PE"/>
        </a:p>
      </dgm:t>
    </dgm:pt>
    <dgm:pt modelId="{D3C88510-4367-4233-A1C2-CE718139CE93}" type="pres">
      <dgm:prSet presAssocID="{451DA68D-27F0-4169-9C59-E41602622DC7}" presName="dummyMaxCanvas" presStyleCnt="0">
        <dgm:presLayoutVars/>
      </dgm:prSet>
      <dgm:spPr/>
    </dgm:pt>
    <dgm:pt modelId="{1E6528FD-DD57-45FD-BFF9-4B59B1725193}" type="pres">
      <dgm:prSet presAssocID="{451DA68D-27F0-4169-9C59-E41602622DC7}" presName="FourNodes_1" presStyleLbl="node1" presStyleIdx="0" presStyleCnt="4">
        <dgm:presLayoutVars>
          <dgm:bulletEnabled val="1"/>
        </dgm:presLayoutVars>
      </dgm:prSet>
      <dgm:spPr/>
      <dgm:t>
        <a:bodyPr/>
        <a:lstStyle/>
        <a:p>
          <a:endParaRPr lang="es-PE"/>
        </a:p>
      </dgm:t>
    </dgm:pt>
    <dgm:pt modelId="{67B416A3-8BB7-4796-BC81-DA508387616D}" type="pres">
      <dgm:prSet presAssocID="{451DA68D-27F0-4169-9C59-E41602622DC7}" presName="FourNodes_2" presStyleLbl="node1" presStyleIdx="1" presStyleCnt="4">
        <dgm:presLayoutVars>
          <dgm:bulletEnabled val="1"/>
        </dgm:presLayoutVars>
      </dgm:prSet>
      <dgm:spPr/>
      <dgm:t>
        <a:bodyPr/>
        <a:lstStyle/>
        <a:p>
          <a:endParaRPr lang="es-PE"/>
        </a:p>
      </dgm:t>
    </dgm:pt>
    <dgm:pt modelId="{E84310B4-6076-4B30-BFA0-F2755C4109B4}" type="pres">
      <dgm:prSet presAssocID="{451DA68D-27F0-4169-9C59-E41602622DC7}" presName="FourNodes_3" presStyleLbl="node1" presStyleIdx="2" presStyleCnt="4">
        <dgm:presLayoutVars>
          <dgm:bulletEnabled val="1"/>
        </dgm:presLayoutVars>
      </dgm:prSet>
      <dgm:spPr/>
      <dgm:t>
        <a:bodyPr/>
        <a:lstStyle/>
        <a:p>
          <a:endParaRPr lang="es-PE"/>
        </a:p>
      </dgm:t>
    </dgm:pt>
    <dgm:pt modelId="{4D25BBB9-0ED4-4BBB-81AD-218918EABBCF}" type="pres">
      <dgm:prSet presAssocID="{451DA68D-27F0-4169-9C59-E41602622DC7}" presName="FourNodes_4" presStyleLbl="node1" presStyleIdx="3" presStyleCnt="4">
        <dgm:presLayoutVars>
          <dgm:bulletEnabled val="1"/>
        </dgm:presLayoutVars>
      </dgm:prSet>
      <dgm:spPr/>
      <dgm:t>
        <a:bodyPr/>
        <a:lstStyle/>
        <a:p>
          <a:endParaRPr lang="es-PE"/>
        </a:p>
      </dgm:t>
    </dgm:pt>
    <dgm:pt modelId="{B6F16E13-3EAD-4C49-BE3B-8D3E63CB5F39}" type="pres">
      <dgm:prSet presAssocID="{451DA68D-27F0-4169-9C59-E41602622DC7}" presName="FourConn_1-2" presStyleLbl="fgAccFollowNode1" presStyleIdx="0" presStyleCnt="3">
        <dgm:presLayoutVars>
          <dgm:bulletEnabled val="1"/>
        </dgm:presLayoutVars>
      </dgm:prSet>
      <dgm:spPr/>
      <dgm:t>
        <a:bodyPr/>
        <a:lstStyle/>
        <a:p>
          <a:endParaRPr lang="es-PE"/>
        </a:p>
      </dgm:t>
    </dgm:pt>
    <dgm:pt modelId="{6E7FF268-01BE-4E8F-9BA8-DD67C9CF2A28}" type="pres">
      <dgm:prSet presAssocID="{451DA68D-27F0-4169-9C59-E41602622DC7}" presName="FourConn_2-3" presStyleLbl="fgAccFollowNode1" presStyleIdx="1" presStyleCnt="3">
        <dgm:presLayoutVars>
          <dgm:bulletEnabled val="1"/>
        </dgm:presLayoutVars>
      </dgm:prSet>
      <dgm:spPr/>
      <dgm:t>
        <a:bodyPr/>
        <a:lstStyle/>
        <a:p>
          <a:endParaRPr lang="es-PE"/>
        </a:p>
      </dgm:t>
    </dgm:pt>
    <dgm:pt modelId="{074FFE03-9016-41F8-B158-7E02B7DF0872}" type="pres">
      <dgm:prSet presAssocID="{451DA68D-27F0-4169-9C59-E41602622DC7}" presName="FourConn_3-4" presStyleLbl="fgAccFollowNode1" presStyleIdx="2" presStyleCnt="3">
        <dgm:presLayoutVars>
          <dgm:bulletEnabled val="1"/>
        </dgm:presLayoutVars>
      </dgm:prSet>
      <dgm:spPr/>
      <dgm:t>
        <a:bodyPr/>
        <a:lstStyle/>
        <a:p>
          <a:endParaRPr lang="es-PE"/>
        </a:p>
      </dgm:t>
    </dgm:pt>
    <dgm:pt modelId="{0D3DED0C-B928-4500-9D4C-909679B1CAA5}" type="pres">
      <dgm:prSet presAssocID="{451DA68D-27F0-4169-9C59-E41602622DC7}" presName="FourNodes_1_text" presStyleLbl="node1" presStyleIdx="3" presStyleCnt="4">
        <dgm:presLayoutVars>
          <dgm:bulletEnabled val="1"/>
        </dgm:presLayoutVars>
      </dgm:prSet>
      <dgm:spPr/>
      <dgm:t>
        <a:bodyPr/>
        <a:lstStyle/>
        <a:p>
          <a:endParaRPr lang="es-PE"/>
        </a:p>
      </dgm:t>
    </dgm:pt>
    <dgm:pt modelId="{20273ADC-7A65-4000-B7DC-F3F20AF732E0}" type="pres">
      <dgm:prSet presAssocID="{451DA68D-27F0-4169-9C59-E41602622DC7}" presName="FourNodes_2_text" presStyleLbl="node1" presStyleIdx="3" presStyleCnt="4">
        <dgm:presLayoutVars>
          <dgm:bulletEnabled val="1"/>
        </dgm:presLayoutVars>
      </dgm:prSet>
      <dgm:spPr/>
      <dgm:t>
        <a:bodyPr/>
        <a:lstStyle/>
        <a:p>
          <a:endParaRPr lang="es-PE"/>
        </a:p>
      </dgm:t>
    </dgm:pt>
    <dgm:pt modelId="{EFA7702B-EA54-423A-84DA-C7B062FA458E}" type="pres">
      <dgm:prSet presAssocID="{451DA68D-27F0-4169-9C59-E41602622DC7}" presName="FourNodes_3_text" presStyleLbl="node1" presStyleIdx="3" presStyleCnt="4">
        <dgm:presLayoutVars>
          <dgm:bulletEnabled val="1"/>
        </dgm:presLayoutVars>
      </dgm:prSet>
      <dgm:spPr/>
      <dgm:t>
        <a:bodyPr/>
        <a:lstStyle/>
        <a:p>
          <a:endParaRPr lang="es-PE"/>
        </a:p>
      </dgm:t>
    </dgm:pt>
    <dgm:pt modelId="{90583D64-D15E-4EE1-AAEC-C4040DD75D51}" type="pres">
      <dgm:prSet presAssocID="{451DA68D-27F0-4169-9C59-E41602622DC7}" presName="FourNodes_4_text" presStyleLbl="node1" presStyleIdx="3" presStyleCnt="4">
        <dgm:presLayoutVars>
          <dgm:bulletEnabled val="1"/>
        </dgm:presLayoutVars>
      </dgm:prSet>
      <dgm:spPr/>
      <dgm:t>
        <a:bodyPr/>
        <a:lstStyle/>
        <a:p>
          <a:endParaRPr lang="es-PE"/>
        </a:p>
      </dgm:t>
    </dgm:pt>
  </dgm:ptLst>
  <dgm:cxnLst>
    <dgm:cxn modelId="{3197629F-F5FD-413C-8E30-13DD441A1405}" type="presOf" srcId="{F1ECDF31-455D-472D-AA4F-D8F3D2C6C464}" destId="{4D25BBB9-0ED4-4BBB-81AD-218918EABBCF}" srcOrd="0" destOrd="0" presId="urn:microsoft.com/office/officeart/2005/8/layout/vProcess5"/>
    <dgm:cxn modelId="{DBF522C9-E1AB-4606-84F2-F3500CF707A1}" srcId="{451DA68D-27F0-4169-9C59-E41602622DC7}" destId="{99DB3E0A-FC51-4AA2-AE77-6C39E3161DB9}" srcOrd="2" destOrd="0" parTransId="{BA336510-E54A-407A-8FC2-22DEB65DD541}" sibTransId="{D5BB2A6A-AEFE-47F9-A6E5-B5E4CF04B050}"/>
    <dgm:cxn modelId="{58CFECB6-000C-4B88-8600-DFFC35157E0B}" srcId="{451DA68D-27F0-4169-9C59-E41602622DC7}" destId="{EE53E169-ACC1-4E2A-92A6-68D2920757A8}" srcOrd="1" destOrd="0" parTransId="{1D548045-099B-4E38-AC99-7E99D7CAE535}" sibTransId="{2AFD537F-208A-4AA2-9EE8-FB40CBBDB009}"/>
    <dgm:cxn modelId="{701D56F1-92D6-4DD7-B4B4-741C831CA9CA}" type="presOf" srcId="{D5BB2A6A-AEFE-47F9-A6E5-B5E4CF04B050}" destId="{074FFE03-9016-41F8-B158-7E02B7DF0872}" srcOrd="0" destOrd="0" presId="urn:microsoft.com/office/officeart/2005/8/layout/vProcess5"/>
    <dgm:cxn modelId="{30B9E82E-E379-4EE8-B51C-4F065E1473CF}" srcId="{451DA68D-27F0-4169-9C59-E41602622DC7}" destId="{9FAF814B-BD57-434D-B208-04910F3F1324}" srcOrd="0" destOrd="0" parTransId="{51641C06-24BD-445D-ABE2-CC0CDF340C59}" sibTransId="{A6D54C60-1CF5-46C5-B748-731FCA83F27F}"/>
    <dgm:cxn modelId="{57B4A4F2-3FBD-4A7B-A875-C597E90EEBFD}" type="presOf" srcId="{451DA68D-27F0-4169-9C59-E41602622DC7}" destId="{568DFA68-ED5A-4168-BB51-4A44E7849329}" srcOrd="0" destOrd="0" presId="urn:microsoft.com/office/officeart/2005/8/layout/vProcess5"/>
    <dgm:cxn modelId="{8B8662EF-AB5E-4953-BC22-37FD31020F87}" type="presOf" srcId="{EE53E169-ACC1-4E2A-92A6-68D2920757A8}" destId="{67B416A3-8BB7-4796-BC81-DA508387616D}" srcOrd="0" destOrd="0" presId="urn:microsoft.com/office/officeart/2005/8/layout/vProcess5"/>
    <dgm:cxn modelId="{B948881D-7EAF-4C02-B9C7-EDA0545592A2}" type="presOf" srcId="{F1ECDF31-455D-472D-AA4F-D8F3D2C6C464}" destId="{90583D64-D15E-4EE1-AAEC-C4040DD75D51}" srcOrd="1" destOrd="0" presId="urn:microsoft.com/office/officeart/2005/8/layout/vProcess5"/>
    <dgm:cxn modelId="{C8F4E072-6853-4922-99B5-D232BF4A4CF5}" type="presOf" srcId="{A6D54C60-1CF5-46C5-B748-731FCA83F27F}" destId="{B6F16E13-3EAD-4C49-BE3B-8D3E63CB5F39}" srcOrd="0" destOrd="0" presId="urn:microsoft.com/office/officeart/2005/8/layout/vProcess5"/>
    <dgm:cxn modelId="{4EE5EE5A-1CBD-48CE-912B-EBA76CCBFB09}" type="presOf" srcId="{EE53E169-ACC1-4E2A-92A6-68D2920757A8}" destId="{20273ADC-7A65-4000-B7DC-F3F20AF732E0}" srcOrd="1" destOrd="0" presId="urn:microsoft.com/office/officeart/2005/8/layout/vProcess5"/>
    <dgm:cxn modelId="{FCA163BA-6C38-4A31-A149-1A33BEF0527C}" type="presOf" srcId="{99DB3E0A-FC51-4AA2-AE77-6C39E3161DB9}" destId="{E84310B4-6076-4B30-BFA0-F2755C4109B4}" srcOrd="0" destOrd="0" presId="urn:microsoft.com/office/officeart/2005/8/layout/vProcess5"/>
    <dgm:cxn modelId="{ED47E2A6-ABA7-4EEA-9E45-A66B8B7C74C3}" type="presOf" srcId="{2AFD537F-208A-4AA2-9EE8-FB40CBBDB009}" destId="{6E7FF268-01BE-4E8F-9BA8-DD67C9CF2A28}" srcOrd="0" destOrd="0" presId="urn:microsoft.com/office/officeart/2005/8/layout/vProcess5"/>
    <dgm:cxn modelId="{1D7C0704-70DE-4637-A5D3-410B26BD9FA0}" type="presOf" srcId="{99DB3E0A-FC51-4AA2-AE77-6C39E3161DB9}" destId="{EFA7702B-EA54-423A-84DA-C7B062FA458E}" srcOrd="1" destOrd="0" presId="urn:microsoft.com/office/officeart/2005/8/layout/vProcess5"/>
    <dgm:cxn modelId="{F530468E-EB16-4996-8A6A-28E1CB2B6A6A}" type="presOf" srcId="{9FAF814B-BD57-434D-B208-04910F3F1324}" destId="{1E6528FD-DD57-45FD-BFF9-4B59B1725193}" srcOrd="0" destOrd="0" presId="urn:microsoft.com/office/officeart/2005/8/layout/vProcess5"/>
    <dgm:cxn modelId="{0E7DF0DA-52E8-4935-8A9E-9B79D68724DD}" srcId="{451DA68D-27F0-4169-9C59-E41602622DC7}" destId="{F1ECDF31-455D-472D-AA4F-D8F3D2C6C464}" srcOrd="3" destOrd="0" parTransId="{51B9639A-B03E-4E6B-8D9B-8FC524899CF9}" sibTransId="{30DAEEAA-66A4-496D-BEBB-172EA01801AE}"/>
    <dgm:cxn modelId="{65F26FBD-BAA6-4DA8-B6FC-F51E8E20810D}" type="presOf" srcId="{9FAF814B-BD57-434D-B208-04910F3F1324}" destId="{0D3DED0C-B928-4500-9D4C-909679B1CAA5}" srcOrd="1" destOrd="0" presId="urn:microsoft.com/office/officeart/2005/8/layout/vProcess5"/>
    <dgm:cxn modelId="{7E0D254C-E6AA-464E-B3C3-3648DA219AD9}" type="presParOf" srcId="{568DFA68-ED5A-4168-BB51-4A44E7849329}" destId="{D3C88510-4367-4233-A1C2-CE718139CE93}" srcOrd="0" destOrd="0" presId="urn:microsoft.com/office/officeart/2005/8/layout/vProcess5"/>
    <dgm:cxn modelId="{9CAD56EE-97B1-4CBD-A178-81AD37AA8443}" type="presParOf" srcId="{568DFA68-ED5A-4168-BB51-4A44E7849329}" destId="{1E6528FD-DD57-45FD-BFF9-4B59B1725193}" srcOrd="1" destOrd="0" presId="urn:microsoft.com/office/officeart/2005/8/layout/vProcess5"/>
    <dgm:cxn modelId="{548A39F3-260C-4394-BD1F-FC2A3599F2D5}" type="presParOf" srcId="{568DFA68-ED5A-4168-BB51-4A44E7849329}" destId="{67B416A3-8BB7-4796-BC81-DA508387616D}" srcOrd="2" destOrd="0" presId="urn:microsoft.com/office/officeart/2005/8/layout/vProcess5"/>
    <dgm:cxn modelId="{9FEB7273-AF3D-407C-9A48-DA27CA82BB46}" type="presParOf" srcId="{568DFA68-ED5A-4168-BB51-4A44E7849329}" destId="{E84310B4-6076-4B30-BFA0-F2755C4109B4}" srcOrd="3" destOrd="0" presId="urn:microsoft.com/office/officeart/2005/8/layout/vProcess5"/>
    <dgm:cxn modelId="{D5A9C40C-A410-44E1-9142-8ED0FB57F0CC}" type="presParOf" srcId="{568DFA68-ED5A-4168-BB51-4A44E7849329}" destId="{4D25BBB9-0ED4-4BBB-81AD-218918EABBCF}" srcOrd="4" destOrd="0" presId="urn:microsoft.com/office/officeart/2005/8/layout/vProcess5"/>
    <dgm:cxn modelId="{2ECA731F-AEB6-4E30-A027-3DF5C0CBD6DF}" type="presParOf" srcId="{568DFA68-ED5A-4168-BB51-4A44E7849329}" destId="{B6F16E13-3EAD-4C49-BE3B-8D3E63CB5F39}" srcOrd="5" destOrd="0" presId="urn:microsoft.com/office/officeart/2005/8/layout/vProcess5"/>
    <dgm:cxn modelId="{F51BB269-A0EF-4E5B-8484-5F5920A2A337}" type="presParOf" srcId="{568DFA68-ED5A-4168-BB51-4A44E7849329}" destId="{6E7FF268-01BE-4E8F-9BA8-DD67C9CF2A28}" srcOrd="6" destOrd="0" presId="urn:microsoft.com/office/officeart/2005/8/layout/vProcess5"/>
    <dgm:cxn modelId="{C9F66052-3EDC-4E31-89CE-40937166AE3B}" type="presParOf" srcId="{568DFA68-ED5A-4168-BB51-4A44E7849329}" destId="{074FFE03-9016-41F8-B158-7E02B7DF0872}" srcOrd="7" destOrd="0" presId="urn:microsoft.com/office/officeart/2005/8/layout/vProcess5"/>
    <dgm:cxn modelId="{3AC776F4-D234-4966-B541-70601FCD10C5}" type="presParOf" srcId="{568DFA68-ED5A-4168-BB51-4A44E7849329}" destId="{0D3DED0C-B928-4500-9D4C-909679B1CAA5}" srcOrd="8" destOrd="0" presId="urn:microsoft.com/office/officeart/2005/8/layout/vProcess5"/>
    <dgm:cxn modelId="{CD361DBB-DB66-4C2B-B03A-432E04ED8CB2}" type="presParOf" srcId="{568DFA68-ED5A-4168-BB51-4A44E7849329}" destId="{20273ADC-7A65-4000-B7DC-F3F20AF732E0}" srcOrd="9" destOrd="0" presId="urn:microsoft.com/office/officeart/2005/8/layout/vProcess5"/>
    <dgm:cxn modelId="{5987DF8C-3503-4FF2-8BAD-FC3C86B373DA}" type="presParOf" srcId="{568DFA68-ED5A-4168-BB51-4A44E7849329}" destId="{EFA7702B-EA54-423A-84DA-C7B062FA458E}" srcOrd="10" destOrd="0" presId="urn:microsoft.com/office/officeart/2005/8/layout/vProcess5"/>
    <dgm:cxn modelId="{D72C8E99-7ECD-4E68-9E97-E50A260AB6EE}" type="presParOf" srcId="{568DFA68-ED5A-4168-BB51-4A44E7849329}" destId="{90583D64-D15E-4EE1-AAEC-C4040DD75D51}"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51DA68D-27F0-4169-9C59-E41602622DC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PE"/>
        </a:p>
      </dgm:t>
    </dgm:pt>
    <dgm:pt modelId="{9FAF814B-BD57-434D-B208-04910F3F1324}">
      <dgm:prSet phldrT="[Texto]" custT="1"/>
      <dgm:spPr>
        <a:solidFill>
          <a:srgbClr val="FFDF57"/>
        </a:solidFill>
        <a:ln>
          <a:solidFill>
            <a:srgbClr val="B08600"/>
          </a:solidFill>
        </a:ln>
      </dgm:spPr>
      <dgm:t>
        <a:bodyPr/>
        <a:lstStyle/>
        <a:p>
          <a:r>
            <a:rPr lang="es-MX" sz="2400" b="1" dirty="0">
              <a:solidFill>
                <a:sysClr val="windowText" lastClr="000000"/>
              </a:solidFill>
            </a:rPr>
            <a:t>1. Llegada de los huéspedes</a:t>
          </a:r>
          <a:endParaRPr lang="es-PE" sz="2400" b="1" dirty="0">
            <a:solidFill>
              <a:sysClr val="windowText" lastClr="000000"/>
            </a:solidFill>
          </a:endParaRPr>
        </a:p>
      </dgm:t>
    </dgm:pt>
    <dgm:pt modelId="{51641C06-24BD-445D-ABE2-CC0CDF340C59}" type="parTrans" cxnId="{30B9E82E-E379-4EE8-B51C-4F065E1473CF}">
      <dgm:prSet/>
      <dgm:spPr/>
      <dgm:t>
        <a:bodyPr/>
        <a:lstStyle/>
        <a:p>
          <a:endParaRPr lang="es-PE" sz="2400" b="1"/>
        </a:p>
      </dgm:t>
    </dgm:pt>
    <dgm:pt modelId="{A6D54C60-1CF5-46C5-B748-731FCA83F27F}" type="sibTrans" cxnId="{30B9E82E-E379-4EE8-B51C-4F065E1473CF}">
      <dgm:prSet custT="1"/>
      <dgm:spPr>
        <a:solidFill>
          <a:schemeClr val="bg2">
            <a:lumMod val="50000"/>
          </a:schemeClr>
        </a:solidFill>
        <a:ln>
          <a:solidFill>
            <a:srgbClr val="B08600"/>
          </a:solidFill>
        </a:ln>
      </dgm:spPr>
      <dgm:t>
        <a:bodyPr/>
        <a:lstStyle/>
        <a:p>
          <a:endParaRPr lang="es-PE" sz="2400" b="1"/>
        </a:p>
      </dgm:t>
    </dgm:pt>
    <dgm:pt modelId="{EE53E169-ACC1-4E2A-92A6-68D2920757A8}">
      <dgm:prSet phldrT="[Texto]" custT="1"/>
      <dgm:spPr>
        <a:solidFill>
          <a:srgbClr val="FFDF57"/>
        </a:solidFill>
        <a:ln>
          <a:solidFill>
            <a:srgbClr val="B08600"/>
          </a:solidFill>
        </a:ln>
      </dgm:spPr>
      <dgm:t>
        <a:bodyPr/>
        <a:lstStyle/>
        <a:p>
          <a:r>
            <a:rPr lang="es-MX" sz="2400" b="1" dirty="0">
              <a:solidFill>
                <a:sysClr val="windowText" lastClr="000000"/>
              </a:solidFill>
            </a:rPr>
            <a:t>2. Control Sanitario</a:t>
          </a:r>
          <a:endParaRPr lang="es-PE" sz="2400" b="1" dirty="0">
            <a:solidFill>
              <a:sysClr val="windowText" lastClr="000000"/>
            </a:solidFill>
          </a:endParaRPr>
        </a:p>
      </dgm:t>
    </dgm:pt>
    <dgm:pt modelId="{1D548045-099B-4E38-AC99-7E99D7CAE535}" type="parTrans" cxnId="{58CFECB6-000C-4B88-8600-DFFC35157E0B}">
      <dgm:prSet/>
      <dgm:spPr/>
      <dgm:t>
        <a:bodyPr/>
        <a:lstStyle/>
        <a:p>
          <a:endParaRPr lang="es-PE" sz="2400" b="1"/>
        </a:p>
      </dgm:t>
    </dgm:pt>
    <dgm:pt modelId="{2AFD537F-208A-4AA2-9EE8-FB40CBBDB009}" type="sibTrans" cxnId="{58CFECB6-000C-4B88-8600-DFFC35157E0B}">
      <dgm:prSet custT="1"/>
      <dgm:spPr>
        <a:solidFill>
          <a:schemeClr val="bg2">
            <a:lumMod val="50000"/>
          </a:schemeClr>
        </a:solidFill>
        <a:ln>
          <a:solidFill>
            <a:srgbClr val="B08600"/>
          </a:solidFill>
        </a:ln>
      </dgm:spPr>
      <dgm:t>
        <a:bodyPr/>
        <a:lstStyle/>
        <a:p>
          <a:endParaRPr lang="es-PE" sz="2400" b="1"/>
        </a:p>
      </dgm:t>
    </dgm:pt>
    <dgm:pt modelId="{99DB3E0A-FC51-4AA2-AE77-6C39E3161DB9}">
      <dgm:prSet phldrT="[Texto]" custT="1"/>
      <dgm:spPr>
        <a:solidFill>
          <a:srgbClr val="FFDF57"/>
        </a:solidFill>
        <a:ln>
          <a:solidFill>
            <a:srgbClr val="B08600"/>
          </a:solidFill>
        </a:ln>
      </dgm:spPr>
      <dgm:t>
        <a:bodyPr/>
        <a:lstStyle/>
        <a:p>
          <a:r>
            <a:rPr lang="es-MX" sz="2400" b="1" dirty="0">
              <a:solidFill>
                <a:sysClr val="windowText" lastClr="000000"/>
              </a:solidFill>
            </a:rPr>
            <a:t>3. Registro y entrega de llaves</a:t>
          </a:r>
          <a:endParaRPr lang="es-PE" sz="2400" b="1" dirty="0">
            <a:solidFill>
              <a:sysClr val="windowText" lastClr="000000"/>
            </a:solidFill>
          </a:endParaRPr>
        </a:p>
      </dgm:t>
    </dgm:pt>
    <dgm:pt modelId="{BA336510-E54A-407A-8FC2-22DEB65DD541}" type="parTrans" cxnId="{DBF522C9-E1AB-4606-84F2-F3500CF707A1}">
      <dgm:prSet/>
      <dgm:spPr/>
      <dgm:t>
        <a:bodyPr/>
        <a:lstStyle/>
        <a:p>
          <a:endParaRPr lang="es-PE" sz="2400" b="1"/>
        </a:p>
      </dgm:t>
    </dgm:pt>
    <dgm:pt modelId="{D5BB2A6A-AEFE-47F9-A6E5-B5E4CF04B050}" type="sibTrans" cxnId="{DBF522C9-E1AB-4606-84F2-F3500CF707A1}">
      <dgm:prSet custT="1"/>
      <dgm:spPr>
        <a:solidFill>
          <a:schemeClr val="bg2">
            <a:lumMod val="50000"/>
          </a:schemeClr>
        </a:solidFill>
        <a:ln>
          <a:solidFill>
            <a:srgbClr val="B08600"/>
          </a:solidFill>
        </a:ln>
      </dgm:spPr>
      <dgm:t>
        <a:bodyPr/>
        <a:lstStyle/>
        <a:p>
          <a:endParaRPr lang="es-PE" sz="2400" b="1"/>
        </a:p>
      </dgm:t>
    </dgm:pt>
    <dgm:pt modelId="{F1ECDF31-455D-472D-AA4F-D8F3D2C6C464}">
      <dgm:prSet custT="1"/>
      <dgm:spPr>
        <a:solidFill>
          <a:srgbClr val="FFDF57"/>
        </a:solidFill>
        <a:ln>
          <a:solidFill>
            <a:srgbClr val="B08600"/>
          </a:solidFill>
        </a:ln>
      </dgm:spPr>
      <dgm:t>
        <a:bodyPr/>
        <a:lstStyle/>
        <a:p>
          <a:r>
            <a:rPr lang="es-MX" sz="2400" b="1" dirty="0">
              <a:solidFill>
                <a:sysClr val="windowText" lastClr="000000"/>
              </a:solidFill>
            </a:rPr>
            <a:t>4. Uso de la habitación</a:t>
          </a:r>
          <a:endParaRPr lang="es-PE" sz="2400" b="1" dirty="0">
            <a:solidFill>
              <a:sysClr val="windowText" lastClr="000000"/>
            </a:solidFill>
          </a:endParaRPr>
        </a:p>
      </dgm:t>
    </dgm:pt>
    <dgm:pt modelId="{51B9639A-B03E-4E6B-8D9B-8FC524899CF9}" type="parTrans" cxnId="{0E7DF0DA-52E8-4935-8A9E-9B79D68724DD}">
      <dgm:prSet/>
      <dgm:spPr/>
      <dgm:t>
        <a:bodyPr/>
        <a:lstStyle/>
        <a:p>
          <a:endParaRPr lang="es-PE" sz="2400" b="1"/>
        </a:p>
      </dgm:t>
    </dgm:pt>
    <dgm:pt modelId="{30DAEEAA-66A4-496D-BEBB-172EA01801AE}" type="sibTrans" cxnId="{0E7DF0DA-52E8-4935-8A9E-9B79D68724DD}">
      <dgm:prSet custT="1"/>
      <dgm:spPr>
        <a:solidFill>
          <a:schemeClr val="bg2">
            <a:lumMod val="50000"/>
          </a:schemeClr>
        </a:solidFill>
        <a:ln>
          <a:solidFill>
            <a:srgbClr val="B08600"/>
          </a:solidFill>
        </a:ln>
      </dgm:spPr>
      <dgm:t>
        <a:bodyPr/>
        <a:lstStyle/>
        <a:p>
          <a:endParaRPr lang="es-PE" sz="2400" b="1"/>
        </a:p>
      </dgm:t>
    </dgm:pt>
    <dgm:pt modelId="{08333B08-BCF2-4806-88C6-9C11053DB8CE}">
      <dgm:prSet custT="1"/>
      <dgm:spPr>
        <a:solidFill>
          <a:srgbClr val="FFDF57"/>
        </a:solidFill>
        <a:ln>
          <a:solidFill>
            <a:srgbClr val="B08600"/>
          </a:solidFill>
        </a:ln>
      </dgm:spPr>
      <dgm:t>
        <a:bodyPr/>
        <a:lstStyle/>
        <a:p>
          <a:r>
            <a:rPr lang="es-MX" sz="2400" b="1" dirty="0">
              <a:solidFill>
                <a:schemeClr val="tx1"/>
              </a:solidFill>
            </a:rPr>
            <a:t>5. Alimentación del huésped mediante servicios delivery</a:t>
          </a:r>
          <a:endParaRPr lang="es-PE" sz="2400" b="1" dirty="0">
            <a:solidFill>
              <a:schemeClr val="tx1"/>
            </a:solidFill>
          </a:endParaRPr>
        </a:p>
      </dgm:t>
    </dgm:pt>
    <dgm:pt modelId="{839CB753-FDA7-4A6C-9248-2E0748777E52}" type="parTrans" cxnId="{1857D01C-6802-4800-98AA-3F00E30EFE00}">
      <dgm:prSet/>
      <dgm:spPr/>
      <dgm:t>
        <a:bodyPr/>
        <a:lstStyle/>
        <a:p>
          <a:endParaRPr lang="es-PE" sz="2400"/>
        </a:p>
      </dgm:t>
    </dgm:pt>
    <dgm:pt modelId="{AFB98B4F-D9D7-4AED-A763-FED7FAC099FF}" type="sibTrans" cxnId="{1857D01C-6802-4800-98AA-3F00E30EFE00}">
      <dgm:prSet/>
      <dgm:spPr/>
      <dgm:t>
        <a:bodyPr/>
        <a:lstStyle/>
        <a:p>
          <a:endParaRPr lang="es-PE" sz="2400"/>
        </a:p>
      </dgm:t>
    </dgm:pt>
    <dgm:pt modelId="{AC3B47D5-15AB-47C3-A814-07F10523A7ED}">
      <dgm:prSet/>
      <dgm:spPr/>
      <dgm:t>
        <a:bodyPr/>
        <a:lstStyle/>
        <a:p>
          <a:endParaRPr lang="es-PE" sz="2400" dirty="0"/>
        </a:p>
      </dgm:t>
    </dgm:pt>
    <dgm:pt modelId="{859DF707-D1AF-4C12-B6C0-E0E66666E635}" type="parTrans" cxnId="{4BBAE277-1358-4FD3-8345-F7E1EBD8840D}">
      <dgm:prSet/>
      <dgm:spPr/>
      <dgm:t>
        <a:bodyPr/>
        <a:lstStyle/>
        <a:p>
          <a:endParaRPr lang="es-PE" sz="2400"/>
        </a:p>
      </dgm:t>
    </dgm:pt>
    <dgm:pt modelId="{459941AF-9C35-4BBC-B23F-5BD185E837D6}" type="sibTrans" cxnId="{4BBAE277-1358-4FD3-8345-F7E1EBD8840D}">
      <dgm:prSet/>
      <dgm:spPr/>
      <dgm:t>
        <a:bodyPr/>
        <a:lstStyle/>
        <a:p>
          <a:endParaRPr lang="es-PE" sz="2400"/>
        </a:p>
      </dgm:t>
    </dgm:pt>
    <dgm:pt modelId="{811FD7D5-C8F6-4BF1-8734-E622794B7D1A}">
      <dgm:prSet/>
      <dgm:spPr/>
      <dgm:t>
        <a:bodyPr/>
        <a:lstStyle/>
        <a:p>
          <a:endParaRPr lang="es-PE" sz="2400"/>
        </a:p>
      </dgm:t>
    </dgm:pt>
    <dgm:pt modelId="{5ED3614E-68A7-40DC-B02D-87C8BD4805D8}" type="parTrans" cxnId="{1497A428-1903-4FC5-889C-8AF00115EB0F}">
      <dgm:prSet/>
      <dgm:spPr/>
      <dgm:t>
        <a:bodyPr/>
        <a:lstStyle/>
        <a:p>
          <a:endParaRPr lang="es-PE" sz="2400"/>
        </a:p>
      </dgm:t>
    </dgm:pt>
    <dgm:pt modelId="{2CFA3A77-98AD-46C0-A1FA-E1207CC086CC}" type="sibTrans" cxnId="{1497A428-1903-4FC5-889C-8AF00115EB0F}">
      <dgm:prSet/>
      <dgm:spPr/>
      <dgm:t>
        <a:bodyPr/>
        <a:lstStyle/>
        <a:p>
          <a:endParaRPr lang="es-PE" sz="2400"/>
        </a:p>
      </dgm:t>
    </dgm:pt>
    <dgm:pt modelId="{568DFA68-ED5A-4168-BB51-4A44E7849329}" type="pres">
      <dgm:prSet presAssocID="{451DA68D-27F0-4169-9C59-E41602622DC7}" presName="outerComposite" presStyleCnt="0">
        <dgm:presLayoutVars>
          <dgm:chMax val="5"/>
          <dgm:dir/>
          <dgm:resizeHandles val="exact"/>
        </dgm:presLayoutVars>
      </dgm:prSet>
      <dgm:spPr/>
      <dgm:t>
        <a:bodyPr/>
        <a:lstStyle/>
        <a:p>
          <a:endParaRPr lang="es-PE"/>
        </a:p>
      </dgm:t>
    </dgm:pt>
    <dgm:pt modelId="{D3C88510-4367-4233-A1C2-CE718139CE93}" type="pres">
      <dgm:prSet presAssocID="{451DA68D-27F0-4169-9C59-E41602622DC7}" presName="dummyMaxCanvas" presStyleCnt="0">
        <dgm:presLayoutVars/>
      </dgm:prSet>
      <dgm:spPr/>
    </dgm:pt>
    <dgm:pt modelId="{3D18657A-87CF-45EE-B01C-859BC3BDB31D}" type="pres">
      <dgm:prSet presAssocID="{451DA68D-27F0-4169-9C59-E41602622DC7}" presName="FiveNodes_1" presStyleLbl="node1" presStyleIdx="0" presStyleCnt="5">
        <dgm:presLayoutVars>
          <dgm:bulletEnabled val="1"/>
        </dgm:presLayoutVars>
      </dgm:prSet>
      <dgm:spPr/>
      <dgm:t>
        <a:bodyPr/>
        <a:lstStyle/>
        <a:p>
          <a:endParaRPr lang="es-PE"/>
        </a:p>
      </dgm:t>
    </dgm:pt>
    <dgm:pt modelId="{1485DD78-3137-48B8-A5BE-96AD5A79D6AB}" type="pres">
      <dgm:prSet presAssocID="{451DA68D-27F0-4169-9C59-E41602622DC7}" presName="FiveNodes_2" presStyleLbl="node1" presStyleIdx="1" presStyleCnt="5">
        <dgm:presLayoutVars>
          <dgm:bulletEnabled val="1"/>
        </dgm:presLayoutVars>
      </dgm:prSet>
      <dgm:spPr/>
      <dgm:t>
        <a:bodyPr/>
        <a:lstStyle/>
        <a:p>
          <a:endParaRPr lang="es-PE"/>
        </a:p>
      </dgm:t>
    </dgm:pt>
    <dgm:pt modelId="{DECFEB51-F4BB-447D-A12A-1961AEF808EB}" type="pres">
      <dgm:prSet presAssocID="{451DA68D-27F0-4169-9C59-E41602622DC7}" presName="FiveNodes_3" presStyleLbl="node1" presStyleIdx="2" presStyleCnt="5">
        <dgm:presLayoutVars>
          <dgm:bulletEnabled val="1"/>
        </dgm:presLayoutVars>
      </dgm:prSet>
      <dgm:spPr/>
      <dgm:t>
        <a:bodyPr/>
        <a:lstStyle/>
        <a:p>
          <a:endParaRPr lang="es-PE"/>
        </a:p>
      </dgm:t>
    </dgm:pt>
    <dgm:pt modelId="{24312B59-3BFE-4D27-A943-433861A530B2}" type="pres">
      <dgm:prSet presAssocID="{451DA68D-27F0-4169-9C59-E41602622DC7}" presName="FiveNodes_4" presStyleLbl="node1" presStyleIdx="3" presStyleCnt="5">
        <dgm:presLayoutVars>
          <dgm:bulletEnabled val="1"/>
        </dgm:presLayoutVars>
      </dgm:prSet>
      <dgm:spPr/>
      <dgm:t>
        <a:bodyPr/>
        <a:lstStyle/>
        <a:p>
          <a:endParaRPr lang="es-PE"/>
        </a:p>
      </dgm:t>
    </dgm:pt>
    <dgm:pt modelId="{63B5CE92-F5EA-4FE1-8D9E-13789E2ED0BD}" type="pres">
      <dgm:prSet presAssocID="{451DA68D-27F0-4169-9C59-E41602622DC7}" presName="FiveNodes_5" presStyleLbl="node1" presStyleIdx="4" presStyleCnt="5">
        <dgm:presLayoutVars>
          <dgm:bulletEnabled val="1"/>
        </dgm:presLayoutVars>
      </dgm:prSet>
      <dgm:spPr/>
      <dgm:t>
        <a:bodyPr/>
        <a:lstStyle/>
        <a:p>
          <a:endParaRPr lang="es-PE"/>
        </a:p>
      </dgm:t>
    </dgm:pt>
    <dgm:pt modelId="{00F506A8-8D49-4F5F-BB9F-C163C6774981}" type="pres">
      <dgm:prSet presAssocID="{451DA68D-27F0-4169-9C59-E41602622DC7}" presName="FiveConn_1-2" presStyleLbl="fgAccFollowNode1" presStyleIdx="0" presStyleCnt="4">
        <dgm:presLayoutVars>
          <dgm:bulletEnabled val="1"/>
        </dgm:presLayoutVars>
      </dgm:prSet>
      <dgm:spPr/>
      <dgm:t>
        <a:bodyPr/>
        <a:lstStyle/>
        <a:p>
          <a:endParaRPr lang="es-PE"/>
        </a:p>
      </dgm:t>
    </dgm:pt>
    <dgm:pt modelId="{E4BC6D76-0AD0-4FA7-ACEC-0149318ED4BC}" type="pres">
      <dgm:prSet presAssocID="{451DA68D-27F0-4169-9C59-E41602622DC7}" presName="FiveConn_2-3" presStyleLbl="fgAccFollowNode1" presStyleIdx="1" presStyleCnt="4">
        <dgm:presLayoutVars>
          <dgm:bulletEnabled val="1"/>
        </dgm:presLayoutVars>
      </dgm:prSet>
      <dgm:spPr/>
      <dgm:t>
        <a:bodyPr/>
        <a:lstStyle/>
        <a:p>
          <a:endParaRPr lang="es-PE"/>
        </a:p>
      </dgm:t>
    </dgm:pt>
    <dgm:pt modelId="{C31DDC95-D447-4CE8-B8CB-58A84D7B009F}" type="pres">
      <dgm:prSet presAssocID="{451DA68D-27F0-4169-9C59-E41602622DC7}" presName="FiveConn_3-4" presStyleLbl="fgAccFollowNode1" presStyleIdx="2" presStyleCnt="4">
        <dgm:presLayoutVars>
          <dgm:bulletEnabled val="1"/>
        </dgm:presLayoutVars>
      </dgm:prSet>
      <dgm:spPr/>
      <dgm:t>
        <a:bodyPr/>
        <a:lstStyle/>
        <a:p>
          <a:endParaRPr lang="es-PE"/>
        </a:p>
      </dgm:t>
    </dgm:pt>
    <dgm:pt modelId="{2B700D3D-9342-4C20-98E0-1B9801D29B3A}" type="pres">
      <dgm:prSet presAssocID="{451DA68D-27F0-4169-9C59-E41602622DC7}" presName="FiveConn_4-5" presStyleLbl="fgAccFollowNode1" presStyleIdx="3" presStyleCnt="4">
        <dgm:presLayoutVars>
          <dgm:bulletEnabled val="1"/>
        </dgm:presLayoutVars>
      </dgm:prSet>
      <dgm:spPr/>
      <dgm:t>
        <a:bodyPr/>
        <a:lstStyle/>
        <a:p>
          <a:endParaRPr lang="es-PE"/>
        </a:p>
      </dgm:t>
    </dgm:pt>
    <dgm:pt modelId="{52F2072C-5279-4BE6-A423-49517A855462}" type="pres">
      <dgm:prSet presAssocID="{451DA68D-27F0-4169-9C59-E41602622DC7}" presName="FiveNodes_1_text" presStyleLbl="node1" presStyleIdx="4" presStyleCnt="5">
        <dgm:presLayoutVars>
          <dgm:bulletEnabled val="1"/>
        </dgm:presLayoutVars>
      </dgm:prSet>
      <dgm:spPr/>
      <dgm:t>
        <a:bodyPr/>
        <a:lstStyle/>
        <a:p>
          <a:endParaRPr lang="es-PE"/>
        </a:p>
      </dgm:t>
    </dgm:pt>
    <dgm:pt modelId="{CB3E6F9A-5896-448C-A94A-12727855819E}" type="pres">
      <dgm:prSet presAssocID="{451DA68D-27F0-4169-9C59-E41602622DC7}" presName="FiveNodes_2_text" presStyleLbl="node1" presStyleIdx="4" presStyleCnt="5">
        <dgm:presLayoutVars>
          <dgm:bulletEnabled val="1"/>
        </dgm:presLayoutVars>
      </dgm:prSet>
      <dgm:spPr/>
      <dgm:t>
        <a:bodyPr/>
        <a:lstStyle/>
        <a:p>
          <a:endParaRPr lang="es-PE"/>
        </a:p>
      </dgm:t>
    </dgm:pt>
    <dgm:pt modelId="{414C7E42-2E09-4326-A1F8-43EA114F56DA}" type="pres">
      <dgm:prSet presAssocID="{451DA68D-27F0-4169-9C59-E41602622DC7}" presName="FiveNodes_3_text" presStyleLbl="node1" presStyleIdx="4" presStyleCnt="5">
        <dgm:presLayoutVars>
          <dgm:bulletEnabled val="1"/>
        </dgm:presLayoutVars>
      </dgm:prSet>
      <dgm:spPr/>
      <dgm:t>
        <a:bodyPr/>
        <a:lstStyle/>
        <a:p>
          <a:endParaRPr lang="es-PE"/>
        </a:p>
      </dgm:t>
    </dgm:pt>
    <dgm:pt modelId="{D4A2481A-C048-43EF-BADC-B1753CA5398C}" type="pres">
      <dgm:prSet presAssocID="{451DA68D-27F0-4169-9C59-E41602622DC7}" presName="FiveNodes_4_text" presStyleLbl="node1" presStyleIdx="4" presStyleCnt="5">
        <dgm:presLayoutVars>
          <dgm:bulletEnabled val="1"/>
        </dgm:presLayoutVars>
      </dgm:prSet>
      <dgm:spPr/>
      <dgm:t>
        <a:bodyPr/>
        <a:lstStyle/>
        <a:p>
          <a:endParaRPr lang="es-PE"/>
        </a:p>
      </dgm:t>
    </dgm:pt>
    <dgm:pt modelId="{41A783D1-85C1-4A07-8DBF-322A628558B8}" type="pres">
      <dgm:prSet presAssocID="{451DA68D-27F0-4169-9C59-E41602622DC7}" presName="FiveNodes_5_text" presStyleLbl="node1" presStyleIdx="4" presStyleCnt="5">
        <dgm:presLayoutVars>
          <dgm:bulletEnabled val="1"/>
        </dgm:presLayoutVars>
      </dgm:prSet>
      <dgm:spPr/>
      <dgm:t>
        <a:bodyPr/>
        <a:lstStyle/>
        <a:p>
          <a:endParaRPr lang="es-PE"/>
        </a:p>
      </dgm:t>
    </dgm:pt>
  </dgm:ptLst>
  <dgm:cxnLst>
    <dgm:cxn modelId="{EFDCE4CA-29CE-41AF-A0EC-32A603E807C5}" type="presOf" srcId="{30DAEEAA-66A4-496D-BEBB-172EA01801AE}" destId="{2B700D3D-9342-4C20-98E0-1B9801D29B3A}" srcOrd="0" destOrd="0" presId="urn:microsoft.com/office/officeart/2005/8/layout/vProcess5"/>
    <dgm:cxn modelId="{72971D9C-CF57-4B51-8C84-BC8AE3590B65}" type="presOf" srcId="{9FAF814B-BD57-434D-B208-04910F3F1324}" destId="{52F2072C-5279-4BE6-A423-49517A855462}" srcOrd="1" destOrd="0" presId="urn:microsoft.com/office/officeart/2005/8/layout/vProcess5"/>
    <dgm:cxn modelId="{DBF522C9-E1AB-4606-84F2-F3500CF707A1}" srcId="{451DA68D-27F0-4169-9C59-E41602622DC7}" destId="{99DB3E0A-FC51-4AA2-AE77-6C39E3161DB9}" srcOrd="2" destOrd="0" parTransId="{BA336510-E54A-407A-8FC2-22DEB65DD541}" sibTransId="{D5BB2A6A-AEFE-47F9-A6E5-B5E4CF04B050}"/>
    <dgm:cxn modelId="{58CFECB6-000C-4B88-8600-DFFC35157E0B}" srcId="{451DA68D-27F0-4169-9C59-E41602622DC7}" destId="{EE53E169-ACC1-4E2A-92A6-68D2920757A8}" srcOrd="1" destOrd="0" parTransId="{1D548045-099B-4E38-AC99-7E99D7CAE535}" sibTransId="{2AFD537F-208A-4AA2-9EE8-FB40CBBDB009}"/>
    <dgm:cxn modelId="{FF1A0B73-159D-4189-BBFD-5C3C19ACF48D}" type="presOf" srcId="{EE53E169-ACC1-4E2A-92A6-68D2920757A8}" destId="{1485DD78-3137-48B8-A5BE-96AD5A79D6AB}" srcOrd="0" destOrd="0" presId="urn:microsoft.com/office/officeart/2005/8/layout/vProcess5"/>
    <dgm:cxn modelId="{9224BA4A-4178-4BE3-B7B1-3C03C81CF858}" type="presOf" srcId="{99DB3E0A-FC51-4AA2-AE77-6C39E3161DB9}" destId="{414C7E42-2E09-4326-A1F8-43EA114F56DA}" srcOrd="1" destOrd="0" presId="urn:microsoft.com/office/officeart/2005/8/layout/vProcess5"/>
    <dgm:cxn modelId="{DB26F904-1A7C-4C89-B528-EA1D9F2F5F43}" type="presOf" srcId="{08333B08-BCF2-4806-88C6-9C11053DB8CE}" destId="{41A783D1-85C1-4A07-8DBF-322A628558B8}" srcOrd="1" destOrd="0" presId="urn:microsoft.com/office/officeart/2005/8/layout/vProcess5"/>
    <dgm:cxn modelId="{FCD2FAE3-07BD-4540-94A5-21AF0DFD4CBB}" type="presOf" srcId="{99DB3E0A-FC51-4AA2-AE77-6C39E3161DB9}" destId="{DECFEB51-F4BB-447D-A12A-1961AEF808EB}" srcOrd="0" destOrd="0" presId="urn:microsoft.com/office/officeart/2005/8/layout/vProcess5"/>
    <dgm:cxn modelId="{E6B34650-EAFD-48E5-B7B6-F66E9542DA96}" type="presOf" srcId="{D5BB2A6A-AEFE-47F9-A6E5-B5E4CF04B050}" destId="{C31DDC95-D447-4CE8-B8CB-58A84D7B009F}" srcOrd="0" destOrd="0" presId="urn:microsoft.com/office/officeart/2005/8/layout/vProcess5"/>
    <dgm:cxn modelId="{30B9E82E-E379-4EE8-B51C-4F065E1473CF}" srcId="{451DA68D-27F0-4169-9C59-E41602622DC7}" destId="{9FAF814B-BD57-434D-B208-04910F3F1324}" srcOrd="0" destOrd="0" parTransId="{51641C06-24BD-445D-ABE2-CC0CDF340C59}" sibTransId="{A6D54C60-1CF5-46C5-B748-731FCA83F27F}"/>
    <dgm:cxn modelId="{4BBAE277-1358-4FD3-8345-F7E1EBD8840D}" srcId="{451DA68D-27F0-4169-9C59-E41602622DC7}" destId="{AC3B47D5-15AB-47C3-A814-07F10523A7ED}" srcOrd="5" destOrd="0" parTransId="{859DF707-D1AF-4C12-B6C0-E0E66666E635}" sibTransId="{459941AF-9C35-4BBC-B23F-5BD185E837D6}"/>
    <dgm:cxn modelId="{1857D01C-6802-4800-98AA-3F00E30EFE00}" srcId="{451DA68D-27F0-4169-9C59-E41602622DC7}" destId="{08333B08-BCF2-4806-88C6-9C11053DB8CE}" srcOrd="4" destOrd="0" parTransId="{839CB753-FDA7-4A6C-9248-2E0748777E52}" sibTransId="{AFB98B4F-D9D7-4AED-A763-FED7FAC099FF}"/>
    <dgm:cxn modelId="{1497A428-1903-4FC5-889C-8AF00115EB0F}" srcId="{451DA68D-27F0-4169-9C59-E41602622DC7}" destId="{811FD7D5-C8F6-4BF1-8734-E622794B7D1A}" srcOrd="6" destOrd="0" parTransId="{5ED3614E-68A7-40DC-B02D-87C8BD4805D8}" sibTransId="{2CFA3A77-98AD-46C0-A1FA-E1207CC086CC}"/>
    <dgm:cxn modelId="{C7E0AC7A-92BE-4F91-AF52-67AF01A2C1E5}" type="presOf" srcId="{F1ECDF31-455D-472D-AA4F-D8F3D2C6C464}" destId="{D4A2481A-C048-43EF-BADC-B1753CA5398C}" srcOrd="1" destOrd="0" presId="urn:microsoft.com/office/officeart/2005/8/layout/vProcess5"/>
    <dgm:cxn modelId="{A8DB7A10-BB1F-421E-B0DB-A5C5C0393EC6}" type="presOf" srcId="{2AFD537F-208A-4AA2-9EE8-FB40CBBDB009}" destId="{E4BC6D76-0AD0-4FA7-ACEC-0149318ED4BC}" srcOrd="0" destOrd="0" presId="urn:microsoft.com/office/officeart/2005/8/layout/vProcess5"/>
    <dgm:cxn modelId="{C169FEA2-666E-4FE7-90B2-CC55BEAEF0F4}" type="presOf" srcId="{F1ECDF31-455D-472D-AA4F-D8F3D2C6C464}" destId="{24312B59-3BFE-4D27-A943-433861A530B2}" srcOrd="0" destOrd="0" presId="urn:microsoft.com/office/officeart/2005/8/layout/vProcess5"/>
    <dgm:cxn modelId="{4EA95921-6D2D-4A4D-9BC1-1BA9FDB74B71}" type="presOf" srcId="{08333B08-BCF2-4806-88C6-9C11053DB8CE}" destId="{63B5CE92-F5EA-4FE1-8D9E-13789E2ED0BD}" srcOrd="0" destOrd="0" presId="urn:microsoft.com/office/officeart/2005/8/layout/vProcess5"/>
    <dgm:cxn modelId="{2C918724-9F04-4D9F-8D0E-7FB3C8D765D3}" type="presOf" srcId="{EE53E169-ACC1-4E2A-92A6-68D2920757A8}" destId="{CB3E6F9A-5896-448C-A94A-12727855819E}" srcOrd="1" destOrd="0" presId="urn:microsoft.com/office/officeart/2005/8/layout/vProcess5"/>
    <dgm:cxn modelId="{22AEA7F8-8173-46AD-8044-5F515D8EC17F}" type="presOf" srcId="{9FAF814B-BD57-434D-B208-04910F3F1324}" destId="{3D18657A-87CF-45EE-B01C-859BC3BDB31D}" srcOrd="0" destOrd="0" presId="urn:microsoft.com/office/officeart/2005/8/layout/vProcess5"/>
    <dgm:cxn modelId="{2FB35987-BA64-4B02-A1A1-B64376B667C3}" type="presOf" srcId="{451DA68D-27F0-4169-9C59-E41602622DC7}" destId="{568DFA68-ED5A-4168-BB51-4A44E7849329}" srcOrd="0" destOrd="0" presId="urn:microsoft.com/office/officeart/2005/8/layout/vProcess5"/>
    <dgm:cxn modelId="{0E7DF0DA-52E8-4935-8A9E-9B79D68724DD}" srcId="{451DA68D-27F0-4169-9C59-E41602622DC7}" destId="{F1ECDF31-455D-472D-AA4F-D8F3D2C6C464}" srcOrd="3" destOrd="0" parTransId="{51B9639A-B03E-4E6B-8D9B-8FC524899CF9}" sibTransId="{30DAEEAA-66A4-496D-BEBB-172EA01801AE}"/>
    <dgm:cxn modelId="{255C1B17-6627-4662-93C7-5F72E1D1873E}" type="presOf" srcId="{A6D54C60-1CF5-46C5-B748-731FCA83F27F}" destId="{00F506A8-8D49-4F5F-BB9F-C163C6774981}" srcOrd="0" destOrd="0" presId="urn:microsoft.com/office/officeart/2005/8/layout/vProcess5"/>
    <dgm:cxn modelId="{C599401B-D7BC-402C-9286-7E86754F9A05}" type="presParOf" srcId="{568DFA68-ED5A-4168-BB51-4A44E7849329}" destId="{D3C88510-4367-4233-A1C2-CE718139CE93}" srcOrd="0" destOrd="0" presId="urn:microsoft.com/office/officeart/2005/8/layout/vProcess5"/>
    <dgm:cxn modelId="{6E97C24D-7E58-43D7-8935-721A30A831FD}" type="presParOf" srcId="{568DFA68-ED5A-4168-BB51-4A44E7849329}" destId="{3D18657A-87CF-45EE-B01C-859BC3BDB31D}" srcOrd="1" destOrd="0" presId="urn:microsoft.com/office/officeart/2005/8/layout/vProcess5"/>
    <dgm:cxn modelId="{F21BAF29-97B4-499F-A83C-5A233FBF8B1E}" type="presParOf" srcId="{568DFA68-ED5A-4168-BB51-4A44E7849329}" destId="{1485DD78-3137-48B8-A5BE-96AD5A79D6AB}" srcOrd="2" destOrd="0" presId="urn:microsoft.com/office/officeart/2005/8/layout/vProcess5"/>
    <dgm:cxn modelId="{1CFAE021-823B-4B97-82B2-74033349BD8A}" type="presParOf" srcId="{568DFA68-ED5A-4168-BB51-4A44E7849329}" destId="{DECFEB51-F4BB-447D-A12A-1961AEF808EB}" srcOrd="3" destOrd="0" presId="urn:microsoft.com/office/officeart/2005/8/layout/vProcess5"/>
    <dgm:cxn modelId="{C3AD187F-1ED3-48A8-B053-5C9A3EA33AA3}" type="presParOf" srcId="{568DFA68-ED5A-4168-BB51-4A44E7849329}" destId="{24312B59-3BFE-4D27-A943-433861A530B2}" srcOrd="4" destOrd="0" presId="urn:microsoft.com/office/officeart/2005/8/layout/vProcess5"/>
    <dgm:cxn modelId="{EDC86EB2-0821-47DA-BA4A-39E9239899A0}" type="presParOf" srcId="{568DFA68-ED5A-4168-BB51-4A44E7849329}" destId="{63B5CE92-F5EA-4FE1-8D9E-13789E2ED0BD}" srcOrd="5" destOrd="0" presId="urn:microsoft.com/office/officeart/2005/8/layout/vProcess5"/>
    <dgm:cxn modelId="{0772CF1C-35A6-46B7-A9A0-4E760FBE62BC}" type="presParOf" srcId="{568DFA68-ED5A-4168-BB51-4A44E7849329}" destId="{00F506A8-8D49-4F5F-BB9F-C163C6774981}" srcOrd="6" destOrd="0" presId="urn:microsoft.com/office/officeart/2005/8/layout/vProcess5"/>
    <dgm:cxn modelId="{3298F1F0-C076-43ED-BF20-A0EA19B73F69}" type="presParOf" srcId="{568DFA68-ED5A-4168-BB51-4A44E7849329}" destId="{E4BC6D76-0AD0-4FA7-ACEC-0149318ED4BC}" srcOrd="7" destOrd="0" presId="urn:microsoft.com/office/officeart/2005/8/layout/vProcess5"/>
    <dgm:cxn modelId="{9699F5B9-3640-4F38-873D-B839676D6D07}" type="presParOf" srcId="{568DFA68-ED5A-4168-BB51-4A44E7849329}" destId="{C31DDC95-D447-4CE8-B8CB-58A84D7B009F}" srcOrd="8" destOrd="0" presId="urn:microsoft.com/office/officeart/2005/8/layout/vProcess5"/>
    <dgm:cxn modelId="{411DACC4-2508-4184-9866-E3BBB7E148D6}" type="presParOf" srcId="{568DFA68-ED5A-4168-BB51-4A44E7849329}" destId="{2B700D3D-9342-4C20-98E0-1B9801D29B3A}" srcOrd="9" destOrd="0" presId="urn:microsoft.com/office/officeart/2005/8/layout/vProcess5"/>
    <dgm:cxn modelId="{CE927558-7790-4E00-A152-D8A07615DD0C}" type="presParOf" srcId="{568DFA68-ED5A-4168-BB51-4A44E7849329}" destId="{52F2072C-5279-4BE6-A423-49517A855462}" srcOrd="10" destOrd="0" presId="urn:microsoft.com/office/officeart/2005/8/layout/vProcess5"/>
    <dgm:cxn modelId="{9455CB25-FB34-45A8-8183-CD14F145D1F0}" type="presParOf" srcId="{568DFA68-ED5A-4168-BB51-4A44E7849329}" destId="{CB3E6F9A-5896-448C-A94A-12727855819E}" srcOrd="11" destOrd="0" presId="urn:microsoft.com/office/officeart/2005/8/layout/vProcess5"/>
    <dgm:cxn modelId="{2D74332A-15C3-4E45-BED7-A5FF06945609}" type="presParOf" srcId="{568DFA68-ED5A-4168-BB51-4A44E7849329}" destId="{414C7E42-2E09-4326-A1F8-43EA114F56DA}" srcOrd="12" destOrd="0" presId="urn:microsoft.com/office/officeart/2005/8/layout/vProcess5"/>
    <dgm:cxn modelId="{D512498B-7B44-4F45-8E95-59E9336CF2CA}" type="presParOf" srcId="{568DFA68-ED5A-4168-BB51-4A44E7849329}" destId="{D4A2481A-C048-43EF-BADC-B1753CA5398C}" srcOrd="13" destOrd="0" presId="urn:microsoft.com/office/officeart/2005/8/layout/vProcess5"/>
    <dgm:cxn modelId="{930DAC62-1199-4F2B-A924-E17EEA1E6F08}" type="presParOf" srcId="{568DFA68-ED5A-4168-BB51-4A44E7849329}" destId="{41A783D1-85C1-4A07-8DBF-322A628558B8}" srcOrd="14"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51DA68D-27F0-4169-9C59-E41602622DC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s-PE"/>
        </a:p>
      </dgm:t>
    </dgm:pt>
    <dgm:pt modelId="{9FAF814B-BD57-434D-B208-04910F3F1324}">
      <dgm:prSet phldrT="[Texto]" custT="1"/>
      <dgm:spPr>
        <a:solidFill>
          <a:srgbClr val="CCECFF"/>
        </a:solidFill>
        <a:ln>
          <a:solidFill>
            <a:srgbClr val="0070C0"/>
          </a:solidFill>
        </a:ln>
      </dgm:spPr>
      <dgm:t>
        <a:bodyPr/>
        <a:lstStyle/>
        <a:p>
          <a:r>
            <a:rPr lang="es-MX" sz="2800" b="1" dirty="0">
              <a:solidFill>
                <a:sysClr val="windowText" lastClr="000000"/>
              </a:solidFill>
            </a:rPr>
            <a:t>1. Adecuación de la infraestructura</a:t>
          </a:r>
          <a:endParaRPr lang="es-PE" sz="2800" b="1" dirty="0">
            <a:solidFill>
              <a:sysClr val="windowText" lastClr="000000"/>
            </a:solidFill>
          </a:endParaRPr>
        </a:p>
      </dgm:t>
    </dgm:pt>
    <dgm:pt modelId="{51641C06-24BD-445D-ABE2-CC0CDF340C59}" type="parTrans" cxnId="{30B9E82E-E379-4EE8-B51C-4F065E1473CF}">
      <dgm:prSet/>
      <dgm:spPr/>
      <dgm:t>
        <a:bodyPr/>
        <a:lstStyle/>
        <a:p>
          <a:endParaRPr lang="es-PE" b="1"/>
        </a:p>
      </dgm:t>
    </dgm:pt>
    <dgm:pt modelId="{A6D54C60-1CF5-46C5-B748-731FCA83F27F}" type="sibTrans" cxnId="{30B9E82E-E379-4EE8-B51C-4F065E1473CF}">
      <dgm:prSet/>
      <dgm:spPr>
        <a:solidFill>
          <a:srgbClr val="0070C0"/>
        </a:solidFill>
        <a:ln>
          <a:solidFill>
            <a:srgbClr val="002060"/>
          </a:solidFill>
        </a:ln>
      </dgm:spPr>
      <dgm:t>
        <a:bodyPr/>
        <a:lstStyle/>
        <a:p>
          <a:endParaRPr lang="es-PE" b="1"/>
        </a:p>
      </dgm:t>
    </dgm:pt>
    <dgm:pt modelId="{EE53E169-ACC1-4E2A-92A6-68D2920757A8}">
      <dgm:prSet phldrT="[Texto]"/>
      <dgm:spPr>
        <a:solidFill>
          <a:srgbClr val="CCECFF"/>
        </a:solidFill>
        <a:ln>
          <a:solidFill>
            <a:srgbClr val="0070C0"/>
          </a:solidFill>
        </a:ln>
      </dgm:spPr>
      <dgm:t>
        <a:bodyPr/>
        <a:lstStyle/>
        <a:p>
          <a:r>
            <a:rPr lang="es-MX" b="1" dirty="0">
              <a:solidFill>
                <a:sysClr val="windowText" lastClr="000000"/>
              </a:solidFill>
            </a:rPr>
            <a:t>2. Salud y seguridad en el trabajo</a:t>
          </a:r>
          <a:endParaRPr lang="es-PE" b="1" dirty="0">
            <a:solidFill>
              <a:sysClr val="windowText" lastClr="000000"/>
            </a:solidFill>
          </a:endParaRPr>
        </a:p>
      </dgm:t>
    </dgm:pt>
    <dgm:pt modelId="{1D548045-099B-4E38-AC99-7E99D7CAE535}" type="parTrans" cxnId="{58CFECB6-000C-4B88-8600-DFFC35157E0B}">
      <dgm:prSet/>
      <dgm:spPr/>
      <dgm:t>
        <a:bodyPr/>
        <a:lstStyle/>
        <a:p>
          <a:endParaRPr lang="es-PE" b="1"/>
        </a:p>
      </dgm:t>
    </dgm:pt>
    <dgm:pt modelId="{2AFD537F-208A-4AA2-9EE8-FB40CBBDB009}" type="sibTrans" cxnId="{58CFECB6-000C-4B88-8600-DFFC35157E0B}">
      <dgm:prSet/>
      <dgm:spPr>
        <a:solidFill>
          <a:srgbClr val="0070C0"/>
        </a:solidFill>
        <a:ln>
          <a:solidFill>
            <a:srgbClr val="002060"/>
          </a:solidFill>
        </a:ln>
      </dgm:spPr>
      <dgm:t>
        <a:bodyPr/>
        <a:lstStyle/>
        <a:p>
          <a:endParaRPr lang="es-PE" b="1"/>
        </a:p>
      </dgm:t>
    </dgm:pt>
    <dgm:pt modelId="{99DB3E0A-FC51-4AA2-AE77-6C39E3161DB9}">
      <dgm:prSet phldrT="[Texto]"/>
      <dgm:spPr>
        <a:solidFill>
          <a:srgbClr val="CCECFF"/>
        </a:solidFill>
        <a:ln>
          <a:solidFill>
            <a:srgbClr val="0070C0"/>
          </a:solidFill>
        </a:ln>
      </dgm:spPr>
      <dgm:t>
        <a:bodyPr/>
        <a:lstStyle/>
        <a:p>
          <a:r>
            <a:rPr lang="es-MX" b="1" dirty="0">
              <a:solidFill>
                <a:sysClr val="windowText" lastClr="000000"/>
              </a:solidFill>
            </a:rPr>
            <a:t>3. Limpieza</a:t>
          </a:r>
          <a:endParaRPr lang="es-PE" b="1" dirty="0">
            <a:solidFill>
              <a:sysClr val="windowText" lastClr="000000"/>
            </a:solidFill>
          </a:endParaRPr>
        </a:p>
      </dgm:t>
    </dgm:pt>
    <dgm:pt modelId="{BA336510-E54A-407A-8FC2-22DEB65DD541}" type="parTrans" cxnId="{DBF522C9-E1AB-4606-84F2-F3500CF707A1}">
      <dgm:prSet/>
      <dgm:spPr/>
      <dgm:t>
        <a:bodyPr/>
        <a:lstStyle/>
        <a:p>
          <a:endParaRPr lang="es-PE" b="1"/>
        </a:p>
      </dgm:t>
    </dgm:pt>
    <dgm:pt modelId="{D5BB2A6A-AEFE-47F9-A6E5-B5E4CF04B050}" type="sibTrans" cxnId="{DBF522C9-E1AB-4606-84F2-F3500CF707A1}">
      <dgm:prSet/>
      <dgm:spPr>
        <a:solidFill>
          <a:srgbClr val="0070C0"/>
        </a:solidFill>
        <a:ln>
          <a:solidFill>
            <a:srgbClr val="002060"/>
          </a:solidFill>
        </a:ln>
      </dgm:spPr>
      <dgm:t>
        <a:bodyPr/>
        <a:lstStyle/>
        <a:p>
          <a:endParaRPr lang="es-PE" b="1"/>
        </a:p>
      </dgm:t>
    </dgm:pt>
    <dgm:pt modelId="{F1ECDF31-455D-472D-AA4F-D8F3D2C6C464}">
      <dgm:prSet/>
      <dgm:spPr>
        <a:solidFill>
          <a:srgbClr val="CCECFF"/>
        </a:solidFill>
        <a:ln>
          <a:solidFill>
            <a:srgbClr val="0070C0"/>
          </a:solidFill>
        </a:ln>
      </dgm:spPr>
      <dgm:t>
        <a:bodyPr/>
        <a:lstStyle/>
        <a:p>
          <a:r>
            <a:rPr lang="es-MX" b="1" dirty="0">
              <a:solidFill>
                <a:sysClr val="windowText" lastClr="000000"/>
              </a:solidFill>
            </a:rPr>
            <a:t>4. Abastecimiento</a:t>
          </a:r>
          <a:endParaRPr lang="es-PE" b="1" dirty="0">
            <a:solidFill>
              <a:sysClr val="windowText" lastClr="000000"/>
            </a:solidFill>
          </a:endParaRPr>
        </a:p>
      </dgm:t>
    </dgm:pt>
    <dgm:pt modelId="{51B9639A-B03E-4E6B-8D9B-8FC524899CF9}" type="parTrans" cxnId="{0E7DF0DA-52E8-4935-8A9E-9B79D68724DD}">
      <dgm:prSet/>
      <dgm:spPr/>
      <dgm:t>
        <a:bodyPr/>
        <a:lstStyle/>
        <a:p>
          <a:endParaRPr lang="es-PE" b="1"/>
        </a:p>
      </dgm:t>
    </dgm:pt>
    <dgm:pt modelId="{30DAEEAA-66A4-496D-BEBB-172EA01801AE}" type="sibTrans" cxnId="{0E7DF0DA-52E8-4935-8A9E-9B79D68724DD}">
      <dgm:prSet/>
      <dgm:spPr/>
      <dgm:t>
        <a:bodyPr/>
        <a:lstStyle/>
        <a:p>
          <a:endParaRPr lang="es-PE" b="1"/>
        </a:p>
      </dgm:t>
    </dgm:pt>
    <dgm:pt modelId="{568DFA68-ED5A-4168-BB51-4A44E7849329}" type="pres">
      <dgm:prSet presAssocID="{451DA68D-27F0-4169-9C59-E41602622DC7}" presName="outerComposite" presStyleCnt="0">
        <dgm:presLayoutVars>
          <dgm:chMax val="5"/>
          <dgm:dir/>
          <dgm:resizeHandles val="exact"/>
        </dgm:presLayoutVars>
      </dgm:prSet>
      <dgm:spPr/>
      <dgm:t>
        <a:bodyPr/>
        <a:lstStyle/>
        <a:p>
          <a:endParaRPr lang="es-PE"/>
        </a:p>
      </dgm:t>
    </dgm:pt>
    <dgm:pt modelId="{D3C88510-4367-4233-A1C2-CE718139CE93}" type="pres">
      <dgm:prSet presAssocID="{451DA68D-27F0-4169-9C59-E41602622DC7}" presName="dummyMaxCanvas" presStyleCnt="0">
        <dgm:presLayoutVars/>
      </dgm:prSet>
      <dgm:spPr/>
    </dgm:pt>
    <dgm:pt modelId="{1E6528FD-DD57-45FD-BFF9-4B59B1725193}" type="pres">
      <dgm:prSet presAssocID="{451DA68D-27F0-4169-9C59-E41602622DC7}" presName="FourNodes_1" presStyleLbl="node1" presStyleIdx="0" presStyleCnt="4" custLinFactNeighborY="5239">
        <dgm:presLayoutVars>
          <dgm:bulletEnabled val="1"/>
        </dgm:presLayoutVars>
      </dgm:prSet>
      <dgm:spPr/>
      <dgm:t>
        <a:bodyPr/>
        <a:lstStyle/>
        <a:p>
          <a:endParaRPr lang="es-PE"/>
        </a:p>
      </dgm:t>
    </dgm:pt>
    <dgm:pt modelId="{67B416A3-8BB7-4796-BC81-DA508387616D}" type="pres">
      <dgm:prSet presAssocID="{451DA68D-27F0-4169-9C59-E41602622DC7}" presName="FourNodes_2" presStyleLbl="node1" presStyleIdx="1" presStyleCnt="4">
        <dgm:presLayoutVars>
          <dgm:bulletEnabled val="1"/>
        </dgm:presLayoutVars>
      </dgm:prSet>
      <dgm:spPr/>
      <dgm:t>
        <a:bodyPr/>
        <a:lstStyle/>
        <a:p>
          <a:endParaRPr lang="es-PE"/>
        </a:p>
      </dgm:t>
    </dgm:pt>
    <dgm:pt modelId="{E84310B4-6076-4B30-BFA0-F2755C4109B4}" type="pres">
      <dgm:prSet presAssocID="{451DA68D-27F0-4169-9C59-E41602622DC7}" presName="FourNodes_3" presStyleLbl="node1" presStyleIdx="2" presStyleCnt="4">
        <dgm:presLayoutVars>
          <dgm:bulletEnabled val="1"/>
        </dgm:presLayoutVars>
      </dgm:prSet>
      <dgm:spPr/>
      <dgm:t>
        <a:bodyPr/>
        <a:lstStyle/>
        <a:p>
          <a:endParaRPr lang="es-PE"/>
        </a:p>
      </dgm:t>
    </dgm:pt>
    <dgm:pt modelId="{4D25BBB9-0ED4-4BBB-81AD-218918EABBCF}" type="pres">
      <dgm:prSet presAssocID="{451DA68D-27F0-4169-9C59-E41602622DC7}" presName="FourNodes_4" presStyleLbl="node1" presStyleIdx="3" presStyleCnt="4">
        <dgm:presLayoutVars>
          <dgm:bulletEnabled val="1"/>
        </dgm:presLayoutVars>
      </dgm:prSet>
      <dgm:spPr/>
      <dgm:t>
        <a:bodyPr/>
        <a:lstStyle/>
        <a:p>
          <a:endParaRPr lang="es-PE"/>
        </a:p>
      </dgm:t>
    </dgm:pt>
    <dgm:pt modelId="{B6F16E13-3EAD-4C49-BE3B-8D3E63CB5F39}" type="pres">
      <dgm:prSet presAssocID="{451DA68D-27F0-4169-9C59-E41602622DC7}" presName="FourConn_1-2" presStyleLbl="fgAccFollowNode1" presStyleIdx="0" presStyleCnt="3">
        <dgm:presLayoutVars>
          <dgm:bulletEnabled val="1"/>
        </dgm:presLayoutVars>
      </dgm:prSet>
      <dgm:spPr/>
      <dgm:t>
        <a:bodyPr/>
        <a:lstStyle/>
        <a:p>
          <a:endParaRPr lang="es-PE"/>
        </a:p>
      </dgm:t>
    </dgm:pt>
    <dgm:pt modelId="{6E7FF268-01BE-4E8F-9BA8-DD67C9CF2A28}" type="pres">
      <dgm:prSet presAssocID="{451DA68D-27F0-4169-9C59-E41602622DC7}" presName="FourConn_2-3" presStyleLbl="fgAccFollowNode1" presStyleIdx="1" presStyleCnt="3">
        <dgm:presLayoutVars>
          <dgm:bulletEnabled val="1"/>
        </dgm:presLayoutVars>
      </dgm:prSet>
      <dgm:spPr/>
      <dgm:t>
        <a:bodyPr/>
        <a:lstStyle/>
        <a:p>
          <a:endParaRPr lang="es-PE"/>
        </a:p>
      </dgm:t>
    </dgm:pt>
    <dgm:pt modelId="{074FFE03-9016-41F8-B158-7E02B7DF0872}" type="pres">
      <dgm:prSet presAssocID="{451DA68D-27F0-4169-9C59-E41602622DC7}" presName="FourConn_3-4" presStyleLbl="fgAccFollowNode1" presStyleIdx="2" presStyleCnt="3">
        <dgm:presLayoutVars>
          <dgm:bulletEnabled val="1"/>
        </dgm:presLayoutVars>
      </dgm:prSet>
      <dgm:spPr/>
      <dgm:t>
        <a:bodyPr/>
        <a:lstStyle/>
        <a:p>
          <a:endParaRPr lang="es-PE"/>
        </a:p>
      </dgm:t>
    </dgm:pt>
    <dgm:pt modelId="{0D3DED0C-B928-4500-9D4C-909679B1CAA5}" type="pres">
      <dgm:prSet presAssocID="{451DA68D-27F0-4169-9C59-E41602622DC7}" presName="FourNodes_1_text" presStyleLbl="node1" presStyleIdx="3" presStyleCnt="4">
        <dgm:presLayoutVars>
          <dgm:bulletEnabled val="1"/>
        </dgm:presLayoutVars>
      </dgm:prSet>
      <dgm:spPr/>
      <dgm:t>
        <a:bodyPr/>
        <a:lstStyle/>
        <a:p>
          <a:endParaRPr lang="es-PE"/>
        </a:p>
      </dgm:t>
    </dgm:pt>
    <dgm:pt modelId="{20273ADC-7A65-4000-B7DC-F3F20AF732E0}" type="pres">
      <dgm:prSet presAssocID="{451DA68D-27F0-4169-9C59-E41602622DC7}" presName="FourNodes_2_text" presStyleLbl="node1" presStyleIdx="3" presStyleCnt="4">
        <dgm:presLayoutVars>
          <dgm:bulletEnabled val="1"/>
        </dgm:presLayoutVars>
      </dgm:prSet>
      <dgm:spPr/>
      <dgm:t>
        <a:bodyPr/>
        <a:lstStyle/>
        <a:p>
          <a:endParaRPr lang="es-PE"/>
        </a:p>
      </dgm:t>
    </dgm:pt>
    <dgm:pt modelId="{EFA7702B-EA54-423A-84DA-C7B062FA458E}" type="pres">
      <dgm:prSet presAssocID="{451DA68D-27F0-4169-9C59-E41602622DC7}" presName="FourNodes_3_text" presStyleLbl="node1" presStyleIdx="3" presStyleCnt="4">
        <dgm:presLayoutVars>
          <dgm:bulletEnabled val="1"/>
        </dgm:presLayoutVars>
      </dgm:prSet>
      <dgm:spPr/>
      <dgm:t>
        <a:bodyPr/>
        <a:lstStyle/>
        <a:p>
          <a:endParaRPr lang="es-PE"/>
        </a:p>
      </dgm:t>
    </dgm:pt>
    <dgm:pt modelId="{90583D64-D15E-4EE1-AAEC-C4040DD75D51}" type="pres">
      <dgm:prSet presAssocID="{451DA68D-27F0-4169-9C59-E41602622DC7}" presName="FourNodes_4_text" presStyleLbl="node1" presStyleIdx="3" presStyleCnt="4">
        <dgm:presLayoutVars>
          <dgm:bulletEnabled val="1"/>
        </dgm:presLayoutVars>
      </dgm:prSet>
      <dgm:spPr/>
      <dgm:t>
        <a:bodyPr/>
        <a:lstStyle/>
        <a:p>
          <a:endParaRPr lang="es-PE"/>
        </a:p>
      </dgm:t>
    </dgm:pt>
  </dgm:ptLst>
  <dgm:cxnLst>
    <dgm:cxn modelId="{F8102A9F-9FB6-42A7-A4C6-13E579576873}" type="presOf" srcId="{2AFD537F-208A-4AA2-9EE8-FB40CBBDB009}" destId="{6E7FF268-01BE-4E8F-9BA8-DD67C9CF2A28}" srcOrd="0" destOrd="0" presId="urn:microsoft.com/office/officeart/2005/8/layout/vProcess5"/>
    <dgm:cxn modelId="{DBF522C9-E1AB-4606-84F2-F3500CF707A1}" srcId="{451DA68D-27F0-4169-9C59-E41602622DC7}" destId="{99DB3E0A-FC51-4AA2-AE77-6C39E3161DB9}" srcOrd="2" destOrd="0" parTransId="{BA336510-E54A-407A-8FC2-22DEB65DD541}" sibTransId="{D5BB2A6A-AEFE-47F9-A6E5-B5E4CF04B050}"/>
    <dgm:cxn modelId="{58CFECB6-000C-4B88-8600-DFFC35157E0B}" srcId="{451DA68D-27F0-4169-9C59-E41602622DC7}" destId="{EE53E169-ACC1-4E2A-92A6-68D2920757A8}" srcOrd="1" destOrd="0" parTransId="{1D548045-099B-4E38-AC99-7E99D7CAE535}" sibTransId="{2AFD537F-208A-4AA2-9EE8-FB40CBBDB009}"/>
    <dgm:cxn modelId="{ACE08064-913B-4F0C-A733-6614C0471045}" type="presOf" srcId="{9FAF814B-BD57-434D-B208-04910F3F1324}" destId="{0D3DED0C-B928-4500-9D4C-909679B1CAA5}" srcOrd="1" destOrd="0" presId="urn:microsoft.com/office/officeart/2005/8/layout/vProcess5"/>
    <dgm:cxn modelId="{105BA2B7-EBEC-49D0-95B2-44F73C9E7E44}" type="presOf" srcId="{451DA68D-27F0-4169-9C59-E41602622DC7}" destId="{568DFA68-ED5A-4168-BB51-4A44E7849329}" srcOrd="0" destOrd="0" presId="urn:microsoft.com/office/officeart/2005/8/layout/vProcess5"/>
    <dgm:cxn modelId="{EAAC19D8-B061-434F-A84E-0D300B0B2ECE}" type="presOf" srcId="{EE53E169-ACC1-4E2A-92A6-68D2920757A8}" destId="{20273ADC-7A65-4000-B7DC-F3F20AF732E0}" srcOrd="1" destOrd="0" presId="urn:microsoft.com/office/officeart/2005/8/layout/vProcess5"/>
    <dgm:cxn modelId="{BE9E8CEE-E4E5-4F7B-A423-7D1A4220ECE0}" type="presOf" srcId="{99DB3E0A-FC51-4AA2-AE77-6C39E3161DB9}" destId="{EFA7702B-EA54-423A-84DA-C7B062FA458E}" srcOrd="1" destOrd="0" presId="urn:microsoft.com/office/officeart/2005/8/layout/vProcess5"/>
    <dgm:cxn modelId="{1FE993BD-1658-4262-B790-B9B231D1DA76}" type="presOf" srcId="{9FAF814B-BD57-434D-B208-04910F3F1324}" destId="{1E6528FD-DD57-45FD-BFF9-4B59B1725193}" srcOrd="0" destOrd="0" presId="urn:microsoft.com/office/officeart/2005/8/layout/vProcess5"/>
    <dgm:cxn modelId="{07A76B37-1550-4C1B-8D1D-31662AB0BEF6}" type="presOf" srcId="{F1ECDF31-455D-472D-AA4F-D8F3D2C6C464}" destId="{4D25BBB9-0ED4-4BBB-81AD-218918EABBCF}" srcOrd="0" destOrd="0" presId="urn:microsoft.com/office/officeart/2005/8/layout/vProcess5"/>
    <dgm:cxn modelId="{30B9E82E-E379-4EE8-B51C-4F065E1473CF}" srcId="{451DA68D-27F0-4169-9C59-E41602622DC7}" destId="{9FAF814B-BD57-434D-B208-04910F3F1324}" srcOrd="0" destOrd="0" parTransId="{51641C06-24BD-445D-ABE2-CC0CDF340C59}" sibTransId="{A6D54C60-1CF5-46C5-B748-731FCA83F27F}"/>
    <dgm:cxn modelId="{F9A31F88-F97E-4424-BEB0-B732332EC5D1}" type="presOf" srcId="{D5BB2A6A-AEFE-47F9-A6E5-B5E4CF04B050}" destId="{074FFE03-9016-41F8-B158-7E02B7DF0872}" srcOrd="0" destOrd="0" presId="urn:microsoft.com/office/officeart/2005/8/layout/vProcess5"/>
    <dgm:cxn modelId="{514329E6-EA7B-469B-B48D-211F96666515}" type="presOf" srcId="{F1ECDF31-455D-472D-AA4F-D8F3D2C6C464}" destId="{90583D64-D15E-4EE1-AAEC-C4040DD75D51}" srcOrd="1" destOrd="0" presId="urn:microsoft.com/office/officeart/2005/8/layout/vProcess5"/>
    <dgm:cxn modelId="{638B6BE0-A9DF-4F3A-8796-C334C1172700}" type="presOf" srcId="{EE53E169-ACC1-4E2A-92A6-68D2920757A8}" destId="{67B416A3-8BB7-4796-BC81-DA508387616D}" srcOrd="0" destOrd="0" presId="urn:microsoft.com/office/officeart/2005/8/layout/vProcess5"/>
    <dgm:cxn modelId="{8E11640C-7E5F-4283-9AB7-7E05D4D3DA15}" type="presOf" srcId="{A6D54C60-1CF5-46C5-B748-731FCA83F27F}" destId="{B6F16E13-3EAD-4C49-BE3B-8D3E63CB5F39}" srcOrd="0" destOrd="0" presId="urn:microsoft.com/office/officeart/2005/8/layout/vProcess5"/>
    <dgm:cxn modelId="{CA1CE18E-EAE7-404B-A57D-F369AC3799CA}" type="presOf" srcId="{99DB3E0A-FC51-4AA2-AE77-6C39E3161DB9}" destId="{E84310B4-6076-4B30-BFA0-F2755C4109B4}" srcOrd="0" destOrd="0" presId="urn:microsoft.com/office/officeart/2005/8/layout/vProcess5"/>
    <dgm:cxn modelId="{0E7DF0DA-52E8-4935-8A9E-9B79D68724DD}" srcId="{451DA68D-27F0-4169-9C59-E41602622DC7}" destId="{F1ECDF31-455D-472D-AA4F-D8F3D2C6C464}" srcOrd="3" destOrd="0" parTransId="{51B9639A-B03E-4E6B-8D9B-8FC524899CF9}" sibTransId="{30DAEEAA-66A4-496D-BEBB-172EA01801AE}"/>
    <dgm:cxn modelId="{1AE58F76-1F49-4912-9195-2BA9E1873FF5}" type="presParOf" srcId="{568DFA68-ED5A-4168-BB51-4A44E7849329}" destId="{D3C88510-4367-4233-A1C2-CE718139CE93}" srcOrd="0" destOrd="0" presId="urn:microsoft.com/office/officeart/2005/8/layout/vProcess5"/>
    <dgm:cxn modelId="{23A1C22A-47BB-449A-8590-90ECFA2F2876}" type="presParOf" srcId="{568DFA68-ED5A-4168-BB51-4A44E7849329}" destId="{1E6528FD-DD57-45FD-BFF9-4B59B1725193}" srcOrd="1" destOrd="0" presId="urn:microsoft.com/office/officeart/2005/8/layout/vProcess5"/>
    <dgm:cxn modelId="{FBA1EB40-5FDC-4F58-8FBE-3EB7FB7307AB}" type="presParOf" srcId="{568DFA68-ED5A-4168-BB51-4A44E7849329}" destId="{67B416A3-8BB7-4796-BC81-DA508387616D}" srcOrd="2" destOrd="0" presId="urn:microsoft.com/office/officeart/2005/8/layout/vProcess5"/>
    <dgm:cxn modelId="{98C9B413-00B3-4EEB-BC9C-207B24ED734B}" type="presParOf" srcId="{568DFA68-ED5A-4168-BB51-4A44E7849329}" destId="{E84310B4-6076-4B30-BFA0-F2755C4109B4}" srcOrd="3" destOrd="0" presId="urn:microsoft.com/office/officeart/2005/8/layout/vProcess5"/>
    <dgm:cxn modelId="{1F054F40-AA87-439D-972D-6926D825342C}" type="presParOf" srcId="{568DFA68-ED5A-4168-BB51-4A44E7849329}" destId="{4D25BBB9-0ED4-4BBB-81AD-218918EABBCF}" srcOrd="4" destOrd="0" presId="urn:microsoft.com/office/officeart/2005/8/layout/vProcess5"/>
    <dgm:cxn modelId="{18621E58-6E2E-4385-91FD-87577FD3987D}" type="presParOf" srcId="{568DFA68-ED5A-4168-BB51-4A44E7849329}" destId="{B6F16E13-3EAD-4C49-BE3B-8D3E63CB5F39}" srcOrd="5" destOrd="0" presId="urn:microsoft.com/office/officeart/2005/8/layout/vProcess5"/>
    <dgm:cxn modelId="{EFC67A88-472E-40F3-894E-6E4992A3B550}" type="presParOf" srcId="{568DFA68-ED5A-4168-BB51-4A44E7849329}" destId="{6E7FF268-01BE-4E8F-9BA8-DD67C9CF2A28}" srcOrd="6" destOrd="0" presId="urn:microsoft.com/office/officeart/2005/8/layout/vProcess5"/>
    <dgm:cxn modelId="{719A0FCD-BBE0-4EA3-BF6B-DEB3450DC072}" type="presParOf" srcId="{568DFA68-ED5A-4168-BB51-4A44E7849329}" destId="{074FFE03-9016-41F8-B158-7E02B7DF0872}" srcOrd="7" destOrd="0" presId="urn:microsoft.com/office/officeart/2005/8/layout/vProcess5"/>
    <dgm:cxn modelId="{B0D62C2F-5EDC-4EFE-ADBF-68AADD230F9F}" type="presParOf" srcId="{568DFA68-ED5A-4168-BB51-4A44E7849329}" destId="{0D3DED0C-B928-4500-9D4C-909679B1CAA5}" srcOrd="8" destOrd="0" presId="urn:microsoft.com/office/officeart/2005/8/layout/vProcess5"/>
    <dgm:cxn modelId="{82D3DE27-AF80-4C26-A4F8-0B7BF36E6E91}" type="presParOf" srcId="{568DFA68-ED5A-4168-BB51-4A44E7849329}" destId="{20273ADC-7A65-4000-B7DC-F3F20AF732E0}" srcOrd="9" destOrd="0" presId="urn:microsoft.com/office/officeart/2005/8/layout/vProcess5"/>
    <dgm:cxn modelId="{B25E442A-3191-46C1-B017-0E326D0B2AE1}" type="presParOf" srcId="{568DFA68-ED5A-4168-BB51-4A44E7849329}" destId="{EFA7702B-EA54-423A-84DA-C7B062FA458E}" srcOrd="10" destOrd="0" presId="urn:microsoft.com/office/officeart/2005/8/layout/vProcess5"/>
    <dgm:cxn modelId="{79586BEE-FF31-4E70-93D1-DD6BDA28D8E1}" type="presParOf" srcId="{568DFA68-ED5A-4168-BB51-4A44E7849329}" destId="{90583D64-D15E-4EE1-AAEC-C4040DD75D51}" srcOrd="11"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8F8B8-3897-4A1D-8593-8280E4195F8B}">
      <dsp:nvSpPr>
        <dsp:cNvPr id="0" name=""/>
        <dsp:cNvSpPr/>
      </dsp:nvSpPr>
      <dsp:spPr>
        <a:xfrm>
          <a:off x="0" y="541484"/>
          <a:ext cx="6964218" cy="882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2B2B4-8690-4D0B-B99C-9C55A9826E23}">
      <dsp:nvSpPr>
        <dsp:cNvPr id="0" name=""/>
        <dsp:cNvSpPr/>
      </dsp:nvSpPr>
      <dsp:spPr>
        <a:xfrm>
          <a:off x="348210" y="24884"/>
          <a:ext cx="4874952" cy="1033200"/>
        </a:xfrm>
        <a:prstGeom prst="roundRect">
          <a:avLst/>
        </a:prstGeom>
        <a:solidFill>
          <a:srgbClr val="99EA8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262" tIns="0" rIns="184262" bIns="0" numCol="1" spcCol="1270" anchor="ctr" anchorCtr="0">
          <a:noAutofit/>
        </a:bodyPr>
        <a:lstStyle/>
        <a:p>
          <a:pPr lvl="0" algn="l" defTabSz="1555750">
            <a:lnSpc>
              <a:spcPct val="90000"/>
            </a:lnSpc>
            <a:spcBef>
              <a:spcPct val="0"/>
            </a:spcBef>
            <a:spcAft>
              <a:spcPct val="35000"/>
            </a:spcAft>
          </a:pPr>
          <a:r>
            <a:rPr lang="es-MX" sz="3500" b="1" kern="1200" dirty="0">
              <a:solidFill>
                <a:sysClr val="windowText" lastClr="000000"/>
              </a:solidFill>
            </a:rPr>
            <a:t>PROCESOS DE GESTIÓN</a:t>
          </a:r>
          <a:endParaRPr lang="es-PE" sz="3500" b="1" kern="1200" dirty="0">
            <a:solidFill>
              <a:sysClr val="windowText" lastClr="000000"/>
            </a:solidFill>
          </a:endParaRPr>
        </a:p>
      </dsp:txBody>
      <dsp:txXfrm>
        <a:off x="398647" y="75321"/>
        <a:ext cx="4774078" cy="932326"/>
      </dsp:txXfrm>
    </dsp:sp>
    <dsp:sp modelId="{E7A6CADD-D8A7-489E-9C96-02B2BD220817}">
      <dsp:nvSpPr>
        <dsp:cNvPr id="0" name=""/>
        <dsp:cNvSpPr/>
      </dsp:nvSpPr>
      <dsp:spPr>
        <a:xfrm>
          <a:off x="0" y="2129084"/>
          <a:ext cx="6964218" cy="882000"/>
        </a:xfrm>
        <a:prstGeom prst="rect">
          <a:avLst/>
        </a:prstGeom>
        <a:solidFill>
          <a:schemeClr val="lt1">
            <a:alpha val="90000"/>
            <a:hueOff val="0"/>
            <a:satOff val="0"/>
            <a:lumOff val="0"/>
            <a:alphaOff val="0"/>
          </a:schemeClr>
        </a:solidFill>
        <a:ln w="15875" cap="flat" cmpd="sng" algn="ctr">
          <a:solidFill>
            <a:schemeClr val="accent2">
              <a:hueOff val="565715"/>
              <a:satOff val="-32323"/>
              <a:lumOff val="4412"/>
              <a:alphaOff val="0"/>
            </a:schemeClr>
          </a:solidFill>
          <a:prstDash val="solid"/>
        </a:ln>
        <a:effectLst/>
      </dsp:spPr>
      <dsp:style>
        <a:lnRef idx="2">
          <a:scrgbClr r="0" g="0" b="0"/>
        </a:lnRef>
        <a:fillRef idx="1">
          <a:scrgbClr r="0" g="0" b="0"/>
        </a:fillRef>
        <a:effectRef idx="0">
          <a:scrgbClr r="0" g="0" b="0"/>
        </a:effectRef>
        <a:fontRef idx="minor"/>
      </dsp:style>
    </dsp:sp>
    <dsp:sp modelId="{4A00C923-5FA2-4098-BC73-463E4004D1E1}">
      <dsp:nvSpPr>
        <dsp:cNvPr id="0" name=""/>
        <dsp:cNvSpPr/>
      </dsp:nvSpPr>
      <dsp:spPr>
        <a:xfrm>
          <a:off x="348210" y="1612484"/>
          <a:ext cx="4874952" cy="1033200"/>
        </a:xfrm>
        <a:prstGeom prst="roundRect">
          <a:avLst/>
        </a:prstGeom>
        <a:solidFill>
          <a:srgbClr val="FFDF57"/>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262" tIns="0" rIns="184262" bIns="0" numCol="1" spcCol="1270" anchor="ctr" anchorCtr="0">
          <a:noAutofit/>
        </a:bodyPr>
        <a:lstStyle/>
        <a:p>
          <a:pPr lvl="0" algn="l" defTabSz="1555750">
            <a:lnSpc>
              <a:spcPct val="90000"/>
            </a:lnSpc>
            <a:spcBef>
              <a:spcPct val="0"/>
            </a:spcBef>
            <a:spcAft>
              <a:spcPct val="35000"/>
            </a:spcAft>
          </a:pPr>
          <a:r>
            <a:rPr lang="es-MX" sz="3500" b="1" kern="1200" dirty="0">
              <a:solidFill>
                <a:schemeClr val="tx1"/>
              </a:solidFill>
            </a:rPr>
            <a:t>PROCESOS OPERATIVOS</a:t>
          </a:r>
          <a:endParaRPr lang="es-PE" sz="3500" b="1" kern="1200" dirty="0">
            <a:solidFill>
              <a:schemeClr val="tx1"/>
            </a:solidFill>
          </a:endParaRPr>
        </a:p>
      </dsp:txBody>
      <dsp:txXfrm>
        <a:off x="398647" y="1662921"/>
        <a:ext cx="4774078" cy="932326"/>
      </dsp:txXfrm>
    </dsp:sp>
    <dsp:sp modelId="{C4D8AD02-BB6F-4C57-83E4-0CB495CC9FBF}">
      <dsp:nvSpPr>
        <dsp:cNvPr id="0" name=""/>
        <dsp:cNvSpPr/>
      </dsp:nvSpPr>
      <dsp:spPr>
        <a:xfrm>
          <a:off x="0" y="3716684"/>
          <a:ext cx="6964218" cy="882000"/>
        </a:xfrm>
        <a:prstGeom prst="rect">
          <a:avLst/>
        </a:prstGeom>
        <a:solidFill>
          <a:schemeClr val="lt1">
            <a:alpha val="90000"/>
            <a:hueOff val="0"/>
            <a:satOff val="0"/>
            <a:lumOff val="0"/>
            <a:alphaOff val="0"/>
          </a:schemeClr>
        </a:solidFill>
        <a:ln w="15875" cap="flat" cmpd="sng" algn="ctr">
          <a:solidFill>
            <a:schemeClr val="accent2">
              <a:hueOff val="1131430"/>
              <a:satOff val="-64646"/>
              <a:lumOff val="8824"/>
              <a:alphaOff val="0"/>
            </a:schemeClr>
          </a:solidFill>
          <a:prstDash val="solid"/>
        </a:ln>
        <a:effectLst/>
      </dsp:spPr>
      <dsp:style>
        <a:lnRef idx="2">
          <a:scrgbClr r="0" g="0" b="0"/>
        </a:lnRef>
        <a:fillRef idx="1">
          <a:scrgbClr r="0" g="0" b="0"/>
        </a:fillRef>
        <a:effectRef idx="0">
          <a:scrgbClr r="0" g="0" b="0"/>
        </a:effectRef>
        <a:fontRef idx="minor"/>
      </dsp:style>
    </dsp:sp>
    <dsp:sp modelId="{05409CAA-FB9B-450D-8D21-1D6AD2F40868}">
      <dsp:nvSpPr>
        <dsp:cNvPr id="0" name=""/>
        <dsp:cNvSpPr/>
      </dsp:nvSpPr>
      <dsp:spPr>
        <a:xfrm>
          <a:off x="348210" y="3200084"/>
          <a:ext cx="4874952" cy="1033200"/>
        </a:xfrm>
        <a:prstGeom prst="roundRect">
          <a:avLst/>
        </a:prstGeom>
        <a:solidFill>
          <a:srgbClr val="CCEC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262" tIns="0" rIns="184262" bIns="0" numCol="1" spcCol="1270" anchor="ctr" anchorCtr="0">
          <a:noAutofit/>
        </a:bodyPr>
        <a:lstStyle/>
        <a:p>
          <a:pPr lvl="0" algn="l" defTabSz="1555750">
            <a:lnSpc>
              <a:spcPct val="90000"/>
            </a:lnSpc>
            <a:spcBef>
              <a:spcPct val="0"/>
            </a:spcBef>
            <a:spcAft>
              <a:spcPct val="35000"/>
            </a:spcAft>
          </a:pPr>
          <a:r>
            <a:rPr lang="es-MX" sz="3500" b="1" kern="1200" dirty="0">
              <a:solidFill>
                <a:schemeClr val="tx1"/>
              </a:solidFill>
            </a:rPr>
            <a:t>PROCESOS DE SOPORTE</a:t>
          </a:r>
          <a:endParaRPr lang="es-PE" sz="3500" b="1" kern="1200" dirty="0">
            <a:solidFill>
              <a:schemeClr val="tx1"/>
            </a:solidFill>
          </a:endParaRPr>
        </a:p>
      </dsp:txBody>
      <dsp:txXfrm>
        <a:off x="398647" y="3250521"/>
        <a:ext cx="4774078" cy="93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528FD-DD57-45FD-BFF9-4B59B1725193}">
      <dsp:nvSpPr>
        <dsp:cNvPr id="0" name=""/>
        <dsp:cNvSpPr/>
      </dsp:nvSpPr>
      <dsp:spPr>
        <a:xfrm>
          <a:off x="0" y="0"/>
          <a:ext cx="6502400" cy="770059"/>
        </a:xfrm>
        <a:prstGeom prst="roundRect">
          <a:avLst>
            <a:gd name="adj" fmla="val 10000"/>
          </a:avLst>
        </a:prstGeom>
        <a:solidFill>
          <a:srgbClr val="99EA8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MX" sz="2800" b="1" kern="1200" dirty="0">
              <a:solidFill>
                <a:sysClr val="windowText" lastClr="000000"/>
              </a:solidFill>
            </a:rPr>
            <a:t>1. </a:t>
          </a:r>
          <a:r>
            <a:rPr lang="es-MX" sz="3200" b="1" kern="1200" dirty="0">
              <a:solidFill>
                <a:sysClr val="windowText" lastClr="000000"/>
              </a:solidFill>
            </a:rPr>
            <a:t>Planificación y programación</a:t>
          </a:r>
          <a:endParaRPr lang="es-PE" sz="3200" b="1" kern="1200" dirty="0">
            <a:solidFill>
              <a:sysClr val="windowText" lastClr="000000"/>
            </a:solidFill>
          </a:endParaRPr>
        </a:p>
      </dsp:txBody>
      <dsp:txXfrm>
        <a:off x="22554" y="22554"/>
        <a:ext cx="5606376" cy="724951"/>
      </dsp:txXfrm>
    </dsp:sp>
    <dsp:sp modelId="{67B416A3-8BB7-4796-BC81-DA508387616D}">
      <dsp:nvSpPr>
        <dsp:cNvPr id="0" name=""/>
        <dsp:cNvSpPr/>
      </dsp:nvSpPr>
      <dsp:spPr>
        <a:xfrm>
          <a:off x="544576" y="910070"/>
          <a:ext cx="6502400" cy="770059"/>
        </a:xfrm>
        <a:prstGeom prst="roundRect">
          <a:avLst>
            <a:gd name="adj" fmla="val 10000"/>
          </a:avLst>
        </a:prstGeom>
        <a:solidFill>
          <a:srgbClr val="99EA8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b="1" kern="1200" dirty="0">
              <a:solidFill>
                <a:sysClr val="windowText" lastClr="000000"/>
              </a:solidFill>
            </a:rPr>
            <a:t>2. Gestión del personal</a:t>
          </a:r>
          <a:endParaRPr lang="es-PE" sz="3300" b="1" kern="1200" dirty="0">
            <a:solidFill>
              <a:sysClr val="windowText" lastClr="000000"/>
            </a:solidFill>
          </a:endParaRPr>
        </a:p>
      </dsp:txBody>
      <dsp:txXfrm>
        <a:off x="567130" y="932624"/>
        <a:ext cx="5412177" cy="724951"/>
      </dsp:txXfrm>
    </dsp:sp>
    <dsp:sp modelId="{E84310B4-6076-4B30-BFA0-F2755C4109B4}">
      <dsp:nvSpPr>
        <dsp:cNvPr id="0" name=""/>
        <dsp:cNvSpPr/>
      </dsp:nvSpPr>
      <dsp:spPr>
        <a:xfrm>
          <a:off x="1081024" y="1820141"/>
          <a:ext cx="6502400" cy="770059"/>
        </a:xfrm>
        <a:prstGeom prst="roundRect">
          <a:avLst>
            <a:gd name="adj" fmla="val 10000"/>
          </a:avLst>
        </a:prstGeom>
        <a:solidFill>
          <a:srgbClr val="99EA8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b="1" kern="1200" dirty="0">
              <a:solidFill>
                <a:sysClr val="windowText" lastClr="000000"/>
              </a:solidFill>
            </a:rPr>
            <a:t>3. Supervisión</a:t>
          </a:r>
          <a:endParaRPr lang="es-PE" sz="3300" b="1" kern="1200" dirty="0">
            <a:solidFill>
              <a:sysClr val="windowText" lastClr="000000"/>
            </a:solidFill>
          </a:endParaRPr>
        </a:p>
      </dsp:txBody>
      <dsp:txXfrm>
        <a:off x="1103578" y="1842695"/>
        <a:ext cx="5420305" cy="724951"/>
      </dsp:txXfrm>
    </dsp:sp>
    <dsp:sp modelId="{4D25BBB9-0ED4-4BBB-81AD-218918EABBCF}">
      <dsp:nvSpPr>
        <dsp:cNvPr id="0" name=""/>
        <dsp:cNvSpPr/>
      </dsp:nvSpPr>
      <dsp:spPr>
        <a:xfrm>
          <a:off x="1625600" y="2730212"/>
          <a:ext cx="6502400" cy="770059"/>
        </a:xfrm>
        <a:prstGeom prst="roundRect">
          <a:avLst>
            <a:gd name="adj" fmla="val 10000"/>
          </a:avLst>
        </a:prstGeom>
        <a:solidFill>
          <a:srgbClr val="99EA8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MX" sz="3300" b="1" kern="1200" dirty="0">
              <a:solidFill>
                <a:sysClr val="windowText" lastClr="000000"/>
              </a:solidFill>
            </a:rPr>
            <a:t>4. Comunicación</a:t>
          </a:r>
          <a:endParaRPr lang="es-PE" sz="3300" b="1" kern="1200" dirty="0">
            <a:solidFill>
              <a:sysClr val="windowText" lastClr="000000"/>
            </a:solidFill>
          </a:endParaRPr>
        </a:p>
      </dsp:txBody>
      <dsp:txXfrm>
        <a:off x="1648154" y="2752766"/>
        <a:ext cx="5412177" cy="724951"/>
      </dsp:txXfrm>
    </dsp:sp>
    <dsp:sp modelId="{B6F16E13-3EAD-4C49-BE3B-8D3E63CB5F39}">
      <dsp:nvSpPr>
        <dsp:cNvPr id="0" name=""/>
        <dsp:cNvSpPr/>
      </dsp:nvSpPr>
      <dsp:spPr>
        <a:xfrm>
          <a:off x="6001861" y="589795"/>
          <a:ext cx="500538" cy="500538"/>
        </a:xfrm>
        <a:prstGeom prst="downArrow">
          <a:avLst>
            <a:gd name="adj1" fmla="val 55000"/>
            <a:gd name="adj2" fmla="val 45000"/>
          </a:avLst>
        </a:prstGeom>
        <a:solidFill>
          <a:srgbClr val="006600"/>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s-PE" sz="2200" b="1" kern="1200"/>
        </a:p>
      </dsp:txBody>
      <dsp:txXfrm>
        <a:off x="6114482" y="589795"/>
        <a:ext cx="275296" cy="376655"/>
      </dsp:txXfrm>
    </dsp:sp>
    <dsp:sp modelId="{6E7FF268-01BE-4E8F-9BA8-DD67C9CF2A28}">
      <dsp:nvSpPr>
        <dsp:cNvPr id="0" name=""/>
        <dsp:cNvSpPr/>
      </dsp:nvSpPr>
      <dsp:spPr>
        <a:xfrm>
          <a:off x="6546437" y="1499866"/>
          <a:ext cx="500538" cy="500538"/>
        </a:xfrm>
        <a:prstGeom prst="downArrow">
          <a:avLst>
            <a:gd name="adj1" fmla="val 55000"/>
            <a:gd name="adj2" fmla="val 45000"/>
          </a:avLst>
        </a:prstGeom>
        <a:solidFill>
          <a:srgbClr val="006600"/>
        </a:solidFill>
        <a:ln w="15875" cap="flat" cmpd="sng" algn="ctr">
          <a:solidFill>
            <a:schemeClr val="accent2">
              <a:tint val="40000"/>
              <a:alpha val="90000"/>
              <a:hueOff val="412384"/>
              <a:satOff val="-4480"/>
              <a:lumOff val="-1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s-PE" sz="2200" b="1" kern="1200"/>
        </a:p>
      </dsp:txBody>
      <dsp:txXfrm>
        <a:off x="6659058" y="1499866"/>
        <a:ext cx="275296" cy="376655"/>
      </dsp:txXfrm>
    </dsp:sp>
    <dsp:sp modelId="{074FFE03-9016-41F8-B158-7E02B7DF0872}">
      <dsp:nvSpPr>
        <dsp:cNvPr id="0" name=""/>
        <dsp:cNvSpPr/>
      </dsp:nvSpPr>
      <dsp:spPr>
        <a:xfrm>
          <a:off x="7082886" y="2409937"/>
          <a:ext cx="500538" cy="500538"/>
        </a:xfrm>
        <a:prstGeom prst="downArrow">
          <a:avLst>
            <a:gd name="adj1" fmla="val 55000"/>
            <a:gd name="adj2" fmla="val 45000"/>
          </a:avLst>
        </a:prstGeom>
        <a:solidFill>
          <a:srgbClr val="006600"/>
        </a:solidFill>
        <a:ln w="15875" cap="flat" cmpd="sng" algn="ctr">
          <a:solidFill>
            <a:schemeClr val="accent2">
              <a:tint val="40000"/>
              <a:alpha val="90000"/>
              <a:hueOff val="824768"/>
              <a:satOff val="-8959"/>
              <a:lumOff val="-2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s-PE" sz="2200" b="1" kern="1200"/>
        </a:p>
      </dsp:txBody>
      <dsp:txXfrm>
        <a:off x="7195507" y="2409937"/>
        <a:ext cx="275296" cy="376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8657A-87CF-45EE-B01C-859BC3BDB31D}">
      <dsp:nvSpPr>
        <dsp:cNvPr id="0" name=""/>
        <dsp:cNvSpPr/>
      </dsp:nvSpPr>
      <dsp:spPr>
        <a:xfrm>
          <a:off x="0" y="0"/>
          <a:ext cx="7645400" cy="680619"/>
        </a:xfrm>
        <a:prstGeom prst="roundRect">
          <a:avLst>
            <a:gd name="adj" fmla="val 10000"/>
          </a:avLst>
        </a:prstGeom>
        <a:solidFill>
          <a:srgbClr val="FFDF57"/>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a:solidFill>
                <a:sysClr val="windowText" lastClr="000000"/>
              </a:solidFill>
            </a:rPr>
            <a:t>1. Llegada de los huéspedes</a:t>
          </a:r>
          <a:endParaRPr lang="es-PE" sz="2400" b="1" kern="1200" dirty="0">
            <a:solidFill>
              <a:sysClr val="windowText" lastClr="000000"/>
            </a:solidFill>
          </a:endParaRPr>
        </a:p>
      </dsp:txBody>
      <dsp:txXfrm>
        <a:off x="19935" y="19935"/>
        <a:ext cx="6831325" cy="640749"/>
      </dsp:txXfrm>
    </dsp:sp>
    <dsp:sp modelId="{1485DD78-3137-48B8-A5BE-96AD5A79D6AB}">
      <dsp:nvSpPr>
        <dsp:cNvPr id="0" name=""/>
        <dsp:cNvSpPr/>
      </dsp:nvSpPr>
      <dsp:spPr>
        <a:xfrm>
          <a:off x="570922" y="775150"/>
          <a:ext cx="7645400" cy="680619"/>
        </a:xfrm>
        <a:prstGeom prst="roundRect">
          <a:avLst>
            <a:gd name="adj" fmla="val 10000"/>
          </a:avLst>
        </a:prstGeom>
        <a:solidFill>
          <a:srgbClr val="FFDF57"/>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a:solidFill>
                <a:sysClr val="windowText" lastClr="000000"/>
              </a:solidFill>
            </a:rPr>
            <a:t>2. Control Sanitario</a:t>
          </a:r>
          <a:endParaRPr lang="es-PE" sz="2400" b="1" kern="1200" dirty="0">
            <a:solidFill>
              <a:sysClr val="windowText" lastClr="000000"/>
            </a:solidFill>
          </a:endParaRPr>
        </a:p>
      </dsp:txBody>
      <dsp:txXfrm>
        <a:off x="590857" y="795085"/>
        <a:ext cx="6592205" cy="640749"/>
      </dsp:txXfrm>
    </dsp:sp>
    <dsp:sp modelId="{DECFEB51-F4BB-447D-A12A-1961AEF808EB}">
      <dsp:nvSpPr>
        <dsp:cNvPr id="0" name=""/>
        <dsp:cNvSpPr/>
      </dsp:nvSpPr>
      <dsp:spPr>
        <a:xfrm>
          <a:off x="1141845" y="1550301"/>
          <a:ext cx="7645400" cy="680619"/>
        </a:xfrm>
        <a:prstGeom prst="roundRect">
          <a:avLst>
            <a:gd name="adj" fmla="val 10000"/>
          </a:avLst>
        </a:prstGeom>
        <a:solidFill>
          <a:srgbClr val="FFDF57"/>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a:solidFill>
                <a:sysClr val="windowText" lastClr="000000"/>
              </a:solidFill>
            </a:rPr>
            <a:t>3. Registro y entrega de llaves</a:t>
          </a:r>
          <a:endParaRPr lang="es-PE" sz="2400" b="1" kern="1200" dirty="0">
            <a:solidFill>
              <a:sysClr val="windowText" lastClr="000000"/>
            </a:solidFill>
          </a:endParaRPr>
        </a:p>
      </dsp:txBody>
      <dsp:txXfrm>
        <a:off x="1161780" y="1570236"/>
        <a:ext cx="6592205" cy="640749"/>
      </dsp:txXfrm>
    </dsp:sp>
    <dsp:sp modelId="{24312B59-3BFE-4D27-A943-433861A530B2}">
      <dsp:nvSpPr>
        <dsp:cNvPr id="0" name=""/>
        <dsp:cNvSpPr/>
      </dsp:nvSpPr>
      <dsp:spPr>
        <a:xfrm>
          <a:off x="1712768" y="2325451"/>
          <a:ext cx="7645400" cy="680619"/>
        </a:xfrm>
        <a:prstGeom prst="roundRect">
          <a:avLst>
            <a:gd name="adj" fmla="val 10000"/>
          </a:avLst>
        </a:prstGeom>
        <a:solidFill>
          <a:srgbClr val="FFDF57"/>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a:solidFill>
                <a:sysClr val="windowText" lastClr="000000"/>
              </a:solidFill>
            </a:rPr>
            <a:t>4. Uso de la habitación</a:t>
          </a:r>
          <a:endParaRPr lang="es-PE" sz="2400" b="1" kern="1200" dirty="0">
            <a:solidFill>
              <a:sysClr val="windowText" lastClr="000000"/>
            </a:solidFill>
          </a:endParaRPr>
        </a:p>
      </dsp:txBody>
      <dsp:txXfrm>
        <a:off x="1732703" y="2345386"/>
        <a:ext cx="6592205" cy="640749"/>
      </dsp:txXfrm>
    </dsp:sp>
    <dsp:sp modelId="{63B5CE92-F5EA-4FE1-8D9E-13789E2ED0BD}">
      <dsp:nvSpPr>
        <dsp:cNvPr id="0" name=""/>
        <dsp:cNvSpPr/>
      </dsp:nvSpPr>
      <dsp:spPr>
        <a:xfrm>
          <a:off x="2283691" y="3100602"/>
          <a:ext cx="7645400" cy="680619"/>
        </a:xfrm>
        <a:prstGeom prst="roundRect">
          <a:avLst>
            <a:gd name="adj" fmla="val 10000"/>
          </a:avLst>
        </a:prstGeom>
        <a:solidFill>
          <a:srgbClr val="FFDF57"/>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a:solidFill>
                <a:schemeClr val="tx1"/>
              </a:solidFill>
            </a:rPr>
            <a:t>5. Alimentación del huésped mediante servicios delivery</a:t>
          </a:r>
          <a:endParaRPr lang="es-PE" sz="2400" b="1" kern="1200" dirty="0">
            <a:solidFill>
              <a:schemeClr val="tx1"/>
            </a:solidFill>
          </a:endParaRPr>
        </a:p>
      </dsp:txBody>
      <dsp:txXfrm>
        <a:off x="2303626" y="3120537"/>
        <a:ext cx="6592205" cy="640749"/>
      </dsp:txXfrm>
    </dsp:sp>
    <dsp:sp modelId="{00F506A8-8D49-4F5F-BB9F-C163C6774981}">
      <dsp:nvSpPr>
        <dsp:cNvPr id="0" name=""/>
        <dsp:cNvSpPr/>
      </dsp:nvSpPr>
      <dsp:spPr>
        <a:xfrm>
          <a:off x="7202997" y="497230"/>
          <a:ext cx="442402" cy="442402"/>
        </a:xfrm>
        <a:prstGeom prst="downArrow">
          <a:avLst>
            <a:gd name="adj1" fmla="val 55000"/>
            <a:gd name="adj2" fmla="val 45000"/>
          </a:avLst>
        </a:prstGeom>
        <a:solidFill>
          <a:schemeClr val="bg2">
            <a:lumMod val="50000"/>
          </a:schemeClr>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b="1" kern="1200"/>
        </a:p>
      </dsp:txBody>
      <dsp:txXfrm>
        <a:off x="7302537" y="497230"/>
        <a:ext cx="243322" cy="332908"/>
      </dsp:txXfrm>
    </dsp:sp>
    <dsp:sp modelId="{E4BC6D76-0AD0-4FA7-ACEC-0149318ED4BC}">
      <dsp:nvSpPr>
        <dsp:cNvPr id="0" name=""/>
        <dsp:cNvSpPr/>
      </dsp:nvSpPr>
      <dsp:spPr>
        <a:xfrm>
          <a:off x="7773920" y="1272381"/>
          <a:ext cx="442402" cy="442402"/>
        </a:xfrm>
        <a:prstGeom prst="downArrow">
          <a:avLst>
            <a:gd name="adj1" fmla="val 55000"/>
            <a:gd name="adj2" fmla="val 45000"/>
          </a:avLst>
        </a:prstGeom>
        <a:solidFill>
          <a:schemeClr val="bg2">
            <a:lumMod val="50000"/>
          </a:schemeClr>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b="1" kern="1200"/>
        </a:p>
      </dsp:txBody>
      <dsp:txXfrm>
        <a:off x="7873460" y="1272381"/>
        <a:ext cx="243322" cy="332908"/>
      </dsp:txXfrm>
    </dsp:sp>
    <dsp:sp modelId="{C31DDC95-D447-4CE8-B8CB-58A84D7B009F}">
      <dsp:nvSpPr>
        <dsp:cNvPr id="0" name=""/>
        <dsp:cNvSpPr/>
      </dsp:nvSpPr>
      <dsp:spPr>
        <a:xfrm>
          <a:off x="8344843" y="2036188"/>
          <a:ext cx="442402" cy="442402"/>
        </a:xfrm>
        <a:prstGeom prst="downArrow">
          <a:avLst>
            <a:gd name="adj1" fmla="val 55000"/>
            <a:gd name="adj2" fmla="val 45000"/>
          </a:avLst>
        </a:prstGeom>
        <a:solidFill>
          <a:schemeClr val="bg2">
            <a:lumMod val="50000"/>
          </a:schemeClr>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b="1" kern="1200"/>
        </a:p>
      </dsp:txBody>
      <dsp:txXfrm>
        <a:off x="8444383" y="2036188"/>
        <a:ext cx="243322" cy="332908"/>
      </dsp:txXfrm>
    </dsp:sp>
    <dsp:sp modelId="{2B700D3D-9342-4C20-98E0-1B9801D29B3A}">
      <dsp:nvSpPr>
        <dsp:cNvPr id="0" name=""/>
        <dsp:cNvSpPr/>
      </dsp:nvSpPr>
      <dsp:spPr>
        <a:xfrm>
          <a:off x="8915766" y="2818901"/>
          <a:ext cx="442402" cy="442402"/>
        </a:xfrm>
        <a:prstGeom prst="downArrow">
          <a:avLst>
            <a:gd name="adj1" fmla="val 55000"/>
            <a:gd name="adj2" fmla="val 45000"/>
          </a:avLst>
        </a:prstGeom>
        <a:solidFill>
          <a:schemeClr val="bg2">
            <a:lumMod val="50000"/>
          </a:schemeClr>
        </a:solidFill>
        <a:ln w="15875" cap="flat" cmpd="sng" algn="ctr">
          <a:solidFill>
            <a:srgbClr val="B08600"/>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PE" sz="2400" b="1" kern="1200"/>
        </a:p>
      </dsp:txBody>
      <dsp:txXfrm>
        <a:off x="9015306" y="2818901"/>
        <a:ext cx="243322" cy="332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5BA0D-18B8-4AEC-8250-C09E2040AB9A}" type="datetimeFigureOut">
              <a:rPr lang="es-PE" smtClean="0"/>
              <a:t>14/12/2020</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93EB2-C73B-46C5-9787-1CB8FA193A2F}" type="slidenum">
              <a:rPr lang="es-PE" smtClean="0"/>
              <a:t>‹Nº›</a:t>
            </a:fld>
            <a:endParaRPr lang="es-PE"/>
          </a:p>
        </p:txBody>
      </p:sp>
    </p:spTree>
    <p:extLst>
      <p:ext uri="{BB962C8B-B14F-4D97-AF65-F5344CB8AC3E}">
        <p14:creationId xmlns:p14="http://schemas.microsoft.com/office/powerpoint/2010/main" val="3454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47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50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2E3BA15-DAFE-4FF4-8D65-1AFFF2140152}" type="datetimeFigureOut">
              <a:rPr lang="es-PE" smtClean="0"/>
              <a:t>14/12/2020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9C6F4605-33E7-46A5-B7DE-DA80E0F1D0A6}" type="slidenum">
              <a:rPr lang="es-PE" smtClean="0"/>
              <a:t>‹Nº›</a:t>
            </a:fld>
            <a:endParaRPr lang="es-P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02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E3BA15-DAFE-4FF4-8D65-1AFFF2140152}" type="datetimeFigureOut">
              <a:rPr lang="es-PE" smtClean="0"/>
              <a:t>14/12/2020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349949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E3BA15-DAFE-4FF4-8D65-1AFFF2140152}" type="datetimeFigureOut">
              <a:rPr lang="es-PE" smtClean="0"/>
              <a:t>14/12/2020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4131902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9"/>
        <p:cNvGrpSpPr/>
        <p:nvPr/>
      </p:nvGrpSpPr>
      <p:grpSpPr>
        <a:xfrm>
          <a:off x="0" y="0"/>
          <a:ext cx="0" cy="0"/>
          <a:chOff x="0" y="0"/>
          <a:chExt cx="0" cy="0"/>
        </a:xfrm>
      </p:grpSpPr>
      <p:sp>
        <p:nvSpPr>
          <p:cNvPr id="63" name="Google Shape;63;p6"/>
          <p:cNvSpPr txBox="1">
            <a:spLocks noGrp="1"/>
          </p:cNvSpPr>
          <p:nvPr>
            <p:ph type="title"/>
          </p:nvPr>
        </p:nvSpPr>
        <p:spPr>
          <a:xfrm>
            <a:off x="819967" y="521800"/>
            <a:ext cx="4817600" cy="1226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64" name="Google Shape;64;p6"/>
          <p:cNvSpPr txBox="1">
            <a:spLocks noGrp="1"/>
          </p:cNvSpPr>
          <p:nvPr>
            <p:ph type="body" idx="1"/>
          </p:nvPr>
        </p:nvSpPr>
        <p:spPr>
          <a:xfrm>
            <a:off x="819967" y="1968767"/>
            <a:ext cx="4817600" cy="37688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grpSp>
        <p:nvGrpSpPr>
          <p:cNvPr id="66" name="Google Shape;66;p6"/>
          <p:cNvGrpSpPr/>
          <p:nvPr/>
        </p:nvGrpSpPr>
        <p:grpSpPr>
          <a:xfrm rot="10800000">
            <a:off x="6096000" y="-63"/>
            <a:ext cx="6096000" cy="6876696"/>
            <a:chOff x="8" y="-13862"/>
            <a:chExt cx="4572000" cy="5157522"/>
          </a:xfrm>
        </p:grpSpPr>
        <p:sp>
          <p:nvSpPr>
            <p:cNvPr id="67" name="Google Shape;67;p6"/>
            <p:cNvSpPr/>
            <p:nvPr/>
          </p:nvSpPr>
          <p:spPr>
            <a:xfrm rot="10800000">
              <a:off x="8" y="160"/>
              <a:ext cx="377100" cy="51435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6"/>
            <p:cNvSpPr/>
            <p:nvPr/>
          </p:nvSpPr>
          <p:spPr>
            <a:xfrm>
              <a:off x="366508" y="-13862"/>
              <a:ext cx="267425" cy="5157350"/>
            </a:xfrm>
            <a:custGeom>
              <a:avLst/>
              <a:gdLst/>
              <a:ahLst/>
              <a:cxnLst/>
              <a:rect l="l" t="t" r="r" b="b"/>
              <a:pathLst>
                <a:path w="10697" h="206294" extrusionOk="0">
                  <a:moveTo>
                    <a:pt x="369" y="206294"/>
                  </a:moveTo>
                  <a:lnTo>
                    <a:pt x="10697" y="190844"/>
                  </a:lnTo>
                  <a:lnTo>
                    <a:pt x="10623" y="15934"/>
                  </a:lnTo>
                  <a:lnTo>
                    <a:pt x="0" y="0"/>
                  </a:lnTo>
                  <a:close/>
                </a:path>
              </a:pathLst>
            </a:custGeom>
            <a:solidFill>
              <a:schemeClr val="accent2"/>
            </a:solidFill>
            <a:ln>
              <a:noFill/>
            </a:ln>
          </p:spPr>
        </p:sp>
        <p:sp>
          <p:nvSpPr>
            <p:cNvPr id="69" name="Google Shape;69;p6"/>
            <p:cNvSpPr/>
            <p:nvPr/>
          </p:nvSpPr>
          <p:spPr>
            <a:xfrm rot="10800000">
              <a:off x="633908" y="382913"/>
              <a:ext cx="3938100" cy="43764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477051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lumMod val="75000"/>
          </a:schemeClr>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508001" y="1002785"/>
            <a:ext cx="11683879" cy="4141017"/>
            <a:chOff x="381000" y="752088"/>
            <a:chExt cx="8762909" cy="3105763"/>
          </a:xfrm>
        </p:grpSpPr>
        <p:sp>
          <p:nvSpPr>
            <p:cNvPr id="21" name="Google Shape;21;p3"/>
            <p:cNvSpPr/>
            <p:nvPr/>
          </p:nvSpPr>
          <p:spPr>
            <a:xfrm>
              <a:off x="5833150" y="752100"/>
              <a:ext cx="743025" cy="3102950"/>
            </a:xfrm>
            <a:custGeom>
              <a:avLst/>
              <a:gdLst/>
              <a:ahLst/>
              <a:cxnLst/>
              <a:rect l="l" t="t" r="r" b="b"/>
              <a:pathLst>
                <a:path w="29721" h="124118" extrusionOk="0">
                  <a:moveTo>
                    <a:pt x="29559" y="0"/>
                  </a:moveTo>
                  <a:lnTo>
                    <a:pt x="0" y="21343"/>
                  </a:lnTo>
                  <a:lnTo>
                    <a:pt x="0" y="124118"/>
                  </a:lnTo>
                  <a:lnTo>
                    <a:pt x="29721" y="102879"/>
                  </a:lnTo>
                  <a:close/>
                </a:path>
              </a:pathLst>
            </a:custGeom>
            <a:solidFill>
              <a:schemeClr val="accent2"/>
            </a:solidFill>
            <a:ln>
              <a:noFill/>
            </a:ln>
          </p:spPr>
        </p:sp>
        <p:sp>
          <p:nvSpPr>
            <p:cNvPr id="22" name="Google Shape;22;p3"/>
            <p:cNvSpPr/>
            <p:nvPr/>
          </p:nvSpPr>
          <p:spPr>
            <a:xfrm>
              <a:off x="6572309" y="752088"/>
              <a:ext cx="2571600" cy="2571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381000" y="1285650"/>
              <a:ext cx="5452500" cy="25716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5833500" y="3112325"/>
              <a:ext cx="738775" cy="745525"/>
            </a:xfrm>
            <a:custGeom>
              <a:avLst/>
              <a:gdLst/>
              <a:ahLst/>
              <a:cxnLst/>
              <a:rect l="l" t="t" r="r" b="b"/>
              <a:pathLst>
                <a:path w="29551" h="29821" extrusionOk="0">
                  <a:moveTo>
                    <a:pt x="29397" y="0"/>
                  </a:moveTo>
                  <a:lnTo>
                    <a:pt x="64" y="21385"/>
                  </a:lnTo>
                  <a:lnTo>
                    <a:pt x="0" y="29821"/>
                  </a:lnTo>
                  <a:lnTo>
                    <a:pt x="29551" y="8625"/>
                  </a:lnTo>
                  <a:close/>
                </a:path>
              </a:pathLst>
            </a:custGeom>
            <a:solidFill>
              <a:srgbClr val="001F46">
                <a:alpha val="20110"/>
              </a:srgbClr>
            </a:solidFill>
            <a:ln>
              <a:noFill/>
            </a:ln>
          </p:spPr>
        </p:sp>
        <p:sp>
          <p:nvSpPr>
            <p:cNvPr id="25" name="Google Shape;25;p3"/>
            <p:cNvSpPr/>
            <p:nvPr/>
          </p:nvSpPr>
          <p:spPr>
            <a:xfrm>
              <a:off x="6572284" y="3112333"/>
              <a:ext cx="2571600" cy="2115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81000" y="3645900"/>
              <a:ext cx="5452500" cy="2118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7" name="Google Shape;27;p3"/>
          <p:cNvSpPr txBox="1">
            <a:spLocks noGrp="1"/>
          </p:cNvSpPr>
          <p:nvPr>
            <p:ph type="ctrTitle"/>
          </p:nvPr>
        </p:nvSpPr>
        <p:spPr>
          <a:xfrm>
            <a:off x="819967" y="2702200"/>
            <a:ext cx="6626000" cy="7516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8" name="Google Shape;28;p3"/>
          <p:cNvSpPr txBox="1">
            <a:spLocks noGrp="1"/>
          </p:cNvSpPr>
          <p:nvPr>
            <p:ph type="subTitle" idx="1"/>
          </p:nvPr>
        </p:nvSpPr>
        <p:spPr>
          <a:xfrm>
            <a:off x="819967" y="3481433"/>
            <a:ext cx="6626000" cy="369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800"/>
              <a:buNone/>
              <a:defRPr sz="2400"/>
            </a:lvl1pPr>
            <a:lvl2pPr lvl="1" rtl="0">
              <a:spcBef>
                <a:spcPts val="0"/>
              </a:spcBef>
              <a:spcAft>
                <a:spcPts val="0"/>
              </a:spcAft>
              <a:buClr>
                <a:schemeClr val="dk1"/>
              </a:buClr>
              <a:buSzPts val="1800"/>
              <a:buNone/>
              <a:defRPr sz="2400"/>
            </a:lvl2pPr>
            <a:lvl3pPr lvl="2" rtl="0">
              <a:spcBef>
                <a:spcPts val="0"/>
              </a:spcBef>
              <a:spcAft>
                <a:spcPts val="0"/>
              </a:spcAft>
              <a:buClr>
                <a:schemeClr val="dk1"/>
              </a:buClr>
              <a:buSzPts val="1800"/>
              <a:buNone/>
              <a:defRPr sz="2400"/>
            </a:lvl3pPr>
            <a:lvl4pPr lvl="3" rtl="0">
              <a:spcBef>
                <a:spcPts val="0"/>
              </a:spcBef>
              <a:spcAft>
                <a:spcPts val="0"/>
              </a:spcAft>
              <a:buClr>
                <a:schemeClr val="dk1"/>
              </a:buClr>
              <a:buSzPts val="1800"/>
              <a:buNone/>
              <a:defRPr sz="2400"/>
            </a:lvl4pPr>
            <a:lvl5pPr lvl="4" rtl="0">
              <a:spcBef>
                <a:spcPts val="0"/>
              </a:spcBef>
              <a:spcAft>
                <a:spcPts val="0"/>
              </a:spcAft>
              <a:buClr>
                <a:schemeClr val="dk1"/>
              </a:buClr>
              <a:buSzPts val="1800"/>
              <a:buNone/>
              <a:defRPr sz="2400"/>
            </a:lvl5pPr>
            <a:lvl6pPr lvl="5" rtl="0">
              <a:spcBef>
                <a:spcPts val="0"/>
              </a:spcBef>
              <a:spcAft>
                <a:spcPts val="0"/>
              </a:spcAft>
              <a:buClr>
                <a:schemeClr val="dk1"/>
              </a:buClr>
              <a:buSzPts val="1800"/>
              <a:buNone/>
              <a:defRPr sz="2400"/>
            </a:lvl6pPr>
            <a:lvl7pPr lvl="6" rtl="0">
              <a:spcBef>
                <a:spcPts val="0"/>
              </a:spcBef>
              <a:spcAft>
                <a:spcPts val="0"/>
              </a:spcAft>
              <a:buClr>
                <a:schemeClr val="dk1"/>
              </a:buClr>
              <a:buSzPts val="1800"/>
              <a:buNone/>
              <a:defRPr sz="2400"/>
            </a:lvl7pPr>
            <a:lvl8pPr lvl="7" rtl="0">
              <a:spcBef>
                <a:spcPts val="0"/>
              </a:spcBef>
              <a:spcAft>
                <a:spcPts val="0"/>
              </a:spcAft>
              <a:buClr>
                <a:schemeClr val="dk1"/>
              </a:buClr>
              <a:buSzPts val="1800"/>
              <a:buNone/>
              <a:defRPr sz="2400"/>
            </a:lvl8pPr>
            <a:lvl9pPr lvl="8" rtl="0">
              <a:spcBef>
                <a:spcPts val="0"/>
              </a:spcBef>
              <a:spcAft>
                <a:spcPts val="0"/>
              </a:spcAft>
              <a:buClr>
                <a:schemeClr val="dk1"/>
              </a:buClr>
              <a:buSzPts val="1800"/>
              <a:buNone/>
              <a:defRPr sz="2400"/>
            </a:lvl9pPr>
          </a:lstStyle>
          <a:p>
            <a:endParaRPr/>
          </a:p>
        </p:txBody>
      </p:sp>
    </p:spTree>
    <p:extLst>
      <p:ext uri="{BB962C8B-B14F-4D97-AF65-F5344CB8AC3E}">
        <p14:creationId xmlns:p14="http://schemas.microsoft.com/office/powerpoint/2010/main" val="2846275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3"/>
        <p:cNvGrpSpPr/>
        <p:nvPr/>
      </p:nvGrpSpPr>
      <p:grpSpPr>
        <a:xfrm>
          <a:off x="0" y="0"/>
          <a:ext cx="0" cy="0"/>
          <a:chOff x="0" y="0"/>
          <a:chExt cx="0" cy="0"/>
        </a:xfrm>
      </p:grpSpPr>
      <p:grpSp>
        <p:nvGrpSpPr>
          <p:cNvPr id="44" name="Google Shape;44;p5"/>
          <p:cNvGrpSpPr/>
          <p:nvPr/>
        </p:nvGrpSpPr>
        <p:grpSpPr>
          <a:xfrm>
            <a:off x="1" y="6349867"/>
            <a:ext cx="805329" cy="508133"/>
            <a:chOff x="0" y="4762400"/>
            <a:chExt cx="603997" cy="381100"/>
          </a:xfrm>
        </p:grpSpPr>
        <p:sp>
          <p:nvSpPr>
            <p:cNvPr id="45" name="Google Shape;45;p5"/>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7" name="Google Shape;47;p5"/>
          <p:cNvGrpSpPr/>
          <p:nvPr/>
        </p:nvGrpSpPr>
        <p:grpSpPr>
          <a:xfrm>
            <a:off x="508001" y="0"/>
            <a:ext cx="11684148" cy="1747891"/>
            <a:chOff x="381000" y="0"/>
            <a:chExt cx="8763111" cy="1310918"/>
          </a:xfrm>
        </p:grpSpPr>
        <p:grpSp>
          <p:nvGrpSpPr>
            <p:cNvPr id="48" name="Google Shape;48;p5"/>
            <p:cNvGrpSpPr/>
            <p:nvPr/>
          </p:nvGrpSpPr>
          <p:grpSpPr>
            <a:xfrm>
              <a:off x="381000" y="0"/>
              <a:ext cx="8763111" cy="1310300"/>
              <a:chOff x="381000" y="0"/>
              <a:chExt cx="8763111" cy="1310300"/>
            </a:xfrm>
          </p:grpSpPr>
          <p:sp>
            <p:nvSpPr>
              <p:cNvPr id="49" name="Google Shape;49;p5"/>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50" name="Google Shape;50;p5"/>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2" name="Google Shape;52;p5"/>
            <p:cNvGrpSpPr/>
            <p:nvPr/>
          </p:nvGrpSpPr>
          <p:grpSpPr>
            <a:xfrm>
              <a:off x="381000" y="967217"/>
              <a:ext cx="8763100" cy="343701"/>
              <a:chOff x="381000" y="862358"/>
              <a:chExt cx="8763100" cy="576872"/>
            </a:xfrm>
          </p:grpSpPr>
          <p:sp>
            <p:nvSpPr>
              <p:cNvPr id="53" name="Google Shape;53;p5"/>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54" name="Google Shape;54;p5"/>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56" name="Google Shape;56;p5"/>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5"/>
          <p:cNvSpPr txBox="1">
            <a:spLocks noGrp="1"/>
          </p:cNvSpPr>
          <p:nvPr>
            <p:ph type="body" idx="1"/>
          </p:nvPr>
        </p:nvSpPr>
        <p:spPr>
          <a:xfrm>
            <a:off x="819967" y="2273567"/>
            <a:ext cx="9010400" cy="37688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58" name="Google Shape;58;p5"/>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96464"/>
                </a:solidFill>
              </a:rPr>
              <a:pPr/>
              <a:t>‹Nº›</a:t>
            </a:fld>
            <a:endParaRPr>
              <a:solidFill>
                <a:srgbClr val="696464"/>
              </a:solidFill>
            </a:endParaRPr>
          </a:p>
        </p:txBody>
      </p:sp>
    </p:spTree>
    <p:extLst>
      <p:ext uri="{BB962C8B-B14F-4D97-AF65-F5344CB8AC3E}">
        <p14:creationId xmlns:p14="http://schemas.microsoft.com/office/powerpoint/2010/main" val="17136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9"/>
        <p:cNvGrpSpPr/>
        <p:nvPr/>
      </p:nvGrpSpPr>
      <p:grpSpPr>
        <a:xfrm>
          <a:off x="0" y="0"/>
          <a:ext cx="0" cy="0"/>
          <a:chOff x="0" y="0"/>
          <a:chExt cx="0" cy="0"/>
        </a:xfrm>
      </p:grpSpPr>
      <p:sp>
        <p:nvSpPr>
          <p:cNvPr id="63" name="Google Shape;63;p6"/>
          <p:cNvSpPr txBox="1">
            <a:spLocks noGrp="1"/>
          </p:cNvSpPr>
          <p:nvPr>
            <p:ph type="title"/>
          </p:nvPr>
        </p:nvSpPr>
        <p:spPr>
          <a:xfrm>
            <a:off x="819967" y="521800"/>
            <a:ext cx="4817600" cy="1226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000"/>
              <a:buNone/>
              <a:defRPr>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64" name="Google Shape;64;p6"/>
          <p:cNvSpPr txBox="1">
            <a:spLocks noGrp="1"/>
          </p:cNvSpPr>
          <p:nvPr>
            <p:ph type="body" idx="1"/>
          </p:nvPr>
        </p:nvSpPr>
        <p:spPr>
          <a:xfrm>
            <a:off x="819967" y="1968767"/>
            <a:ext cx="4817600" cy="37688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grpSp>
        <p:nvGrpSpPr>
          <p:cNvPr id="66" name="Google Shape;66;p6"/>
          <p:cNvGrpSpPr/>
          <p:nvPr/>
        </p:nvGrpSpPr>
        <p:grpSpPr>
          <a:xfrm rot="10800000">
            <a:off x="6096000" y="-63"/>
            <a:ext cx="6096000" cy="6876696"/>
            <a:chOff x="8" y="-13862"/>
            <a:chExt cx="4572000" cy="5157522"/>
          </a:xfrm>
        </p:grpSpPr>
        <p:sp>
          <p:nvSpPr>
            <p:cNvPr id="67" name="Google Shape;67;p6"/>
            <p:cNvSpPr/>
            <p:nvPr/>
          </p:nvSpPr>
          <p:spPr>
            <a:xfrm rot="10800000">
              <a:off x="8" y="160"/>
              <a:ext cx="377100" cy="51435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6"/>
            <p:cNvSpPr/>
            <p:nvPr/>
          </p:nvSpPr>
          <p:spPr>
            <a:xfrm>
              <a:off x="366508" y="-13862"/>
              <a:ext cx="267425" cy="5157350"/>
            </a:xfrm>
            <a:custGeom>
              <a:avLst/>
              <a:gdLst/>
              <a:ahLst/>
              <a:cxnLst/>
              <a:rect l="l" t="t" r="r" b="b"/>
              <a:pathLst>
                <a:path w="10697" h="206294" extrusionOk="0">
                  <a:moveTo>
                    <a:pt x="369" y="206294"/>
                  </a:moveTo>
                  <a:lnTo>
                    <a:pt x="10697" y="190844"/>
                  </a:lnTo>
                  <a:lnTo>
                    <a:pt x="10623" y="15934"/>
                  </a:lnTo>
                  <a:lnTo>
                    <a:pt x="0" y="0"/>
                  </a:lnTo>
                  <a:close/>
                </a:path>
              </a:pathLst>
            </a:custGeom>
            <a:solidFill>
              <a:schemeClr val="accent2"/>
            </a:solidFill>
            <a:ln>
              <a:noFill/>
            </a:ln>
          </p:spPr>
        </p:sp>
        <p:sp>
          <p:nvSpPr>
            <p:cNvPr id="69" name="Google Shape;69;p6"/>
            <p:cNvSpPr/>
            <p:nvPr/>
          </p:nvSpPr>
          <p:spPr>
            <a:xfrm rot="10800000">
              <a:off x="633908" y="382913"/>
              <a:ext cx="3938100" cy="43764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15881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grpSp>
        <p:nvGrpSpPr>
          <p:cNvPr id="71" name="Google Shape;71;p7"/>
          <p:cNvGrpSpPr/>
          <p:nvPr/>
        </p:nvGrpSpPr>
        <p:grpSpPr>
          <a:xfrm>
            <a:off x="1" y="6349867"/>
            <a:ext cx="805329" cy="508133"/>
            <a:chOff x="0" y="4762400"/>
            <a:chExt cx="603997" cy="381100"/>
          </a:xfrm>
        </p:grpSpPr>
        <p:sp>
          <p:nvSpPr>
            <p:cNvPr id="72" name="Google Shape;72;p7"/>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7"/>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7"/>
          <p:cNvGrpSpPr/>
          <p:nvPr/>
        </p:nvGrpSpPr>
        <p:grpSpPr>
          <a:xfrm>
            <a:off x="508001" y="0"/>
            <a:ext cx="11684148" cy="1747891"/>
            <a:chOff x="381000" y="0"/>
            <a:chExt cx="8763111" cy="1310918"/>
          </a:xfrm>
        </p:grpSpPr>
        <p:grpSp>
          <p:nvGrpSpPr>
            <p:cNvPr id="75" name="Google Shape;75;p7"/>
            <p:cNvGrpSpPr/>
            <p:nvPr/>
          </p:nvGrpSpPr>
          <p:grpSpPr>
            <a:xfrm>
              <a:off x="381000" y="0"/>
              <a:ext cx="8763111" cy="1310300"/>
              <a:chOff x="381000" y="0"/>
              <a:chExt cx="8763111" cy="1310300"/>
            </a:xfrm>
          </p:grpSpPr>
          <p:sp>
            <p:nvSpPr>
              <p:cNvPr id="76" name="Google Shape;76;p7"/>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77" name="Google Shape;77;p7"/>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7"/>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9" name="Google Shape;79;p7"/>
            <p:cNvGrpSpPr/>
            <p:nvPr/>
          </p:nvGrpSpPr>
          <p:grpSpPr>
            <a:xfrm>
              <a:off x="381000" y="967217"/>
              <a:ext cx="8763100" cy="343701"/>
              <a:chOff x="381000" y="862358"/>
              <a:chExt cx="8763100" cy="576872"/>
            </a:xfrm>
          </p:grpSpPr>
          <p:sp>
            <p:nvSpPr>
              <p:cNvPr id="80" name="Google Shape;80;p7"/>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81" name="Google Shape;81;p7"/>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7"/>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83" name="Google Shape;83;p7"/>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4" name="Google Shape;84;p7"/>
          <p:cNvSpPr txBox="1">
            <a:spLocks noGrp="1"/>
          </p:cNvSpPr>
          <p:nvPr>
            <p:ph type="body" idx="1"/>
          </p:nvPr>
        </p:nvSpPr>
        <p:spPr>
          <a:xfrm>
            <a:off x="805333" y="2273567"/>
            <a:ext cx="4247200" cy="36208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85" name="Google Shape;85;p7"/>
          <p:cNvSpPr txBox="1">
            <a:spLocks noGrp="1"/>
          </p:cNvSpPr>
          <p:nvPr>
            <p:ph type="body" idx="2"/>
          </p:nvPr>
        </p:nvSpPr>
        <p:spPr>
          <a:xfrm>
            <a:off x="5583171" y="2273567"/>
            <a:ext cx="4247200" cy="36208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sz="2933"/>
            </a:lvl1pPr>
            <a:lvl2pPr marL="1219170" lvl="1" indent="-491054" rtl="0">
              <a:spcBef>
                <a:spcPts val="0"/>
              </a:spcBef>
              <a:spcAft>
                <a:spcPts val="0"/>
              </a:spcAft>
              <a:buSzPts val="2200"/>
              <a:buChar char="▹"/>
              <a:defRPr sz="2933"/>
            </a:lvl2pPr>
            <a:lvl3pPr marL="1828754" lvl="2" indent="-491054" rtl="0">
              <a:spcBef>
                <a:spcPts val="0"/>
              </a:spcBef>
              <a:spcAft>
                <a:spcPts val="0"/>
              </a:spcAft>
              <a:buSzPts val="2200"/>
              <a:buChar char="■"/>
              <a:defRPr sz="2933"/>
            </a:lvl3pPr>
            <a:lvl4pPr marL="2438339" lvl="3" indent="-491054" rtl="0">
              <a:spcBef>
                <a:spcPts val="0"/>
              </a:spcBef>
              <a:spcAft>
                <a:spcPts val="0"/>
              </a:spcAft>
              <a:buSzPts val="2200"/>
              <a:buChar char="●"/>
              <a:defRPr sz="2933"/>
            </a:lvl4pPr>
            <a:lvl5pPr marL="3047924" lvl="4" indent="-491054" rtl="0">
              <a:spcBef>
                <a:spcPts val="0"/>
              </a:spcBef>
              <a:spcAft>
                <a:spcPts val="0"/>
              </a:spcAft>
              <a:buSzPts val="2200"/>
              <a:buChar char="○"/>
              <a:defRPr sz="2933"/>
            </a:lvl5pPr>
            <a:lvl6pPr marL="3657509" lvl="5" indent="-491054" rtl="0">
              <a:spcBef>
                <a:spcPts val="0"/>
              </a:spcBef>
              <a:spcAft>
                <a:spcPts val="0"/>
              </a:spcAft>
              <a:buSzPts val="2200"/>
              <a:buChar char="■"/>
              <a:defRPr sz="2933"/>
            </a:lvl6pPr>
            <a:lvl7pPr marL="4267093" lvl="6" indent="-491054" rtl="0">
              <a:spcBef>
                <a:spcPts val="0"/>
              </a:spcBef>
              <a:spcAft>
                <a:spcPts val="0"/>
              </a:spcAft>
              <a:buSzPts val="2200"/>
              <a:buChar char="●"/>
              <a:defRPr sz="2933"/>
            </a:lvl7pPr>
            <a:lvl8pPr marL="4876678" lvl="7" indent="-491054" rtl="0">
              <a:spcBef>
                <a:spcPts val="0"/>
              </a:spcBef>
              <a:spcAft>
                <a:spcPts val="0"/>
              </a:spcAft>
              <a:buSzPts val="2200"/>
              <a:buChar char="○"/>
              <a:defRPr sz="2933"/>
            </a:lvl8pPr>
            <a:lvl9pPr marL="5486263" lvl="8" indent="-491054" rtl="0">
              <a:spcBef>
                <a:spcPts val="0"/>
              </a:spcBef>
              <a:spcAft>
                <a:spcPts val="0"/>
              </a:spcAft>
              <a:buSzPts val="2200"/>
              <a:buChar char="■"/>
              <a:defRPr sz="2933"/>
            </a:lvl9pPr>
          </a:lstStyle>
          <a:p>
            <a:endParaRPr/>
          </a:p>
        </p:txBody>
      </p:sp>
      <p:sp>
        <p:nvSpPr>
          <p:cNvPr id="86" name="Google Shape;86;p7"/>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96464"/>
                </a:solidFill>
              </a:rPr>
              <a:pPr/>
              <a:t>‹Nº›</a:t>
            </a:fld>
            <a:endParaRPr>
              <a:solidFill>
                <a:srgbClr val="696464"/>
              </a:solidFill>
            </a:endParaRPr>
          </a:p>
        </p:txBody>
      </p:sp>
    </p:spTree>
    <p:extLst>
      <p:ext uri="{BB962C8B-B14F-4D97-AF65-F5344CB8AC3E}">
        <p14:creationId xmlns:p14="http://schemas.microsoft.com/office/powerpoint/2010/main" val="2644360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8"/>
          <p:cNvGrpSpPr/>
          <p:nvPr/>
        </p:nvGrpSpPr>
        <p:grpSpPr>
          <a:xfrm>
            <a:off x="1" y="6349867"/>
            <a:ext cx="805329" cy="508133"/>
            <a:chOff x="0" y="4762400"/>
            <a:chExt cx="603997" cy="381100"/>
          </a:xfrm>
        </p:grpSpPr>
        <p:sp>
          <p:nvSpPr>
            <p:cNvPr id="89" name="Google Shape;89;p8"/>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8"/>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 name="Google Shape;91;p8"/>
          <p:cNvGrpSpPr/>
          <p:nvPr/>
        </p:nvGrpSpPr>
        <p:grpSpPr>
          <a:xfrm>
            <a:off x="508001" y="0"/>
            <a:ext cx="11684148" cy="1747891"/>
            <a:chOff x="381000" y="0"/>
            <a:chExt cx="8763111" cy="1310918"/>
          </a:xfrm>
        </p:grpSpPr>
        <p:grpSp>
          <p:nvGrpSpPr>
            <p:cNvPr id="92" name="Google Shape;92;p8"/>
            <p:cNvGrpSpPr/>
            <p:nvPr/>
          </p:nvGrpSpPr>
          <p:grpSpPr>
            <a:xfrm>
              <a:off x="381000" y="0"/>
              <a:ext cx="8763111" cy="1310300"/>
              <a:chOff x="381000" y="0"/>
              <a:chExt cx="8763111" cy="1310300"/>
            </a:xfrm>
          </p:grpSpPr>
          <p:sp>
            <p:nvSpPr>
              <p:cNvPr id="93" name="Google Shape;93;p8"/>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94" name="Google Shape;94;p8"/>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8"/>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6" name="Google Shape;96;p8"/>
            <p:cNvGrpSpPr/>
            <p:nvPr/>
          </p:nvGrpSpPr>
          <p:grpSpPr>
            <a:xfrm>
              <a:off x="381000" y="967217"/>
              <a:ext cx="8763100" cy="343701"/>
              <a:chOff x="381000" y="862358"/>
              <a:chExt cx="8763100" cy="576872"/>
            </a:xfrm>
          </p:grpSpPr>
          <p:sp>
            <p:nvSpPr>
              <p:cNvPr id="97" name="Google Shape;97;p8"/>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98" name="Google Shape;98;p8"/>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8"/>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100" name="Google Shape;100;p8"/>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8"/>
          <p:cNvSpPr txBox="1">
            <a:spLocks noGrp="1"/>
          </p:cNvSpPr>
          <p:nvPr>
            <p:ph type="body" idx="1"/>
          </p:nvPr>
        </p:nvSpPr>
        <p:spPr>
          <a:xfrm>
            <a:off x="819967" y="2273567"/>
            <a:ext cx="2784800" cy="362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102" name="Google Shape;102;p8"/>
          <p:cNvSpPr txBox="1">
            <a:spLocks noGrp="1"/>
          </p:cNvSpPr>
          <p:nvPr>
            <p:ph type="body" idx="2"/>
          </p:nvPr>
        </p:nvSpPr>
        <p:spPr>
          <a:xfrm>
            <a:off x="3932760" y="2273567"/>
            <a:ext cx="2784800" cy="362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103" name="Google Shape;103;p8"/>
          <p:cNvSpPr txBox="1">
            <a:spLocks noGrp="1"/>
          </p:cNvSpPr>
          <p:nvPr>
            <p:ph type="body" idx="3"/>
          </p:nvPr>
        </p:nvSpPr>
        <p:spPr>
          <a:xfrm>
            <a:off x="7045553" y="2273567"/>
            <a:ext cx="2784800" cy="362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104" name="Google Shape;104;p8"/>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96464"/>
                </a:solidFill>
              </a:rPr>
              <a:pPr/>
              <a:t>‹Nº›</a:t>
            </a:fld>
            <a:endParaRPr>
              <a:solidFill>
                <a:srgbClr val="696464"/>
              </a:solidFill>
            </a:endParaRPr>
          </a:p>
        </p:txBody>
      </p:sp>
    </p:spTree>
    <p:extLst>
      <p:ext uri="{BB962C8B-B14F-4D97-AF65-F5344CB8AC3E}">
        <p14:creationId xmlns:p14="http://schemas.microsoft.com/office/powerpoint/2010/main" val="452007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9"/>
          <p:cNvGrpSpPr/>
          <p:nvPr/>
        </p:nvGrpSpPr>
        <p:grpSpPr>
          <a:xfrm>
            <a:off x="1" y="6349867"/>
            <a:ext cx="805329" cy="508133"/>
            <a:chOff x="0" y="4762400"/>
            <a:chExt cx="603997" cy="381100"/>
          </a:xfrm>
        </p:grpSpPr>
        <p:sp>
          <p:nvSpPr>
            <p:cNvPr id="107" name="Google Shape;107;p9"/>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9"/>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 name="Google Shape;109;p9"/>
          <p:cNvGrpSpPr/>
          <p:nvPr/>
        </p:nvGrpSpPr>
        <p:grpSpPr>
          <a:xfrm>
            <a:off x="508001" y="0"/>
            <a:ext cx="11684148" cy="1747891"/>
            <a:chOff x="381000" y="0"/>
            <a:chExt cx="8763111" cy="1310918"/>
          </a:xfrm>
        </p:grpSpPr>
        <p:grpSp>
          <p:nvGrpSpPr>
            <p:cNvPr id="110" name="Google Shape;110;p9"/>
            <p:cNvGrpSpPr/>
            <p:nvPr/>
          </p:nvGrpSpPr>
          <p:grpSpPr>
            <a:xfrm>
              <a:off x="381000" y="0"/>
              <a:ext cx="8763111" cy="1310300"/>
              <a:chOff x="381000" y="0"/>
              <a:chExt cx="8763111" cy="1310300"/>
            </a:xfrm>
          </p:grpSpPr>
          <p:sp>
            <p:nvSpPr>
              <p:cNvPr id="111" name="Google Shape;111;p9"/>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112" name="Google Shape;112;p9"/>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9"/>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4" name="Google Shape;114;p9"/>
            <p:cNvGrpSpPr/>
            <p:nvPr/>
          </p:nvGrpSpPr>
          <p:grpSpPr>
            <a:xfrm>
              <a:off x="381000" y="967217"/>
              <a:ext cx="8763100" cy="343701"/>
              <a:chOff x="381000" y="862358"/>
              <a:chExt cx="8763100" cy="576872"/>
            </a:xfrm>
          </p:grpSpPr>
          <p:sp>
            <p:nvSpPr>
              <p:cNvPr id="115" name="Google Shape;115;p9"/>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116" name="Google Shape;116;p9"/>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9"/>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118" name="Google Shape;118;p9"/>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 name="Google Shape;119;p9"/>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96464"/>
                </a:solidFill>
              </a:rPr>
              <a:pPr/>
              <a:t>‹Nº›</a:t>
            </a:fld>
            <a:endParaRPr>
              <a:solidFill>
                <a:srgbClr val="696464"/>
              </a:solidFill>
            </a:endParaRPr>
          </a:p>
        </p:txBody>
      </p:sp>
    </p:spTree>
    <p:extLst>
      <p:ext uri="{BB962C8B-B14F-4D97-AF65-F5344CB8AC3E}">
        <p14:creationId xmlns:p14="http://schemas.microsoft.com/office/powerpoint/2010/main" val="275533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E3BA15-DAFE-4FF4-8D65-1AFFF2140152}" type="datetimeFigureOut">
              <a:rPr lang="es-PE" smtClean="0"/>
              <a:t>14/12/2020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422057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2E3BA15-DAFE-4FF4-8D65-1AFFF2140152}" type="datetimeFigureOut">
              <a:rPr lang="es-PE" smtClean="0"/>
              <a:t>14/12/2020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9C6F4605-33E7-46A5-B7DE-DA80E0F1D0A6}" type="slidenum">
              <a:rPr lang="es-PE" smtClean="0"/>
              <a:t>‹Nº›</a:t>
            </a:fld>
            <a:endParaRPr lang="es-P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27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E3BA15-DAFE-4FF4-8D65-1AFFF2140152}" type="datetimeFigureOut">
              <a:rPr lang="es-PE" smtClean="0"/>
              <a:t>14/12/2020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10426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E3BA15-DAFE-4FF4-8D65-1AFFF2140152}" type="datetimeFigureOut">
              <a:rPr lang="es-PE" smtClean="0"/>
              <a:t>14/12/2020</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128129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2E3BA15-DAFE-4FF4-8D65-1AFFF2140152}" type="datetimeFigureOut">
              <a:rPr lang="es-PE" smtClean="0"/>
              <a:t>14/12/2020</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25840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2E3BA15-DAFE-4FF4-8D65-1AFFF2140152}" type="datetimeFigureOut">
              <a:rPr lang="es-PE" smtClean="0"/>
              <a:t>14/12/2020</a:t>
            </a:fld>
            <a:endParaRPr lang="es-P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PE"/>
          </a:p>
        </p:txBody>
      </p:sp>
      <p:sp>
        <p:nvSpPr>
          <p:cNvPr id="9" name="Slide Number Placeholder 8"/>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93735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E3BA15-DAFE-4FF4-8D65-1AFFF2140152}" type="datetimeFigureOut">
              <a:rPr lang="es-PE" smtClean="0"/>
              <a:t>14/12/2020</a:t>
            </a:fld>
            <a:endParaRPr lang="es-P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P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6F4605-33E7-46A5-B7DE-DA80E0F1D0A6}" type="slidenum">
              <a:rPr lang="es-PE" smtClean="0"/>
              <a:t>‹Nº›</a:t>
            </a:fld>
            <a:endParaRPr lang="es-PE"/>
          </a:p>
        </p:txBody>
      </p:sp>
    </p:spTree>
    <p:extLst>
      <p:ext uri="{BB962C8B-B14F-4D97-AF65-F5344CB8AC3E}">
        <p14:creationId xmlns:p14="http://schemas.microsoft.com/office/powerpoint/2010/main" val="89768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E3BA15-DAFE-4FF4-8D65-1AFFF2140152}" type="datetimeFigureOut">
              <a:rPr lang="es-PE" smtClean="0"/>
              <a:t>14/12/2020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9C6F4605-33E7-46A5-B7DE-DA80E0F1D0A6}" type="slidenum">
              <a:rPr lang="es-PE" smtClean="0"/>
              <a:t>‹Nº›</a:t>
            </a:fld>
            <a:endParaRPr lang="es-PE"/>
          </a:p>
        </p:txBody>
      </p:sp>
    </p:spTree>
    <p:extLst>
      <p:ext uri="{BB962C8B-B14F-4D97-AF65-F5344CB8AC3E}">
        <p14:creationId xmlns:p14="http://schemas.microsoft.com/office/powerpoint/2010/main" val="182020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2E3BA15-DAFE-4FF4-8D65-1AFFF2140152}" type="datetimeFigureOut">
              <a:rPr lang="es-PE" smtClean="0"/>
              <a:t>14/12/2020</a:t>
            </a:fld>
            <a:endParaRPr lang="es-P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P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6F4605-33E7-46A5-B7DE-DA80E0F1D0A6}" type="slidenum">
              <a:rPr lang="es-PE" smtClean="0"/>
              <a:t>‹Nº›</a:t>
            </a:fld>
            <a:endParaRPr lang="es-P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500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0" y="6349867"/>
            <a:ext cx="508000" cy="515200"/>
          </a:xfrm>
          <a:prstGeom prst="rect">
            <a:avLst/>
          </a:prstGeom>
          <a:noFill/>
          <a:ln>
            <a:noFill/>
          </a:ln>
        </p:spPr>
        <p:txBody>
          <a:bodyPr spcFirstLastPara="1" wrap="square" lIns="0" tIns="0" rIns="0" bIns="0" anchor="ctr" anchorCtr="0">
            <a:noAutofit/>
          </a:bodyPr>
          <a:lstStyle>
            <a:lvl1pPr lvl="0" algn="ctr" rtl="0">
              <a:buNone/>
              <a:defRPr sz="1467">
                <a:solidFill>
                  <a:schemeClr val="dk2"/>
                </a:solidFill>
                <a:latin typeface="Barlow SemiBold"/>
                <a:ea typeface="Barlow SemiBold"/>
                <a:cs typeface="Barlow SemiBold"/>
                <a:sym typeface="Barlow SemiBold"/>
              </a:defRPr>
            </a:lvl1pPr>
            <a:lvl2pPr lvl="1" algn="ctr" rtl="0">
              <a:buNone/>
              <a:defRPr sz="1467">
                <a:solidFill>
                  <a:schemeClr val="dk2"/>
                </a:solidFill>
                <a:latin typeface="Barlow SemiBold"/>
                <a:ea typeface="Barlow SemiBold"/>
                <a:cs typeface="Barlow SemiBold"/>
                <a:sym typeface="Barlow SemiBold"/>
              </a:defRPr>
            </a:lvl2pPr>
            <a:lvl3pPr lvl="2" algn="ctr" rtl="0">
              <a:buNone/>
              <a:defRPr sz="1467">
                <a:solidFill>
                  <a:schemeClr val="dk2"/>
                </a:solidFill>
                <a:latin typeface="Barlow SemiBold"/>
                <a:ea typeface="Barlow SemiBold"/>
                <a:cs typeface="Barlow SemiBold"/>
                <a:sym typeface="Barlow SemiBold"/>
              </a:defRPr>
            </a:lvl3pPr>
            <a:lvl4pPr lvl="3" algn="ctr" rtl="0">
              <a:buNone/>
              <a:defRPr sz="1467">
                <a:solidFill>
                  <a:schemeClr val="dk2"/>
                </a:solidFill>
                <a:latin typeface="Barlow SemiBold"/>
                <a:ea typeface="Barlow SemiBold"/>
                <a:cs typeface="Barlow SemiBold"/>
                <a:sym typeface="Barlow SemiBold"/>
              </a:defRPr>
            </a:lvl4pPr>
            <a:lvl5pPr lvl="4" algn="ctr" rtl="0">
              <a:buNone/>
              <a:defRPr sz="1467">
                <a:solidFill>
                  <a:schemeClr val="dk2"/>
                </a:solidFill>
                <a:latin typeface="Barlow SemiBold"/>
                <a:ea typeface="Barlow SemiBold"/>
                <a:cs typeface="Barlow SemiBold"/>
                <a:sym typeface="Barlow SemiBold"/>
              </a:defRPr>
            </a:lvl5pPr>
            <a:lvl6pPr lvl="5" algn="ctr" rtl="0">
              <a:buNone/>
              <a:defRPr sz="1467">
                <a:solidFill>
                  <a:schemeClr val="dk2"/>
                </a:solidFill>
                <a:latin typeface="Barlow SemiBold"/>
                <a:ea typeface="Barlow SemiBold"/>
                <a:cs typeface="Barlow SemiBold"/>
                <a:sym typeface="Barlow SemiBold"/>
              </a:defRPr>
            </a:lvl6pPr>
            <a:lvl7pPr lvl="6" algn="ctr" rtl="0">
              <a:buNone/>
              <a:defRPr sz="1467">
                <a:solidFill>
                  <a:schemeClr val="dk2"/>
                </a:solidFill>
                <a:latin typeface="Barlow SemiBold"/>
                <a:ea typeface="Barlow SemiBold"/>
                <a:cs typeface="Barlow SemiBold"/>
                <a:sym typeface="Barlow SemiBold"/>
              </a:defRPr>
            </a:lvl7pPr>
            <a:lvl8pPr lvl="7" algn="ctr" rtl="0">
              <a:buNone/>
              <a:defRPr sz="1467">
                <a:solidFill>
                  <a:schemeClr val="dk2"/>
                </a:solidFill>
                <a:latin typeface="Barlow SemiBold"/>
                <a:ea typeface="Barlow SemiBold"/>
                <a:cs typeface="Barlow SemiBold"/>
                <a:sym typeface="Barlow SemiBold"/>
              </a:defRPr>
            </a:lvl8pPr>
            <a:lvl9pPr lvl="8" algn="ctr" rtl="0">
              <a:buNone/>
              <a:defRPr sz="1467">
                <a:solidFill>
                  <a:schemeClr val="dk2"/>
                </a:solidFill>
                <a:latin typeface="Barlow SemiBold"/>
                <a:ea typeface="Barlow SemiBold"/>
                <a:cs typeface="Barlow SemiBold"/>
                <a:sym typeface="Barlow SemiBold"/>
              </a:defRPr>
            </a:lvl9pPr>
          </a:lstStyle>
          <a:p>
            <a:pPr>
              <a:buClr>
                <a:srgbClr val="000000"/>
              </a:buClr>
              <a:buFont typeface="Arial"/>
              <a:buNone/>
            </a:pPr>
            <a:fld id="{00000000-1234-1234-1234-123412341234}" type="slidenum">
              <a:rPr lang="en" kern="0">
                <a:solidFill>
                  <a:srgbClr val="696464"/>
                </a:solidFill>
              </a:rPr>
              <a:pPr>
                <a:buClr>
                  <a:srgbClr val="000000"/>
                </a:buClr>
                <a:buFont typeface="Arial"/>
                <a:buNone/>
              </a:pPr>
              <a:t>‹Nº›</a:t>
            </a:fld>
            <a:endParaRPr kern="0">
              <a:solidFill>
                <a:srgbClr val="696464"/>
              </a:solidFill>
            </a:endParaRPr>
          </a:p>
        </p:txBody>
      </p:sp>
      <p:sp>
        <p:nvSpPr>
          <p:cNvPr id="7" name="Google Shape;7;p1"/>
          <p:cNvSpPr txBox="1">
            <a:spLocks noGrp="1"/>
          </p:cNvSpPr>
          <p:nvPr>
            <p:ph type="title"/>
          </p:nvPr>
        </p:nvSpPr>
        <p:spPr>
          <a:xfrm>
            <a:off x="819967" y="521800"/>
            <a:ext cx="9010400" cy="1226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9pPr>
          </a:lstStyle>
          <a:p>
            <a:endParaRPr/>
          </a:p>
        </p:txBody>
      </p:sp>
      <p:sp>
        <p:nvSpPr>
          <p:cNvPr id="8" name="Google Shape;8;p1"/>
          <p:cNvSpPr txBox="1">
            <a:spLocks noGrp="1"/>
          </p:cNvSpPr>
          <p:nvPr>
            <p:ph type="body" idx="1"/>
          </p:nvPr>
        </p:nvSpPr>
        <p:spPr>
          <a:xfrm>
            <a:off x="819967" y="2273567"/>
            <a:ext cx="9010400" cy="37688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Tree>
    <p:extLst>
      <p:ext uri="{BB962C8B-B14F-4D97-AF65-F5344CB8AC3E}">
        <p14:creationId xmlns:p14="http://schemas.microsoft.com/office/powerpoint/2010/main" val="137902985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6.emf"/><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5" name="Imagen 4" descr="Imagen que contiene dibujo&#10;&#10;Descripción generada automáticamente">
            <a:extLst>
              <a:ext uri="{FF2B5EF4-FFF2-40B4-BE49-F238E27FC236}">
                <a16:creationId xmlns="" xmlns:a16="http://schemas.microsoft.com/office/drawing/2014/main" id="{9645BA5E-ECC8-46EA-87A8-83429280A1AC}"/>
              </a:ext>
            </a:extLst>
          </p:cNvPr>
          <p:cNvPicPr>
            <a:picLocks noChangeAspect="1"/>
          </p:cNvPicPr>
          <p:nvPr/>
        </p:nvPicPr>
        <p:blipFill>
          <a:blip r:embed="rId3"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451050" y="498765"/>
            <a:ext cx="1220733" cy="583783"/>
          </a:xfrm>
          <a:prstGeom prst="rect">
            <a:avLst/>
          </a:prstGeom>
        </p:spPr>
      </p:pic>
      <p:pic>
        <p:nvPicPr>
          <p:cNvPr id="2050" name="Picture 2" descr="CERV Realidad Virtual">
            <a:extLst>
              <a:ext uri="{FF2B5EF4-FFF2-40B4-BE49-F238E27FC236}">
                <a16:creationId xmlns="" xmlns:a16="http://schemas.microsoft.com/office/drawing/2014/main" id="{37E50BA2-32D3-4A15-814F-51A073D81B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607" t="23437" r="14241" b="21166"/>
          <a:stretch/>
        </p:blipFill>
        <p:spPr bwMode="auto">
          <a:xfrm>
            <a:off x="3491345" y="10685"/>
            <a:ext cx="1821633" cy="1379488"/>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0" y="1680659"/>
            <a:ext cx="6096000" cy="7318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1800" b="1" dirty="0">
                <a:solidFill>
                  <a:srgbClr val="0070C0"/>
                </a:solidFill>
                <a:latin typeface="Bahnschrift SemiBold SemiConden" panose="020B0502040204020203" pitchFamily="34" charset="0"/>
              </a:rPr>
              <a:t>CAPACITACIÓN EN PROTOCOLOS SANITARIOS DE VIGILANCIA, PREVENCIÓN Y CONTROL DE COVID 19”</a:t>
            </a:r>
            <a:endParaRPr lang="en-US" sz="1800" b="1" dirty="0">
              <a:solidFill>
                <a:srgbClr val="0070C0"/>
              </a:solidFill>
              <a:latin typeface="Bahnschrift SemiBold SemiConden" panose="020B0502040204020203" pitchFamily="34" charset="0"/>
            </a:endParaRPr>
          </a:p>
        </p:txBody>
      </p:sp>
      <p:sp>
        <p:nvSpPr>
          <p:cNvPr id="11" name="Google Shape;176;p15"/>
          <p:cNvSpPr txBox="1">
            <a:spLocks noGrp="1"/>
          </p:cNvSpPr>
          <p:nvPr>
            <p:ph type="title"/>
          </p:nvPr>
        </p:nvSpPr>
        <p:spPr>
          <a:xfrm>
            <a:off x="862570" y="2632764"/>
            <a:ext cx="3977807" cy="3503182"/>
          </a:xfrm>
          <a:prstGeom prst="rect">
            <a:avLst/>
          </a:prstGeom>
        </p:spPr>
        <p:txBody>
          <a:bodyPr spcFirstLastPara="1" wrap="square" lIns="0" tIns="0" rIns="0" bIns="0" anchor="t" anchorCtr="0">
            <a:noAutofit/>
          </a:bodyPr>
          <a:lstStyle/>
          <a:p>
            <a:pPr lvl="0" algn="ctr"/>
            <a:r>
              <a:rPr lang="es-MX" sz="3600" dirty="0">
                <a:solidFill>
                  <a:srgbClr val="C00000"/>
                </a:solidFill>
                <a:latin typeface="Bahnschrift SemiBold SemiConden" panose="020B0502040204020203" pitchFamily="34" charset="0"/>
              </a:rPr>
              <a:t>SESIÓN 3: </a:t>
            </a:r>
            <a:br>
              <a:rPr lang="es-MX" sz="3600" dirty="0">
                <a:solidFill>
                  <a:srgbClr val="C00000"/>
                </a:solidFill>
                <a:latin typeface="Bahnschrift SemiBold SemiConden" panose="020B0502040204020203" pitchFamily="34" charset="0"/>
              </a:rPr>
            </a:br>
            <a:r>
              <a:rPr lang="es-MX" sz="3600" dirty="0">
                <a:solidFill>
                  <a:srgbClr val="C00000"/>
                </a:solidFill>
                <a:latin typeface="Bahnschrift SemiBold SemiConden" panose="020B0502040204020203" pitchFamily="34" charset="0"/>
              </a:rPr>
              <a:t/>
            </a:r>
            <a:br>
              <a:rPr lang="es-MX" sz="3600" dirty="0">
                <a:solidFill>
                  <a:srgbClr val="C00000"/>
                </a:solidFill>
                <a:latin typeface="Bahnschrift SemiBold SemiConden" panose="020B0502040204020203" pitchFamily="34" charset="0"/>
              </a:rPr>
            </a:br>
            <a:r>
              <a:rPr lang="es-MX" sz="3600" dirty="0">
                <a:solidFill>
                  <a:srgbClr val="C00000"/>
                </a:solidFill>
                <a:latin typeface="Bahnschrift SemiBold SemiConden" panose="020B0502040204020203" pitchFamily="34" charset="0"/>
              </a:rPr>
              <a:t>3.1 PROTOCOLO SANITARIO ANTE EL COVID-19 PARA </a:t>
            </a:r>
            <a:r>
              <a:rPr lang="es-MX" sz="3600" dirty="0" smtClean="0">
                <a:solidFill>
                  <a:srgbClr val="C00000"/>
                </a:solidFill>
                <a:latin typeface="Bahnschrift SemiBold SemiConden" panose="020B0502040204020203" pitchFamily="34" charset="0"/>
              </a:rPr>
              <a:t>HOSPEDAJES</a:t>
            </a:r>
            <a:endParaRPr lang="es-MX" sz="3600" dirty="0">
              <a:solidFill>
                <a:srgbClr val="C00000"/>
              </a:solidFill>
              <a:latin typeface="Bahnschrift SemiBold SemiConden" panose="020B0502040204020203" pitchFamily="34" charset="0"/>
            </a:endParaRPr>
          </a:p>
        </p:txBody>
      </p:sp>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2355" y="723210"/>
            <a:ext cx="3645016" cy="5412736"/>
          </a:xfrm>
          <a:prstGeom prst="rect">
            <a:avLst/>
          </a:prstGeom>
        </p:spPr>
      </p:pic>
    </p:spTree>
    <p:extLst>
      <p:ext uri="{BB962C8B-B14F-4D97-AF65-F5344CB8AC3E}">
        <p14:creationId xmlns:p14="http://schemas.microsoft.com/office/powerpoint/2010/main" val="26776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56101" y="358086"/>
            <a:ext cx="10443333" cy="393291"/>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2.1 Llegada de los huéspedes</a:t>
            </a:r>
            <a:endParaRPr lang="en-US" sz="2800" b="1" dirty="0">
              <a:solidFill>
                <a:schemeClr val="tx1"/>
              </a:solidFill>
              <a:latin typeface="Bahnschrift SemiBold SemiConden" panose="020B0502040204020203" pitchFamily="34" charset="0"/>
            </a:endParaRPr>
          </a:p>
        </p:txBody>
      </p:sp>
      <p:sp>
        <p:nvSpPr>
          <p:cNvPr id="3" name="CuadroTexto 2"/>
          <p:cNvSpPr txBox="1"/>
          <p:nvPr/>
        </p:nvSpPr>
        <p:spPr>
          <a:xfrm>
            <a:off x="141667" y="818968"/>
            <a:ext cx="7826676" cy="5478423"/>
          </a:xfrm>
          <a:prstGeom prst="rect">
            <a:avLst/>
          </a:prstGeom>
          <a:solidFill>
            <a:schemeClr val="bg1"/>
          </a:solidFill>
        </p:spPr>
        <p:txBody>
          <a:bodyPr wrap="square" rtlCol="0">
            <a:spAutoFit/>
          </a:bodyPr>
          <a:lstStyle/>
          <a:p>
            <a:r>
              <a:rPr lang="es-MX" sz="800" dirty="0"/>
              <a:t> </a:t>
            </a:r>
            <a:endParaRPr lang="es-PE" sz="800" dirty="0"/>
          </a:p>
          <a:p>
            <a:pPr marL="800100" lvl="1" indent="-342900" algn="just">
              <a:buFont typeface="+mj-lt"/>
              <a:buAutoNum type="alphaLcPeriod"/>
            </a:pPr>
            <a:r>
              <a:rPr lang="es-MX" dirty="0"/>
              <a:t>En la recepción se atenderá a una persona por vez.</a:t>
            </a:r>
          </a:p>
          <a:p>
            <a:pPr marL="800100" lvl="1" indent="-342900" algn="just">
              <a:buFont typeface="+mj-lt"/>
              <a:buAutoNum type="alphaLcPeriod"/>
            </a:pPr>
            <a:endParaRPr lang="es-MX" dirty="0"/>
          </a:p>
          <a:p>
            <a:pPr marL="800100" lvl="1" indent="-342900" algn="just">
              <a:buFont typeface="+mj-lt"/>
              <a:buAutoNum type="alphaLcPeriod"/>
            </a:pPr>
            <a:r>
              <a:rPr lang="es-MX" dirty="0"/>
              <a:t>Los huéspedes deben esperar afuera del establecimiento ubicándose en los círculos señalizados para tal fin, guardando siempre 1.5 metros de distancia entre.</a:t>
            </a:r>
          </a:p>
          <a:p>
            <a:pPr marL="800100" lvl="1" indent="-342900" algn="just">
              <a:buFont typeface="+mj-lt"/>
              <a:buAutoNum type="alphaLcPeriod"/>
            </a:pPr>
            <a:endParaRPr lang="es-PE" dirty="0"/>
          </a:p>
          <a:p>
            <a:pPr marL="800100" lvl="1" indent="-342900" algn="just">
              <a:buFont typeface="+mj-lt"/>
              <a:buAutoNum type="alphaLcPeriod"/>
            </a:pPr>
            <a:r>
              <a:rPr lang="es-MX" dirty="0"/>
              <a:t>Al ingresar el huésped limpiará las suelas de sus zapatos en el pediluvio colocado en la puerta de ingreso.</a:t>
            </a:r>
          </a:p>
          <a:p>
            <a:pPr marL="800100" lvl="1" indent="-342900" algn="just">
              <a:buFont typeface="+mj-lt"/>
              <a:buAutoNum type="alphaLcPeriod"/>
            </a:pPr>
            <a:endParaRPr lang="es-PE" dirty="0"/>
          </a:p>
          <a:p>
            <a:pPr marL="800100" lvl="1" indent="-342900" algn="just">
              <a:buFont typeface="+mj-lt"/>
              <a:buAutoNum type="alphaLcPeriod"/>
            </a:pPr>
            <a:r>
              <a:rPr lang="es-MX" dirty="0"/>
              <a:t>Posteriormente se lavará las manos o se las desinfectará con alcohol gel, dependiendo de la disponibilidad de lavatorio o dispensador de alcohol gel que tenga el establecimiento. </a:t>
            </a:r>
          </a:p>
          <a:p>
            <a:pPr marL="800100" lvl="1" indent="-342900" algn="just">
              <a:buFont typeface="+mj-lt"/>
              <a:buAutoNum type="alphaLcPeriod"/>
            </a:pPr>
            <a:endParaRPr lang="es-PE" dirty="0"/>
          </a:p>
          <a:p>
            <a:pPr marL="800100" lvl="1" indent="-342900" algn="just">
              <a:buFont typeface="+mj-lt"/>
              <a:buAutoNum type="alphaLcPeriod"/>
            </a:pPr>
            <a:r>
              <a:rPr lang="es-MX" dirty="0"/>
              <a:t>La recepción se mantendrá con puerta cerrada para control del recepcionista de las personas que ingresan y salen del alojamiento. </a:t>
            </a:r>
          </a:p>
          <a:p>
            <a:pPr marL="800100" lvl="1" indent="-342900" algn="just">
              <a:buFont typeface="+mj-lt"/>
              <a:buAutoNum type="alphaLcPeriod"/>
            </a:pPr>
            <a:endParaRPr lang="es-MX" dirty="0"/>
          </a:p>
          <a:p>
            <a:pPr marL="800100" lvl="1" indent="-342900" algn="just">
              <a:buFont typeface="+mj-lt"/>
              <a:buAutoNum type="alphaLcPeriod"/>
            </a:pPr>
            <a:r>
              <a:rPr lang="es-MX" dirty="0"/>
              <a:t>En caso que algún trabajador abandone el alojamiento el recepcionista debe informarlo a la persona indicada de minera MLB o la empresa contratista de forma inmediata.</a:t>
            </a:r>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0727" y="1116795"/>
            <a:ext cx="3225064" cy="4785775"/>
          </a:xfrm>
          <a:prstGeom prst="rect">
            <a:avLst/>
          </a:prstGeom>
        </p:spPr>
      </p:pic>
    </p:spTree>
    <p:extLst>
      <p:ext uri="{BB962C8B-B14F-4D97-AF65-F5344CB8AC3E}">
        <p14:creationId xmlns:p14="http://schemas.microsoft.com/office/powerpoint/2010/main" val="413821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spedaje Yanahuaras - Ingres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2896" y="321971"/>
            <a:ext cx="6143222" cy="5570113"/>
          </a:xfrm>
          <a:prstGeom prst="rect">
            <a:avLst/>
          </a:prstGeom>
        </p:spPr>
      </p:pic>
    </p:spTree>
    <p:extLst>
      <p:ext uri="{BB962C8B-B14F-4D97-AF65-F5344CB8AC3E}">
        <p14:creationId xmlns:p14="http://schemas.microsoft.com/office/powerpoint/2010/main" val="7114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12924" y="332329"/>
            <a:ext cx="10443333" cy="393291"/>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2.2 Control sanitario previo al recojo</a:t>
            </a:r>
            <a:endParaRPr lang="en-US" sz="2800" b="1" dirty="0">
              <a:solidFill>
                <a:schemeClr val="tx1"/>
              </a:solidFill>
              <a:latin typeface="Bahnschrift SemiBold SemiConden" panose="020B0502040204020203" pitchFamily="34" charset="0"/>
            </a:endParaRPr>
          </a:p>
        </p:txBody>
      </p:sp>
      <p:sp>
        <p:nvSpPr>
          <p:cNvPr id="3" name="CuadroTexto 2"/>
          <p:cNvSpPr txBox="1"/>
          <p:nvPr/>
        </p:nvSpPr>
        <p:spPr>
          <a:xfrm>
            <a:off x="912924" y="1053688"/>
            <a:ext cx="7273814" cy="4524315"/>
          </a:xfrm>
          <a:prstGeom prst="rect">
            <a:avLst/>
          </a:prstGeom>
          <a:solidFill>
            <a:schemeClr val="bg1"/>
          </a:solidFill>
        </p:spPr>
        <p:txBody>
          <a:bodyPr wrap="square" rtlCol="0">
            <a:spAutoFit/>
          </a:bodyPr>
          <a:lstStyle/>
          <a:p>
            <a:pPr marL="457200" lvl="0" indent="-457200" algn="just">
              <a:buFont typeface="+mj-lt"/>
              <a:buAutoNum type="alphaLcPeriod"/>
            </a:pPr>
            <a:r>
              <a:rPr lang="es-MX" sz="2400" dirty="0"/>
              <a:t>El Alojamiento designará y capacitará una persona para realizar el control de temperatura al inicio de la jornada laboral.</a:t>
            </a:r>
          </a:p>
          <a:p>
            <a:pPr marL="457200" lvl="0" indent="-457200" algn="just">
              <a:buFont typeface="+mj-lt"/>
              <a:buAutoNum type="alphaLcPeriod"/>
            </a:pPr>
            <a:endParaRPr lang="es-PE" sz="2400" dirty="0"/>
          </a:p>
          <a:p>
            <a:pPr marL="457200" lvl="0" indent="-457200" algn="just">
              <a:buFont typeface="+mj-lt"/>
              <a:buAutoNum type="alphaLcPeriod"/>
            </a:pPr>
            <a:r>
              <a:rPr lang="es-MX" sz="2400" dirty="0"/>
              <a:t>Toda persona con temperatura mayor a 37.5°C con o sin sintomatología COVID-19 será aislada en su vivienda y monitoreada por el responsable.</a:t>
            </a:r>
          </a:p>
          <a:p>
            <a:pPr marL="457200" lvl="0" indent="-457200" algn="just">
              <a:buFont typeface="+mj-lt"/>
              <a:buAutoNum type="alphaLcPeriod"/>
            </a:pPr>
            <a:endParaRPr lang="es-PE" sz="2400" dirty="0"/>
          </a:p>
          <a:p>
            <a:pPr marL="457200" lvl="0" indent="-457200" algn="just">
              <a:buFont typeface="+mj-lt"/>
              <a:buAutoNum type="alphaLcPeriod"/>
            </a:pPr>
            <a:r>
              <a:rPr lang="es-MX" sz="2400" dirty="0"/>
              <a:t>Se informará a las autoridades al </a:t>
            </a:r>
            <a:r>
              <a:rPr lang="es-MX" sz="2400" b="1" dirty="0"/>
              <a:t>teléfono </a:t>
            </a:r>
            <a:r>
              <a:rPr lang="es-MX" sz="2400" b="1" dirty="0">
                <a:solidFill>
                  <a:srgbClr val="FF0000"/>
                </a:solidFill>
              </a:rPr>
              <a:t>N° 982298566</a:t>
            </a:r>
            <a:r>
              <a:rPr lang="es-MX" sz="2400" dirty="0">
                <a:solidFill>
                  <a:srgbClr val="FF0000"/>
                </a:solidFill>
              </a:rPr>
              <a:t>, </a:t>
            </a:r>
            <a:r>
              <a:rPr lang="es-MX" sz="2400" dirty="0"/>
              <a:t>a fin de que el personal del Centro de Salud de Chalhuahuacho realice las acciones  establecidas en la norma.</a:t>
            </a:r>
            <a:endParaRPr lang="es-PE" sz="2400" dirty="0"/>
          </a:p>
        </p:txBody>
      </p:sp>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48249" y="1053688"/>
            <a:ext cx="3397989" cy="4921624"/>
          </a:xfrm>
          <a:prstGeom prst="rect">
            <a:avLst/>
          </a:prstGeom>
        </p:spPr>
      </p:pic>
    </p:spTree>
    <p:extLst>
      <p:ext uri="{BB962C8B-B14F-4D97-AF65-F5344CB8AC3E}">
        <p14:creationId xmlns:p14="http://schemas.microsoft.com/office/powerpoint/2010/main" val="402500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CDA73793-E831-44A8-9973-73C4F1113EAE}"/>
              </a:ext>
            </a:extLst>
          </p:cNvPr>
          <p:cNvSpPr txBox="1"/>
          <p:nvPr/>
        </p:nvSpPr>
        <p:spPr>
          <a:xfrm>
            <a:off x="595726" y="674400"/>
            <a:ext cx="7241988" cy="5509200"/>
          </a:xfrm>
          <a:prstGeom prst="rect">
            <a:avLst/>
          </a:prstGeom>
          <a:solidFill>
            <a:schemeClr val="bg1"/>
          </a:solidFill>
          <a:ln>
            <a:noFill/>
          </a:ln>
        </p:spPr>
        <p:txBody>
          <a:bodyPr wrap="square" rtlCol="0">
            <a:spAutoFit/>
          </a:bodyPr>
          <a:lstStyle/>
          <a:p>
            <a:pPr marL="457200" lvl="0" indent="-457200" algn="just">
              <a:buFont typeface="+mj-lt"/>
              <a:buAutoNum type="alphaLcPeriod"/>
            </a:pPr>
            <a:r>
              <a:rPr lang="es-MX" sz="2200" dirty="0"/>
              <a:t>Para ser registrado el huésped mostrará su DNI desde la parte externa del acrílico y dará su nombre para que el recepcionista lo registre en el sistema, no es necesario que él tenga contacto con el DNI, solamente debe verificar con la foto y el número la identidad de la persona.</a:t>
            </a:r>
          </a:p>
          <a:p>
            <a:pPr marL="457200" lvl="0" indent="-457200" algn="just">
              <a:buFont typeface="+mj-lt"/>
              <a:buAutoNum type="alphaLcPeriod"/>
            </a:pPr>
            <a:endParaRPr lang="es-PE" sz="2200" dirty="0"/>
          </a:p>
          <a:p>
            <a:pPr marL="457200" lvl="0" indent="-457200" algn="just">
              <a:buFont typeface="+mj-lt"/>
              <a:buAutoNum type="alphaLcPeriod"/>
            </a:pPr>
            <a:r>
              <a:rPr lang="es-MX" sz="2200" dirty="0"/>
              <a:t>El recepcionista entregará la llave (si fuera el caso) al huésped y al momento de entregarla realizará la desinfección de esta, frente al huésped, utilizando un paño mojado con desinfectante, colocándola en una cubeta previamente desinfectada también.</a:t>
            </a:r>
          </a:p>
          <a:p>
            <a:pPr marL="457200" lvl="0" indent="-457200" algn="just">
              <a:buFont typeface="+mj-lt"/>
              <a:buAutoNum type="alphaLcPeriod"/>
            </a:pPr>
            <a:endParaRPr lang="es-PE" sz="2200" dirty="0"/>
          </a:p>
          <a:p>
            <a:pPr marL="457200" lvl="0" indent="-457200" algn="just">
              <a:buFont typeface="+mj-lt"/>
              <a:buAutoNum type="alphaLcPeriod"/>
            </a:pPr>
            <a:r>
              <a:rPr lang="es-MX" sz="2200" dirty="0"/>
              <a:t>El huésped conservará la llave durante toda su estadía y es su responsabilidad que no esté en contacto con terceras personas.</a:t>
            </a:r>
            <a:endParaRPr lang="es-PE" sz="2200" dirty="0"/>
          </a:p>
        </p:txBody>
      </p:sp>
      <p:sp>
        <p:nvSpPr>
          <p:cNvPr id="2" name="Rectángulo 1">
            <a:extLst>
              <a:ext uri="{FF2B5EF4-FFF2-40B4-BE49-F238E27FC236}">
                <a16:creationId xmlns="" xmlns:a16="http://schemas.microsoft.com/office/drawing/2014/main" id="{901785B6-6920-4D41-860A-9C9E60443D44}"/>
              </a:ext>
            </a:extLst>
          </p:cNvPr>
          <p:cNvSpPr/>
          <p:nvPr/>
        </p:nvSpPr>
        <p:spPr>
          <a:xfrm>
            <a:off x="595726" y="191590"/>
            <a:ext cx="10472829" cy="514658"/>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2.3 </a:t>
            </a:r>
            <a:r>
              <a:rPr lang="es-PE" sz="2400" b="1" dirty="0">
                <a:solidFill>
                  <a:schemeClr val="tx1"/>
                </a:solidFill>
                <a:latin typeface="Bahnschrift SemiBold SemiConden" panose="020B0502040204020203" pitchFamily="34" charset="0"/>
              </a:rPr>
              <a:t>Registro y entrega de llaves</a:t>
            </a:r>
            <a:endParaRPr lang="en-US" sz="2400" b="1" dirty="0">
              <a:solidFill>
                <a:schemeClr val="tx1"/>
              </a:solidFill>
              <a:latin typeface="Bahnschrift SemiBold SemiConden" panose="020B0502040204020203" pitchFamily="34" charset="0"/>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4339" y="1102658"/>
            <a:ext cx="3231190" cy="4693023"/>
          </a:xfrm>
          <a:prstGeom prst="rect">
            <a:avLst/>
          </a:prstGeom>
        </p:spPr>
      </p:pic>
    </p:spTree>
    <p:extLst>
      <p:ext uri="{BB962C8B-B14F-4D97-AF65-F5344CB8AC3E}">
        <p14:creationId xmlns:p14="http://schemas.microsoft.com/office/powerpoint/2010/main" val="2140138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spedaje Yanahuaras - Registro en recepci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99800" y="399245"/>
            <a:ext cx="6782836" cy="5137430"/>
          </a:xfrm>
          <a:prstGeom prst="rect">
            <a:avLst/>
          </a:prstGeom>
        </p:spPr>
      </p:pic>
    </p:spTree>
    <p:extLst>
      <p:ext uri="{BB962C8B-B14F-4D97-AF65-F5344CB8AC3E}">
        <p14:creationId xmlns:p14="http://schemas.microsoft.com/office/powerpoint/2010/main" val="3541192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560387" y="410407"/>
            <a:ext cx="10476127"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2.4 </a:t>
            </a:r>
            <a:r>
              <a:rPr lang="es-PE" sz="2400" b="1" dirty="0">
                <a:solidFill>
                  <a:schemeClr val="tx1"/>
                </a:solidFill>
                <a:latin typeface="Bahnschrift SemiBold SemiConden" panose="020B0502040204020203" pitchFamily="34" charset="0"/>
              </a:rPr>
              <a:t>Uso de la habitación</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560387" y="1193264"/>
            <a:ext cx="10734630" cy="4893647"/>
          </a:xfrm>
          <a:prstGeom prst="rect">
            <a:avLst/>
          </a:prstGeom>
          <a:solidFill>
            <a:schemeClr val="bg1"/>
          </a:solidFill>
        </p:spPr>
        <p:txBody>
          <a:bodyPr wrap="square" rtlCol="0">
            <a:spAutoFit/>
          </a:bodyPr>
          <a:lstStyle/>
          <a:p>
            <a:pPr marL="457200" lvl="0" indent="-457200" algn="just">
              <a:buFont typeface="+mj-lt"/>
              <a:buAutoNum type="alphaLcPeriod"/>
            </a:pPr>
            <a:r>
              <a:rPr lang="es-MX" sz="2200" dirty="0"/>
              <a:t>Una vez registrado el huésped se dirige a su habitación donde permanecerá sin tener contacto con el personal del alojamiento u otros alojados.</a:t>
            </a:r>
          </a:p>
          <a:p>
            <a:pPr marL="457200" lvl="0" indent="-457200" algn="just">
              <a:buFont typeface="+mj-lt"/>
              <a:buAutoNum type="alphaLcPeriod"/>
            </a:pPr>
            <a:endParaRPr lang="es-PE" sz="2200" dirty="0"/>
          </a:p>
          <a:p>
            <a:pPr marL="457200" lvl="0" indent="-457200" algn="just">
              <a:buFont typeface="+mj-lt"/>
              <a:buAutoNum type="alphaLcPeriod"/>
            </a:pPr>
            <a:r>
              <a:rPr lang="es-MX" sz="2200" dirty="0"/>
              <a:t>En caso el huésped tenga una emergencia de salud llamará a una de las dos clínicas habilitadas para la atención de los seguros de las EPS: Clínica Chalhuahuacho, teléfono </a:t>
            </a:r>
            <a:r>
              <a:rPr lang="es-MX" sz="2200" dirty="0">
                <a:solidFill>
                  <a:srgbClr val="FF0000"/>
                </a:solidFill>
              </a:rPr>
              <a:t>966741959</a:t>
            </a:r>
            <a:r>
              <a:rPr lang="es-MX" sz="2200" dirty="0"/>
              <a:t> y Clínica Medic Salud, teléfono </a:t>
            </a:r>
            <a:r>
              <a:rPr lang="es-MX" sz="2200" dirty="0">
                <a:solidFill>
                  <a:srgbClr val="FF0000"/>
                </a:solidFill>
              </a:rPr>
              <a:t>951109560 </a:t>
            </a:r>
            <a:r>
              <a:rPr lang="es-MX" sz="2200" dirty="0"/>
              <a:t>y previa coordinación con el médico de guardia recibirá la atención médica en el mismo alojamiento o se dirigirá al establecimiento de salud, cuidando en todo momento las medidas de bioseguridad: uso de EPP y distancia física. En caso de no tener respuesta en estos establecimientos de salud podrá coordinar atención de urgencia con el C.S. Challhuahuacho al teléfono </a:t>
            </a:r>
            <a:r>
              <a:rPr lang="es-MX" sz="2200" dirty="0">
                <a:solidFill>
                  <a:srgbClr val="FF0000"/>
                </a:solidFill>
              </a:rPr>
              <a:t>982298566</a:t>
            </a:r>
            <a:r>
              <a:rPr lang="es-MX" sz="2200" dirty="0"/>
              <a:t>. </a:t>
            </a:r>
          </a:p>
          <a:p>
            <a:pPr marL="457200" lvl="0" indent="-457200" algn="just">
              <a:buFont typeface="+mj-lt"/>
              <a:buAutoNum type="alphaLcPeriod"/>
            </a:pPr>
            <a:endParaRPr lang="es-PE" sz="2200" dirty="0"/>
          </a:p>
          <a:p>
            <a:pPr marL="457200" lvl="0" indent="-457200" algn="just">
              <a:buFont typeface="+mj-lt"/>
              <a:buAutoNum type="alphaLcPeriod"/>
            </a:pPr>
            <a:r>
              <a:rPr lang="es-MX" sz="2200" dirty="0"/>
              <a:t>Cada día saldrá para dirigirse al bus de manera ordenada para no generar tumultos, conservando distancia con los otros huéspedes.</a:t>
            </a:r>
            <a:endParaRPr lang="es-PE" sz="2200" dirty="0"/>
          </a:p>
        </p:txBody>
      </p:sp>
    </p:spTree>
    <p:extLst>
      <p:ext uri="{BB962C8B-B14F-4D97-AF65-F5344CB8AC3E}">
        <p14:creationId xmlns:p14="http://schemas.microsoft.com/office/powerpoint/2010/main" val="209063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373488" y="837127"/>
            <a:ext cx="10476127"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2.4 </a:t>
            </a:r>
            <a:r>
              <a:rPr lang="es-PE" sz="2400" b="1" dirty="0">
                <a:solidFill>
                  <a:schemeClr val="tx1"/>
                </a:solidFill>
                <a:latin typeface="Bahnschrift SemiBold SemiConden" panose="020B0502040204020203" pitchFamily="34" charset="0"/>
              </a:rPr>
              <a:t>Uso de la habitación</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534127" y="1774356"/>
            <a:ext cx="10656388" cy="4493538"/>
          </a:xfrm>
          <a:prstGeom prst="rect">
            <a:avLst/>
          </a:prstGeom>
          <a:noFill/>
        </p:spPr>
        <p:txBody>
          <a:bodyPr wrap="square" rtlCol="0">
            <a:spAutoFit/>
          </a:bodyPr>
          <a:lstStyle/>
          <a:p>
            <a:pPr marL="457200" lvl="0" indent="-457200" algn="just">
              <a:buAutoNum type="alphaLcPeriod" startAt="4"/>
            </a:pPr>
            <a:r>
              <a:rPr lang="es-MX" sz="2200" dirty="0"/>
              <a:t>Los pisos y superficies de la habitación serán desinfectadas diariamente cuando el    huésped se retire a sus labores. </a:t>
            </a:r>
          </a:p>
          <a:p>
            <a:pPr marL="457200" lvl="0" indent="-457200" algn="just">
              <a:buAutoNum type="alphaLcPeriod" startAt="4"/>
            </a:pPr>
            <a:endParaRPr lang="es-PE" sz="2200" dirty="0"/>
          </a:p>
          <a:p>
            <a:pPr marL="457200" lvl="0" indent="-457200" algn="just">
              <a:buAutoNum type="alphaLcPeriod" startAt="5"/>
            </a:pPr>
            <a:r>
              <a:rPr lang="es-MX" sz="2200" dirty="0"/>
              <a:t>Las sábanas y toallas serán cambiadas interdiario y el lavado de estas se realizará de acuerdo con las recomendaciones de la norma.</a:t>
            </a:r>
          </a:p>
          <a:p>
            <a:pPr marL="457200" lvl="0" indent="-457200" algn="just">
              <a:buAutoNum type="alphaLcPeriod" startAt="5"/>
            </a:pPr>
            <a:endParaRPr lang="es-PE" sz="2200" dirty="0"/>
          </a:p>
          <a:p>
            <a:pPr marL="457200" lvl="0" indent="-457200" algn="just">
              <a:buAutoNum type="alphaLcPeriod" startAt="6"/>
            </a:pPr>
            <a:r>
              <a:rPr lang="es-MX" sz="2200" dirty="0"/>
              <a:t>Debe garantizarse la provisión de agua y jabón en la habitación para el correcto lavado de manos.</a:t>
            </a:r>
          </a:p>
          <a:p>
            <a:pPr marL="457200" lvl="0" indent="-457200" algn="just">
              <a:buAutoNum type="alphaLcPeriod" startAt="6"/>
            </a:pPr>
            <a:endParaRPr lang="es-PE" sz="2200" dirty="0"/>
          </a:p>
          <a:p>
            <a:pPr marL="363538" lvl="0" indent="-363538" algn="just"/>
            <a:r>
              <a:rPr lang="es-MX" sz="2200" dirty="0"/>
              <a:t>g.  La modalidad "cama caliente" se ha implementado en habitaciones donde pernocta un trabajador de día y otro trabajador de noche, teniéndose sumo cuidado con la higiene del baño, el cambio de la ropa de cama y limpieza general</a:t>
            </a:r>
            <a:endParaRPr lang="es-PE" sz="2200" dirty="0"/>
          </a:p>
          <a:p>
            <a:pPr lvl="0" algn="just"/>
            <a:r>
              <a:rPr lang="es-PE" sz="2200" dirty="0"/>
              <a:t> </a:t>
            </a:r>
          </a:p>
        </p:txBody>
      </p:sp>
    </p:spTree>
    <p:extLst>
      <p:ext uri="{BB962C8B-B14F-4D97-AF65-F5344CB8AC3E}">
        <p14:creationId xmlns:p14="http://schemas.microsoft.com/office/powerpoint/2010/main" val="295512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413809" y="467818"/>
            <a:ext cx="10476127"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2.5 Alimentación del huésped mediante el servicio de Delivery</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3212098" y="1275678"/>
            <a:ext cx="8382871" cy="5016758"/>
          </a:xfrm>
          <a:prstGeom prst="rect">
            <a:avLst/>
          </a:prstGeom>
          <a:solidFill>
            <a:schemeClr val="bg1"/>
          </a:solidFill>
        </p:spPr>
        <p:txBody>
          <a:bodyPr wrap="square" rtlCol="0">
            <a:spAutoFit/>
          </a:bodyPr>
          <a:lstStyle/>
          <a:p>
            <a:pPr marL="457200" lvl="0" indent="-457200" algn="just">
              <a:buFont typeface="+mj-lt"/>
              <a:buAutoNum type="alphaLcPeriod"/>
            </a:pPr>
            <a:r>
              <a:rPr lang="es-MX" sz="2000" dirty="0"/>
              <a:t>Los alimentos serán provistos dos veces al día en la mañana y en la noche a la hora establecida con las empresas.</a:t>
            </a:r>
          </a:p>
          <a:p>
            <a:pPr marL="457200" lvl="0" indent="-457200" algn="just">
              <a:buFont typeface="+mj-lt"/>
              <a:buAutoNum type="alphaLcPeriod"/>
            </a:pPr>
            <a:endParaRPr lang="es-PE" sz="2000" dirty="0"/>
          </a:p>
          <a:p>
            <a:pPr marL="457200" lvl="0" indent="-457200" algn="just">
              <a:buFont typeface="+mj-lt"/>
              <a:buAutoNum type="alphaLcPeriod"/>
            </a:pPr>
            <a:r>
              <a:rPr lang="es-MX" sz="2000" dirty="0"/>
              <a:t>El personal encargado de recibir y entregar los alimentos en las habitaciones deberá lavarse las manos y colocarse los EPP adicionales a la mascarilla que usa permanentemente, necesarios para esa actividad: gorro y guantes.</a:t>
            </a:r>
          </a:p>
          <a:p>
            <a:pPr marL="457200" lvl="0" indent="-457200" algn="just">
              <a:buFont typeface="+mj-lt"/>
              <a:buAutoNum type="alphaLcPeriod"/>
            </a:pPr>
            <a:endParaRPr lang="es-PE" sz="2000" dirty="0"/>
          </a:p>
          <a:p>
            <a:pPr marL="457200" lvl="0" indent="-457200" algn="just">
              <a:buFont typeface="+mj-lt"/>
              <a:buAutoNum type="alphaLcPeriod"/>
            </a:pPr>
            <a:r>
              <a:rPr lang="es-MX" sz="2000" dirty="0"/>
              <a:t>El personal del alojamiento recibirá los paquetes del delivery en la puerta del alojamiento guardando en todo momento la distancia física establecida para esta actividad: 2 </a:t>
            </a:r>
            <a:r>
              <a:rPr lang="es-MX" sz="2000" dirty="0" err="1"/>
              <a:t>mt</a:t>
            </a:r>
            <a:r>
              <a:rPr lang="es-MX" sz="2000" dirty="0"/>
              <a:t>. (dos metros). </a:t>
            </a:r>
          </a:p>
          <a:p>
            <a:pPr marL="457200" lvl="0" indent="-457200" algn="just">
              <a:buFont typeface="+mj-lt"/>
              <a:buAutoNum type="alphaLcPeriod"/>
            </a:pPr>
            <a:endParaRPr lang="es-PE" sz="2000" dirty="0"/>
          </a:p>
          <a:p>
            <a:pPr marL="457200" lvl="0" indent="-457200" algn="just">
              <a:buFont typeface="+mj-lt"/>
              <a:buAutoNum type="alphaLcPeriod"/>
            </a:pPr>
            <a:r>
              <a:rPr lang="es-MX" sz="2000" dirty="0"/>
              <a:t>El personal del alojamiento responsable de la distribución dejará en un banquito en la puerta de cada habitación los paquetes con alimentos, desinfectando la superficie externa de los mismos al momento de dejarlos y tocará la puerta para avisar al huésped.</a:t>
            </a:r>
            <a:endParaRPr lang="es-PE" sz="2000" dirty="0"/>
          </a:p>
        </p:txBody>
      </p:sp>
      <p:pic>
        <p:nvPicPr>
          <p:cNvPr id="5" name="Imagen 4" descr="Imagen que contiene cuarto, dibujo&#10;&#10;Descripción generada automáticamente">
            <a:extLst>
              <a:ext uri="{FF2B5EF4-FFF2-40B4-BE49-F238E27FC236}">
                <a16:creationId xmlns="" xmlns:a16="http://schemas.microsoft.com/office/drawing/2014/main" id="{AF408A7F-F180-4D82-B871-42329346F2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74" y="1366546"/>
            <a:ext cx="3145324" cy="4574828"/>
          </a:xfrm>
          <a:prstGeom prst="rect">
            <a:avLst/>
          </a:prstGeom>
        </p:spPr>
      </p:pic>
    </p:spTree>
    <p:extLst>
      <p:ext uri="{BB962C8B-B14F-4D97-AF65-F5344CB8AC3E}">
        <p14:creationId xmlns:p14="http://schemas.microsoft.com/office/powerpoint/2010/main" val="3820441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634745" y="819709"/>
            <a:ext cx="10476127"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2.5 Alimentación del huésped mediante el servicio de Delivery</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521405" y="1862165"/>
            <a:ext cx="10476127" cy="4801314"/>
          </a:xfrm>
          <a:prstGeom prst="rect">
            <a:avLst/>
          </a:prstGeom>
          <a:noFill/>
        </p:spPr>
        <p:txBody>
          <a:bodyPr wrap="square" rtlCol="0">
            <a:spAutoFit/>
          </a:bodyPr>
          <a:lstStyle/>
          <a:p>
            <a:pPr marL="363538" lvl="0" indent="-269875" algn="just"/>
            <a:r>
              <a:rPr lang="es-MX" sz="2000" dirty="0"/>
              <a:t>e.  </a:t>
            </a:r>
            <a:r>
              <a:rPr lang="es-MX" sz="2200" dirty="0"/>
              <a:t>El huésped recogerá los alimentos, retirará la bolsa    externa y la desechará en el tacho de basura.</a:t>
            </a:r>
          </a:p>
          <a:p>
            <a:pPr marL="268288" lvl="0" indent="-268288" algn="just"/>
            <a:endParaRPr lang="es-PE" sz="2200" dirty="0"/>
          </a:p>
          <a:p>
            <a:pPr marL="363538" lvl="0" indent="-268288" algn="just"/>
            <a:r>
              <a:rPr lang="es-MX" sz="2200" dirty="0"/>
              <a:t>f.  Una vez  que termine de consumir sus alimentos, el huésped dejará la bolsa con los deshechos en la puerta para ser recogida y eliminada de acuerdo con el procedimiento de bioseguridad establecido por el personal del alojamiento.</a:t>
            </a:r>
          </a:p>
          <a:p>
            <a:pPr marL="268288" lvl="0" indent="-268288" algn="just"/>
            <a:endParaRPr lang="es-PE" sz="2200" dirty="0"/>
          </a:p>
          <a:p>
            <a:pPr marL="363538" lvl="0" indent="-269875" algn="just"/>
            <a:r>
              <a:rPr lang="es-MX" sz="2200" dirty="0"/>
              <a:t>g. Las habitaciones podrán contar con una provisión de bebidas y otros alimentos de uso común (agua, jugos, gaseosas, galletas, frutas en conserva) que deben ser repuestos diariamente cuando el huésped se encuentra fuera del alojamiento, de manera que el trabajador no tenga que salir de la habitación por ellos, los costos estarán a cargo del huésped.</a:t>
            </a:r>
            <a:endParaRPr lang="es-PE" sz="2200" dirty="0"/>
          </a:p>
          <a:p>
            <a:pPr marL="457200" lvl="0" indent="-457200" algn="just">
              <a:buFont typeface="+mj-lt"/>
              <a:buAutoNum type="alphaLcPeriod"/>
            </a:pPr>
            <a:endParaRPr lang="es-PE" sz="2200" dirty="0"/>
          </a:p>
          <a:p>
            <a:pPr marL="457200" lvl="0" indent="-457200" algn="just">
              <a:buFont typeface="+mj-lt"/>
              <a:buAutoNum type="alphaLcPeriod"/>
            </a:pPr>
            <a:endParaRPr lang="es-PE" sz="2000" dirty="0"/>
          </a:p>
        </p:txBody>
      </p:sp>
    </p:spTree>
    <p:extLst>
      <p:ext uri="{BB962C8B-B14F-4D97-AF65-F5344CB8AC3E}">
        <p14:creationId xmlns:p14="http://schemas.microsoft.com/office/powerpoint/2010/main" val="366410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spedaje Yanahuaras - Entrega de alimentos al huésp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3821" y="437882"/>
            <a:ext cx="8127306" cy="5180049"/>
          </a:xfrm>
          <a:prstGeom prst="rect">
            <a:avLst/>
          </a:prstGeom>
        </p:spPr>
      </p:pic>
    </p:spTree>
    <p:extLst>
      <p:ext uri="{BB962C8B-B14F-4D97-AF65-F5344CB8AC3E}">
        <p14:creationId xmlns:p14="http://schemas.microsoft.com/office/powerpoint/2010/main" val="2772828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solidFill>
                  <a:srgbClr val="C00000"/>
                </a:solidFill>
                <a:latin typeface="Bahnschrift SemiBold SemiConden" panose="020B0502040204020203" pitchFamily="34" charset="0"/>
              </a:rPr>
              <a:t>OBJETIVOS</a:t>
            </a:r>
            <a:endParaRPr lang="es-PE" dirty="0"/>
          </a:p>
        </p:txBody>
      </p:sp>
      <p:sp>
        <p:nvSpPr>
          <p:cNvPr id="3" name="Rectángulo 2"/>
          <p:cNvSpPr/>
          <p:nvPr/>
        </p:nvSpPr>
        <p:spPr>
          <a:xfrm>
            <a:off x="1097280" y="2056065"/>
            <a:ext cx="9826580" cy="3277820"/>
          </a:xfrm>
          <a:prstGeom prst="rect">
            <a:avLst/>
          </a:prstGeom>
        </p:spPr>
        <p:txBody>
          <a:bodyPr wrap="square">
            <a:spAutoFit/>
          </a:bodyPr>
          <a:lstStyle/>
          <a:p>
            <a:pPr marL="742950" lvl="1" indent="-285750" algn="just">
              <a:lnSpc>
                <a:spcPct val="115000"/>
              </a:lnSpc>
              <a:spcAft>
                <a:spcPts val="0"/>
              </a:spcAft>
              <a:buSzPts val="1100"/>
              <a:buFont typeface="Wingdings" panose="05000000000000000000" pitchFamily="2" charset="2"/>
              <a:buChar char="q"/>
            </a:pPr>
            <a:r>
              <a:rPr lang="es-ES" sz="2000" dirty="0">
                <a:effectLst/>
                <a:ea typeface="Symbol" panose="05050102010706020507" pitchFamily="18" charset="2"/>
                <a:cs typeface="Symbol" panose="05050102010706020507" pitchFamily="18" charset="2"/>
              </a:rPr>
              <a:t>Establecer las medidas preventivas sanitarias ante el COVID-19 para los alojamientos en los cuales se hospedarán trabajadores de las empresas contratistas y operadoras de MLB.</a:t>
            </a:r>
            <a:endParaRPr lang="es-PE" sz="2000" dirty="0">
              <a:effectLst/>
              <a:ea typeface="Symbol" panose="05050102010706020507" pitchFamily="18" charset="2"/>
              <a:cs typeface="Symbol" panose="05050102010706020507" pitchFamily="18" charset="2"/>
            </a:endParaRPr>
          </a:p>
          <a:p>
            <a:pPr algn="just">
              <a:lnSpc>
                <a:spcPct val="115000"/>
              </a:lnSpc>
              <a:spcAft>
                <a:spcPts val="0"/>
              </a:spcAft>
            </a:pPr>
            <a:r>
              <a:rPr lang="es-MX" sz="2000" dirty="0">
                <a:effectLst/>
                <a:ea typeface="Carlito"/>
                <a:cs typeface="Carlito"/>
              </a:rPr>
              <a:t> </a:t>
            </a:r>
            <a:endParaRPr lang="es-PE" sz="2000" dirty="0">
              <a:effectLst/>
              <a:ea typeface="Carlito"/>
              <a:cs typeface="Carlito"/>
            </a:endParaRPr>
          </a:p>
          <a:p>
            <a:pPr marL="742950" lvl="1" indent="-285750" algn="just">
              <a:lnSpc>
                <a:spcPct val="115000"/>
              </a:lnSpc>
              <a:spcAft>
                <a:spcPts val="0"/>
              </a:spcAft>
              <a:buSzPts val="1100"/>
              <a:buFont typeface="Wingdings" panose="05000000000000000000" pitchFamily="2" charset="2"/>
              <a:buChar char="q"/>
            </a:pPr>
            <a:r>
              <a:rPr lang="es-ES" sz="2000" dirty="0">
                <a:effectLst/>
                <a:ea typeface="Symbol" panose="05050102010706020507" pitchFamily="18" charset="2"/>
                <a:cs typeface="Symbol" panose="05050102010706020507" pitchFamily="18" charset="2"/>
              </a:rPr>
              <a:t>Prevenir el riesgo de contagio por COVID-19 del personal que labora en Las Bambas durante su permanencia en las instalaciones de los alojamientos.</a:t>
            </a:r>
            <a:endParaRPr lang="es-PE" sz="2000" dirty="0">
              <a:effectLst/>
              <a:ea typeface="Symbol" panose="05050102010706020507" pitchFamily="18" charset="2"/>
              <a:cs typeface="Symbol" panose="05050102010706020507" pitchFamily="18" charset="2"/>
            </a:endParaRPr>
          </a:p>
          <a:p>
            <a:pPr marL="171450" indent="-171450" algn="just">
              <a:lnSpc>
                <a:spcPct val="115000"/>
              </a:lnSpc>
              <a:spcAft>
                <a:spcPts val="0"/>
              </a:spcAft>
              <a:buFont typeface="Wingdings" panose="05000000000000000000" pitchFamily="2" charset="2"/>
              <a:buChar char="q"/>
            </a:pPr>
            <a:endParaRPr lang="es-PE" sz="2000" dirty="0">
              <a:effectLst/>
              <a:ea typeface="Carlito"/>
              <a:cs typeface="Carlito"/>
            </a:endParaRPr>
          </a:p>
          <a:p>
            <a:pPr marL="742950" lvl="1" indent="-285750" algn="just">
              <a:lnSpc>
                <a:spcPct val="115000"/>
              </a:lnSpc>
              <a:spcAft>
                <a:spcPts val="0"/>
              </a:spcAft>
              <a:buSzPts val="1100"/>
              <a:buFont typeface="Wingdings" panose="05000000000000000000" pitchFamily="2" charset="2"/>
              <a:buChar char="q"/>
            </a:pPr>
            <a:r>
              <a:rPr lang="es-ES" sz="2000" dirty="0">
                <a:effectLst/>
                <a:ea typeface="Symbol" panose="05050102010706020507" pitchFamily="18" charset="2"/>
                <a:cs typeface="Symbol" panose="05050102010706020507" pitchFamily="18" charset="2"/>
              </a:rPr>
              <a:t>Prevenir el contagio por COVID-19 de los trabajadores del alojamiento o personas de la localidad relacionadas con sus operaciones.</a:t>
            </a:r>
            <a:endParaRPr lang="es-PE" sz="2000" dirty="0">
              <a:effectLst/>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68188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622356" y="459337"/>
            <a:ext cx="10476127"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2.6 Lavandería al huésped</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0" y="1088310"/>
            <a:ext cx="8702514" cy="5647700"/>
          </a:xfrm>
          <a:prstGeom prst="rect">
            <a:avLst/>
          </a:prstGeom>
          <a:solidFill>
            <a:schemeClr val="bg1"/>
          </a:solidFill>
        </p:spPr>
        <p:txBody>
          <a:bodyPr wrap="square" rtlCol="0">
            <a:spAutoFit/>
          </a:bodyPr>
          <a:lstStyle/>
          <a:p>
            <a:pPr marL="457200" lvl="0" indent="-457200">
              <a:buFont typeface="+mj-lt"/>
              <a:buAutoNum type="alphaLcPeriod"/>
            </a:pPr>
            <a:r>
              <a:rPr lang="es-MX" sz="1900" dirty="0"/>
              <a:t>Cuando requiera el servicio de lavandería, el huésped dejará su ropa dentro de una bolsa de tela o plástica (si se considera) con su nombre en la puerta de su habitación.</a:t>
            </a:r>
          </a:p>
          <a:p>
            <a:pPr marL="457200" lvl="0" indent="-457200">
              <a:buFont typeface="+mj-lt"/>
              <a:buAutoNum type="alphaLcPeriod"/>
            </a:pPr>
            <a:endParaRPr lang="es-PE" sz="1900" dirty="0"/>
          </a:p>
          <a:p>
            <a:pPr marL="457200" lvl="0" indent="-457200">
              <a:buFont typeface="+mj-lt"/>
              <a:buAutoNum type="alphaLcPeriod"/>
            </a:pPr>
            <a:r>
              <a:rPr lang="es-MX" sz="1900" dirty="0"/>
              <a:t>El personal del alojamiento responsable del recojo pasará en el día y una hora establecida, realizará el acopio de todas las habitaciones en un recipiente adecuado.</a:t>
            </a:r>
          </a:p>
          <a:p>
            <a:pPr marL="457200" lvl="0" indent="-457200">
              <a:buFont typeface="+mj-lt"/>
              <a:buAutoNum type="alphaLcPeriod"/>
            </a:pPr>
            <a:endParaRPr lang="es-PE" sz="1900" dirty="0"/>
          </a:p>
          <a:p>
            <a:pPr marL="457200" lvl="0" indent="-457200">
              <a:buFont typeface="+mj-lt"/>
              <a:buAutoNum type="alphaLcPeriod"/>
            </a:pPr>
            <a:r>
              <a:rPr lang="es-MX" sz="1900" dirty="0"/>
              <a:t> El personal del alojamiento entregará el paquete con la ropa de los huéspedes al personal de la lavandería asignada en la puerta del alojamiento guardando la distancia física correspondiente: 2 mt. (dos metros).</a:t>
            </a:r>
          </a:p>
          <a:p>
            <a:pPr marL="457200" lvl="0" indent="-457200">
              <a:buFont typeface="+mj-lt"/>
              <a:buAutoNum type="alphaLcPeriod"/>
            </a:pPr>
            <a:endParaRPr lang="es-PE" sz="1900" dirty="0"/>
          </a:p>
          <a:p>
            <a:pPr marL="457200" lvl="0" indent="-457200">
              <a:buFont typeface="+mj-lt"/>
              <a:buAutoNum type="alphaLcPeriod"/>
            </a:pPr>
            <a:r>
              <a:rPr lang="es-MX" sz="1900" dirty="0"/>
              <a:t>Una vez efectuado el lavado, la lavandería devuelve la ropa en doble bolsa (la bolsa de tela o plástica dentro de una segunda bolsa de plástico) en la puerta del alojamiento guardando la distancia física correspondiente: 2 mt.</a:t>
            </a:r>
          </a:p>
          <a:p>
            <a:pPr marL="457200" lvl="0" indent="-457200">
              <a:buFont typeface="+mj-lt"/>
              <a:buAutoNum type="alphaLcPeriod"/>
            </a:pPr>
            <a:endParaRPr lang="es-PE" sz="1900" dirty="0"/>
          </a:p>
          <a:p>
            <a:pPr marL="457200" lvl="0" indent="-457200">
              <a:buFont typeface="+mj-lt"/>
              <a:buAutoNum type="alphaLcPeriod"/>
            </a:pPr>
            <a:r>
              <a:rPr lang="es-MX" sz="1900" dirty="0"/>
              <a:t>El personal del alojamiento que entrega en la puerta de la habitación o lugar adecuado, realizará la desinfección de la superficie de la bolsa externa antes de dejarla en el lugar establecido.</a:t>
            </a:r>
            <a:endParaRPr lang="es-PE" sz="1900" dirty="0"/>
          </a:p>
        </p:txBody>
      </p:sp>
      <p:pic>
        <p:nvPicPr>
          <p:cNvPr id="5" name="Imagen 4" descr="Imagen que contiene cuarto&#10;&#10;Descripción generada automáticamente">
            <a:extLst>
              <a:ext uri="{FF2B5EF4-FFF2-40B4-BE49-F238E27FC236}">
                <a16:creationId xmlns="" xmlns:a16="http://schemas.microsoft.com/office/drawing/2014/main" id="{E97693D0-09A2-4B62-941D-D1B0874ACC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21784" y="1476715"/>
            <a:ext cx="3184615" cy="4631977"/>
          </a:xfrm>
          <a:prstGeom prst="rect">
            <a:avLst/>
          </a:prstGeom>
        </p:spPr>
      </p:pic>
    </p:spTree>
    <p:extLst>
      <p:ext uri="{BB962C8B-B14F-4D97-AF65-F5344CB8AC3E}">
        <p14:creationId xmlns:p14="http://schemas.microsoft.com/office/powerpoint/2010/main" val="948221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spedaje Yanahuaras - Recojo de ropa para lavanderí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2804" y="407515"/>
            <a:ext cx="8235823" cy="4795550"/>
          </a:xfrm>
          <a:prstGeom prst="rect">
            <a:avLst/>
          </a:prstGeom>
        </p:spPr>
      </p:pic>
    </p:spTree>
    <p:extLst>
      <p:ext uri="{BB962C8B-B14F-4D97-AF65-F5344CB8AC3E}">
        <p14:creationId xmlns:p14="http://schemas.microsoft.com/office/powerpoint/2010/main" val="3648282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901785B6-6920-4D41-860A-9C9E60443D44}"/>
              </a:ext>
            </a:extLst>
          </p:cNvPr>
          <p:cNvSpPr/>
          <p:nvPr/>
        </p:nvSpPr>
        <p:spPr>
          <a:xfrm>
            <a:off x="961534" y="837127"/>
            <a:ext cx="9888081" cy="628973"/>
          </a:xfrm>
          <a:prstGeom prst="rect">
            <a:avLst/>
          </a:prstGeom>
          <a:solidFill>
            <a:srgbClr val="FFDF57"/>
          </a:solidFill>
          <a:ln w="6350">
            <a:solidFill>
              <a:srgbClr val="B08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latin typeface="Bahnschrift SemiBold SemiConden" panose="020B0502040204020203" pitchFamily="34" charset="0"/>
              </a:rPr>
              <a:t>2.7 Desinfección y rotación de las habitaciones</a:t>
            </a:r>
            <a:endParaRPr lang="en-US" sz="2400" b="1" dirty="0">
              <a:solidFill>
                <a:schemeClr val="tx1"/>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CDA73793-E831-44A8-9973-73C4F1113EAE}"/>
              </a:ext>
            </a:extLst>
          </p:cNvPr>
          <p:cNvSpPr txBox="1"/>
          <p:nvPr/>
        </p:nvSpPr>
        <p:spPr>
          <a:xfrm>
            <a:off x="758996" y="1732961"/>
            <a:ext cx="10293155" cy="4524315"/>
          </a:xfrm>
          <a:prstGeom prst="rect">
            <a:avLst/>
          </a:prstGeom>
          <a:noFill/>
        </p:spPr>
        <p:txBody>
          <a:bodyPr wrap="square" rtlCol="0">
            <a:spAutoFit/>
          </a:bodyPr>
          <a:lstStyle/>
          <a:p>
            <a:pPr marL="457200" lvl="0" indent="-457200" algn="just">
              <a:buFont typeface="+mj-lt"/>
              <a:buAutoNum type="alphaLcPeriod"/>
            </a:pPr>
            <a:r>
              <a:rPr lang="es-MX" sz="2400" dirty="0"/>
              <a:t>Al término de la estancia de cada huésped el personal que realice la limpieza deberá desechar los útiles de aseo sobrantes que haya dejado el huésped.</a:t>
            </a:r>
          </a:p>
          <a:p>
            <a:pPr marL="457200" lvl="0" indent="-457200" algn="just">
              <a:buFont typeface="+mj-lt"/>
              <a:buAutoNum type="alphaLcPeriod"/>
            </a:pPr>
            <a:endParaRPr lang="es-PE" sz="2400" dirty="0"/>
          </a:p>
          <a:p>
            <a:pPr marL="457200" lvl="0" indent="-457200" algn="just">
              <a:buFont typeface="+mj-lt"/>
              <a:buAutoNum type="alphaLcPeriod"/>
            </a:pPr>
            <a:r>
              <a:rPr lang="es-MX" sz="2400" dirty="0"/>
              <a:t>Una vez limpia la habitación se realizará la limpieza profunda de la habitación con solución desinfectante por aspersión, más limpieza de pisos, superficies y baños.</a:t>
            </a:r>
          </a:p>
          <a:p>
            <a:pPr marL="457200" lvl="0" indent="-457200" algn="just">
              <a:buFont typeface="+mj-lt"/>
              <a:buAutoNum type="alphaLcPeriod"/>
            </a:pPr>
            <a:endParaRPr lang="es-PE" sz="2400" dirty="0"/>
          </a:p>
          <a:p>
            <a:pPr marL="457200" lvl="0" indent="-457200" algn="just">
              <a:buFont typeface="+mj-lt"/>
              <a:buAutoNum type="alphaLcPeriod"/>
            </a:pPr>
            <a:r>
              <a:rPr lang="es-MX" sz="2400" dirty="0"/>
              <a:t>De ser posible se dejará la habitación libre por un día antes de asignarla a un nuevo huésped.</a:t>
            </a:r>
          </a:p>
          <a:p>
            <a:pPr marL="457200" lvl="0" indent="-457200" algn="just">
              <a:buFont typeface="+mj-lt"/>
              <a:buAutoNum type="alphaLcPeriod"/>
            </a:pPr>
            <a:endParaRPr lang="es-PE" sz="2400" dirty="0"/>
          </a:p>
          <a:p>
            <a:pPr marL="457200" lvl="0" indent="-457200" algn="just">
              <a:buFont typeface="+mj-lt"/>
              <a:buAutoNum type="alphaLcPeriod"/>
            </a:pPr>
            <a:r>
              <a:rPr lang="es-MX" sz="2400" dirty="0"/>
              <a:t>Realizar el cambio de ropa de cama y el abastecimiento de nuevos útiles de aseo personal.</a:t>
            </a:r>
            <a:endParaRPr lang="es-PE" sz="2400" dirty="0"/>
          </a:p>
        </p:txBody>
      </p:sp>
    </p:spTree>
    <p:extLst>
      <p:ext uri="{BB962C8B-B14F-4D97-AF65-F5344CB8AC3E}">
        <p14:creationId xmlns:p14="http://schemas.microsoft.com/office/powerpoint/2010/main" val="623615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 xmlns:a16="http://schemas.microsoft.com/office/drawing/2014/main" id="{EADB30D0-AFA2-4FD6-AAC5-A93260F72D67}"/>
              </a:ext>
            </a:extLst>
          </p:cNvPr>
          <p:cNvGraphicFramePr/>
          <p:nvPr>
            <p:extLst>
              <p:ext uri="{D42A27DB-BD31-4B8C-83A1-F6EECF244321}">
                <p14:modId xmlns:p14="http://schemas.microsoft.com/office/powerpoint/2010/main" val="378152873"/>
              </p:ext>
            </p:extLst>
          </p:nvPr>
        </p:nvGraphicFramePr>
        <p:xfrm>
          <a:off x="3876720" y="1839104"/>
          <a:ext cx="8128001" cy="350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uadroTexto 13">
            <a:extLst>
              <a:ext uri="{FF2B5EF4-FFF2-40B4-BE49-F238E27FC236}">
                <a16:creationId xmlns="" xmlns:a16="http://schemas.microsoft.com/office/drawing/2014/main" id="{D538CBB6-7AB7-4014-A950-B69B9755B6AF}"/>
              </a:ext>
            </a:extLst>
          </p:cNvPr>
          <p:cNvSpPr txBox="1"/>
          <p:nvPr/>
        </p:nvSpPr>
        <p:spPr>
          <a:xfrm>
            <a:off x="720434" y="423032"/>
            <a:ext cx="6312573" cy="646331"/>
          </a:xfrm>
          <a:prstGeom prst="rect">
            <a:avLst/>
          </a:prstGeom>
          <a:noFill/>
        </p:spPr>
        <p:txBody>
          <a:bodyPr wrap="square" rtlCol="0">
            <a:spAutoFit/>
          </a:bodyPr>
          <a:lstStyle/>
          <a:p>
            <a:r>
              <a:rPr lang="es-MX" sz="3600" b="1" dirty="0">
                <a:solidFill>
                  <a:srgbClr val="C00000"/>
                </a:solidFill>
                <a:latin typeface="Bahnschrift SemiBold SemiConden" panose="020B0502040204020203" pitchFamily="34" charset="0"/>
              </a:rPr>
              <a:t>PROCESOS DE SOPORTE</a:t>
            </a:r>
            <a:endParaRPr lang="en-US" sz="3600" b="1" dirty="0">
              <a:solidFill>
                <a:srgbClr val="C00000"/>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022E818C-89C9-4342-BA50-FF7C77AC3164}"/>
              </a:ext>
            </a:extLst>
          </p:cNvPr>
          <p:cNvSpPr txBox="1"/>
          <p:nvPr/>
        </p:nvSpPr>
        <p:spPr>
          <a:xfrm>
            <a:off x="720434" y="1353723"/>
            <a:ext cx="7592291" cy="369332"/>
          </a:xfrm>
          <a:prstGeom prst="rect">
            <a:avLst/>
          </a:prstGeom>
          <a:noFill/>
        </p:spPr>
        <p:txBody>
          <a:bodyPr wrap="square" rtlCol="0">
            <a:spAutoFit/>
          </a:bodyPr>
          <a:lstStyle/>
          <a:p>
            <a:r>
              <a:rPr lang="es-MX" b="1" dirty="0"/>
              <a:t>Son de responsabilidad principal del dueño del negocio</a:t>
            </a:r>
            <a:endParaRPr lang="es-PE" b="1" dirty="0"/>
          </a:p>
        </p:txBody>
      </p:sp>
      <p:cxnSp>
        <p:nvCxnSpPr>
          <p:cNvPr id="15" name="Conector recto 14">
            <a:extLst>
              <a:ext uri="{FF2B5EF4-FFF2-40B4-BE49-F238E27FC236}">
                <a16:creationId xmlns="" xmlns:a16="http://schemas.microsoft.com/office/drawing/2014/main" id="{4B3D8BD6-4AD3-40A0-8EDD-885E8F05F3EA}"/>
              </a:ext>
            </a:extLst>
          </p:cNvPr>
          <p:cNvCxnSpPr>
            <a:cxnSpLocks/>
          </p:cNvCxnSpPr>
          <p:nvPr/>
        </p:nvCxnSpPr>
        <p:spPr>
          <a:xfrm>
            <a:off x="720434" y="1237673"/>
            <a:ext cx="10631057"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n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8728" y="1933234"/>
            <a:ext cx="3156286" cy="4272987"/>
          </a:xfrm>
          <a:prstGeom prst="rect">
            <a:avLst/>
          </a:prstGeom>
        </p:spPr>
      </p:pic>
    </p:spTree>
    <p:extLst>
      <p:ext uri="{BB962C8B-B14F-4D97-AF65-F5344CB8AC3E}">
        <p14:creationId xmlns:p14="http://schemas.microsoft.com/office/powerpoint/2010/main" val="1400331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2167" y="501446"/>
            <a:ext cx="10707329" cy="619431"/>
          </a:xfrm>
          <a:prstGeom prst="rect">
            <a:avLst/>
          </a:prstGeom>
          <a:solidFill>
            <a:srgbClr val="CCECFF"/>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3.1  PREPARACION DE LA INFRAESTRUCTURA</a:t>
            </a:r>
            <a:endParaRPr lang="en-US" sz="2800" b="1" dirty="0">
              <a:solidFill>
                <a:schemeClr val="tx1"/>
              </a:solidFill>
              <a:latin typeface="Bahnschrift SemiBold SemiConden" panose="020B0502040204020203" pitchFamily="34" charset="0"/>
            </a:endParaRPr>
          </a:p>
        </p:txBody>
      </p:sp>
      <p:sp>
        <p:nvSpPr>
          <p:cNvPr id="2" name="Rectángulo 1"/>
          <p:cNvSpPr/>
          <p:nvPr/>
        </p:nvSpPr>
        <p:spPr>
          <a:xfrm>
            <a:off x="752167" y="1732956"/>
            <a:ext cx="10541238" cy="4087273"/>
          </a:xfrm>
          <a:prstGeom prst="rect">
            <a:avLst/>
          </a:prstGeom>
        </p:spPr>
        <p:txBody>
          <a:bodyPr wrap="square">
            <a:spAutoFit/>
          </a:bodyPr>
          <a:lstStyle/>
          <a:p>
            <a:pPr marL="342900" lvl="0" indent="-342900" algn="just">
              <a:buFont typeface="+mj-lt"/>
              <a:buAutoNum type="alphaLcPeriod"/>
            </a:pPr>
            <a:r>
              <a:rPr lang="es-MX" sz="2000" dirty="0"/>
              <a:t>En la acera se pintarán círculos con 1.5 metros de distancia para ser utilizados por los huéspedes en caso requieran esperar afuera del establecimiento para su atención.</a:t>
            </a:r>
          </a:p>
          <a:p>
            <a:pPr marL="342900" lvl="0" indent="-342900" algn="just">
              <a:buFont typeface="+mj-lt"/>
              <a:buAutoNum type="alphaLcPeriod"/>
            </a:pPr>
            <a:endParaRPr lang="es-PE" sz="2000" dirty="0"/>
          </a:p>
          <a:p>
            <a:pPr marL="342900" lvl="0" indent="-342900" algn="just">
              <a:buFont typeface="+mj-lt"/>
              <a:buAutoNum type="alphaLcPeriod"/>
            </a:pPr>
            <a:r>
              <a:rPr lang="es-MX" sz="2000" dirty="0"/>
              <a:t>En la puerta de ingreso del hotel deberá implementarse un pediluvio con solución desinfectante para la desinfección del calzado.</a:t>
            </a:r>
          </a:p>
          <a:p>
            <a:pPr marL="342900" lvl="0" indent="-342900" algn="just">
              <a:buFont typeface="+mj-lt"/>
              <a:buAutoNum type="alphaLcPeriod"/>
            </a:pPr>
            <a:endParaRPr lang="es-PE" sz="2000" dirty="0"/>
          </a:p>
          <a:p>
            <a:pPr marL="342900" indent="-342900" algn="just">
              <a:buFont typeface="+mj-lt"/>
              <a:buAutoNum type="alphaLcPeriod"/>
            </a:pPr>
            <a:r>
              <a:rPr lang="es-MX" sz="2000" dirty="0"/>
              <a:t>En un lugar próximo a la puerta de ingreso deberá colocar un dispensador de alcohol gel o lavatorio para la desinfección o lavado de manos de las personas que ingresan al alojamiento; </a:t>
            </a:r>
          </a:p>
          <a:p>
            <a:pPr marL="342900" indent="-342900" algn="just">
              <a:buFont typeface="+mj-lt"/>
              <a:buAutoNum type="alphaLcPeriod"/>
            </a:pPr>
            <a:endParaRPr lang="es-MX" sz="2000" dirty="0"/>
          </a:p>
          <a:p>
            <a:pPr marL="342900" indent="-342900" algn="just">
              <a:buFont typeface="+mj-lt"/>
              <a:buAutoNum type="alphaLcPeriod"/>
            </a:pPr>
            <a:r>
              <a:rPr lang="es-MX" sz="2000" dirty="0"/>
              <a:t>colocará una separación de acrílico en el mostrador de recepción para reducir el contacto entre el recepcionista y los huéspedes. Deberá colocarse un aviso indicando el distanciamiento.</a:t>
            </a:r>
            <a:endParaRPr lang="es-PE" sz="2000" dirty="0"/>
          </a:p>
          <a:p>
            <a:endParaRPr lang="es-PE" dirty="0"/>
          </a:p>
          <a:p>
            <a:pPr marL="342900" marR="1905" lvl="0" indent="-342900" algn="just">
              <a:lnSpc>
                <a:spcPct val="120000"/>
              </a:lnSpc>
              <a:spcAft>
                <a:spcPts val="0"/>
              </a:spcAft>
              <a:buSzPts val="1100"/>
              <a:buFont typeface="+mj-lt"/>
              <a:buAutoNum type="alphaLcPeriod"/>
            </a:pPr>
            <a:endParaRPr lang="es-PE" dirty="0">
              <a:effectLst/>
              <a:ea typeface="Carlito"/>
              <a:cs typeface="Carlito"/>
            </a:endParaRPr>
          </a:p>
        </p:txBody>
      </p:sp>
    </p:spTree>
    <p:extLst>
      <p:ext uri="{BB962C8B-B14F-4D97-AF65-F5344CB8AC3E}">
        <p14:creationId xmlns:p14="http://schemas.microsoft.com/office/powerpoint/2010/main" val="98623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5212" y="944506"/>
            <a:ext cx="10707329" cy="619431"/>
          </a:xfrm>
          <a:prstGeom prst="rect">
            <a:avLst/>
          </a:prstGeom>
          <a:solidFill>
            <a:srgbClr val="CCECFF"/>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3.1  PREPARACION DE LA INFRAESTRUCTURA</a:t>
            </a:r>
            <a:endParaRPr lang="en-US" sz="2800" b="1" dirty="0">
              <a:solidFill>
                <a:schemeClr val="tx1"/>
              </a:solidFill>
              <a:latin typeface="Bahnschrift SemiBold SemiConden" panose="020B0502040204020203" pitchFamily="34" charset="0"/>
            </a:endParaRPr>
          </a:p>
        </p:txBody>
      </p:sp>
      <p:sp>
        <p:nvSpPr>
          <p:cNvPr id="2" name="Rectángulo 1"/>
          <p:cNvSpPr/>
          <p:nvPr/>
        </p:nvSpPr>
        <p:spPr>
          <a:xfrm>
            <a:off x="918258" y="1813638"/>
            <a:ext cx="10541238" cy="4856714"/>
          </a:xfrm>
          <a:prstGeom prst="rect">
            <a:avLst/>
          </a:prstGeom>
        </p:spPr>
        <p:txBody>
          <a:bodyPr wrap="square">
            <a:spAutoFit/>
          </a:bodyPr>
          <a:lstStyle/>
          <a:p>
            <a:pPr marL="268288" lvl="0" indent="-268288"/>
            <a:r>
              <a:rPr lang="es-MX" dirty="0"/>
              <a:t>d. Las habitaciones de preferencia serán unipersonales y deben contar con servicio higiénico dentro de la habitación. </a:t>
            </a:r>
          </a:p>
          <a:p>
            <a:pPr marL="342900" lvl="0" indent="-342900">
              <a:buFont typeface="+mj-lt"/>
              <a:buAutoNum type="alphaLcPeriod"/>
            </a:pPr>
            <a:endParaRPr lang="es-PE" dirty="0"/>
          </a:p>
          <a:p>
            <a:pPr marL="268288" lvl="0" indent="-268288"/>
            <a:r>
              <a:rPr lang="es-MX" dirty="0"/>
              <a:t>e. En caso de uso de una habitación doble, deberá establecerse una separación entre las camas con un separador de plástico o acrílico fácil de limpiar, así mismo tienen una banqueta o mueble por huésped.</a:t>
            </a:r>
          </a:p>
          <a:p>
            <a:pPr marL="174625" lvl="0" indent="20638">
              <a:buFont typeface="+mj-lt"/>
              <a:buAutoNum type="alphaLcPeriod"/>
            </a:pPr>
            <a:endParaRPr lang="es-PE" dirty="0"/>
          </a:p>
          <a:p>
            <a:pPr marL="174625" lvl="0" indent="-174625"/>
            <a:r>
              <a:rPr lang="es-MX" dirty="0"/>
              <a:t>f.  Es obligatorio que las habitaciones tengan iluminación y ventilación natural. De manera excepcional de ser necesario utilizar alguna habitación sin ventanas, se deberá contar en estas con aire acondicionado o extractores de aire.</a:t>
            </a:r>
          </a:p>
          <a:p>
            <a:pPr marL="342900" lvl="0" indent="-342900">
              <a:buFont typeface="+mj-lt"/>
              <a:buAutoNum type="alphaLcPeriod"/>
            </a:pPr>
            <a:endParaRPr lang="es-PE" dirty="0"/>
          </a:p>
          <a:p>
            <a:pPr marL="174625" lvl="0" indent="-174625"/>
            <a:r>
              <a:rPr lang="es-MX" dirty="0"/>
              <a:t>g. En los servicios higiénicos de las habitaciones se colocarán afiches del correcto lavado de manos, cercanos a    los lavatorios.  </a:t>
            </a:r>
          </a:p>
          <a:p>
            <a:pPr marL="342900" lvl="0" indent="-342900">
              <a:buFont typeface="+mj-lt"/>
              <a:buAutoNum type="alphaLcPeriod"/>
            </a:pPr>
            <a:endParaRPr lang="es-PE" dirty="0"/>
          </a:p>
          <a:p>
            <a:pPr marL="268288" lvl="0" indent="-268288"/>
            <a:r>
              <a:rPr lang="es-MX" dirty="0"/>
              <a:t>h. En la habitación se pegarán afiches dirigidos a los huéspedes con las reglas establecidas para el uso de la habitación, la alimentación y lavandería.</a:t>
            </a:r>
            <a:endParaRPr lang="es-PE" dirty="0"/>
          </a:p>
          <a:p>
            <a:pPr marL="342900" indent="-342900">
              <a:buFont typeface="+mj-lt"/>
              <a:buAutoNum type="alphaLcPeriod"/>
            </a:pPr>
            <a:endParaRPr lang="es-PE" dirty="0"/>
          </a:p>
          <a:p>
            <a:pPr marR="1905" lvl="0" algn="just">
              <a:lnSpc>
                <a:spcPct val="120000"/>
              </a:lnSpc>
              <a:spcAft>
                <a:spcPts val="0"/>
              </a:spcAft>
              <a:buSzPts val="1100"/>
            </a:pPr>
            <a:endParaRPr lang="es-PE" dirty="0">
              <a:effectLst/>
              <a:ea typeface="Carlito"/>
              <a:cs typeface="Carlito"/>
            </a:endParaRPr>
          </a:p>
        </p:txBody>
      </p:sp>
    </p:spTree>
    <p:extLst>
      <p:ext uri="{BB962C8B-B14F-4D97-AF65-F5344CB8AC3E}">
        <p14:creationId xmlns:p14="http://schemas.microsoft.com/office/powerpoint/2010/main" val="325736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91639" y="818364"/>
            <a:ext cx="10707329" cy="619431"/>
          </a:xfrm>
          <a:prstGeom prst="rect">
            <a:avLst/>
          </a:prstGeom>
          <a:solidFill>
            <a:srgbClr val="CCECFF"/>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3.2 SALUD Y SEGURIDAD EN EL TRABAJO</a:t>
            </a:r>
            <a:endParaRPr lang="en-US" sz="2800" b="1" dirty="0">
              <a:solidFill>
                <a:schemeClr val="tx1"/>
              </a:solidFill>
              <a:latin typeface="Bahnschrift SemiBold SemiConden" panose="020B0502040204020203" pitchFamily="34" charset="0"/>
            </a:endParaRPr>
          </a:p>
        </p:txBody>
      </p:sp>
      <p:sp>
        <p:nvSpPr>
          <p:cNvPr id="6" name="CuadroTexto 5"/>
          <p:cNvSpPr txBox="1"/>
          <p:nvPr/>
        </p:nvSpPr>
        <p:spPr>
          <a:xfrm>
            <a:off x="791639" y="1944268"/>
            <a:ext cx="10436655" cy="3785652"/>
          </a:xfrm>
          <a:prstGeom prst="rect">
            <a:avLst/>
          </a:prstGeom>
          <a:noFill/>
        </p:spPr>
        <p:txBody>
          <a:bodyPr wrap="square" rtlCol="0">
            <a:spAutoFit/>
          </a:bodyPr>
          <a:lstStyle/>
          <a:p>
            <a:pPr marL="342900" lvl="0" indent="-342900" algn="just">
              <a:buFont typeface="+mj-lt"/>
              <a:buAutoNum type="alphaLcPeriod"/>
            </a:pPr>
            <a:r>
              <a:rPr lang="es-MX" sz="2000" dirty="0"/>
              <a:t>Conformar su Comité de Seguridad y Salud en el Trabajo, </a:t>
            </a:r>
            <a:r>
              <a:rPr lang="es-ES" sz="2000" dirty="0"/>
              <a:t>o designar un responsable de esta actividad, el mismo que aprobará el plan de vigilancia, prevención y control de COVID-19 en el trabajo y vigilará su cumplimiento.</a:t>
            </a:r>
            <a:endParaRPr lang="es-PE" sz="2000" dirty="0"/>
          </a:p>
          <a:p>
            <a:pPr marL="342900" lvl="0" indent="-342900" algn="just">
              <a:buFont typeface="+mj-lt"/>
              <a:buAutoNum type="alphaLcPeriod"/>
            </a:pPr>
            <a:r>
              <a:rPr lang="es-MX" sz="2000" dirty="0"/>
              <a:t>Designar una persona responsable de salud y seguridad en el trabajo para realizar las acciones de control sanitario:</a:t>
            </a:r>
            <a:endParaRPr lang="es-PE" sz="2000" dirty="0"/>
          </a:p>
          <a:p>
            <a:pPr marL="857250" lvl="1" indent="-400050" algn="just">
              <a:buFont typeface="+mj-lt"/>
              <a:buAutoNum type="romanLcPeriod"/>
            </a:pPr>
            <a:r>
              <a:rPr lang="es-PE" sz="2000" dirty="0"/>
              <a:t>Aplicar fichas de sintomatología</a:t>
            </a:r>
          </a:p>
          <a:p>
            <a:pPr marL="857250" lvl="1" indent="-400050" algn="just">
              <a:buFont typeface="+mj-lt"/>
              <a:buAutoNum type="romanLcPeriod"/>
            </a:pPr>
            <a:r>
              <a:rPr lang="es-PE" sz="2000" dirty="0"/>
              <a:t>Evaluar los riesgos ocupacionales de los trabajadores</a:t>
            </a:r>
          </a:p>
          <a:p>
            <a:pPr marL="857250" lvl="1" indent="-400050" algn="just">
              <a:buFont typeface="+mj-lt"/>
              <a:buAutoNum type="romanLcPeriod"/>
            </a:pPr>
            <a:r>
              <a:rPr lang="es-PE" sz="2000" dirty="0"/>
              <a:t>Controlar la temperatura y detectar signos de sospecha y alarma.</a:t>
            </a:r>
          </a:p>
          <a:p>
            <a:pPr marL="857250" lvl="1" indent="-400050" algn="just">
              <a:buFont typeface="+mj-lt"/>
              <a:buAutoNum type="romanLcPeriod"/>
            </a:pPr>
            <a:r>
              <a:rPr lang="es-PE" sz="2000" dirty="0"/>
              <a:t>Notificar la detección de casos</a:t>
            </a:r>
          </a:p>
          <a:p>
            <a:pPr marL="342900" indent="-342900" algn="just">
              <a:buFont typeface="+mj-lt"/>
              <a:buAutoNum type="alphaLcPeriod"/>
            </a:pPr>
            <a:r>
              <a:rPr lang="es-PE" sz="2000" dirty="0"/>
              <a:t>Entregar diariamente los EPP de bioseguridad a los trabajadores en función al riesgo de la actividad que realiza el personal y cambiados cada vez que sea necesario.</a:t>
            </a:r>
          </a:p>
          <a:p>
            <a:pPr marL="342900" indent="-342900" algn="just">
              <a:buFont typeface="+mj-lt"/>
              <a:buAutoNum type="alphaLcPeriod"/>
            </a:pPr>
            <a:r>
              <a:rPr lang="es-PE" sz="2000" dirty="0"/>
              <a:t>Verificar el correcto uso del EPP durante la labor diaria.</a:t>
            </a:r>
          </a:p>
        </p:txBody>
      </p:sp>
    </p:spTree>
    <p:extLst>
      <p:ext uri="{BB962C8B-B14F-4D97-AF65-F5344CB8AC3E}">
        <p14:creationId xmlns:p14="http://schemas.microsoft.com/office/powerpoint/2010/main" val="4283490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42334" y="200131"/>
            <a:ext cx="10707329" cy="619431"/>
          </a:xfrm>
          <a:prstGeom prst="rect">
            <a:avLst/>
          </a:prstGeom>
          <a:solidFill>
            <a:srgbClr val="CCECFF"/>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3.3 LIMPIEZA</a:t>
            </a:r>
            <a:endParaRPr lang="en-US" sz="2800" b="1" dirty="0">
              <a:solidFill>
                <a:schemeClr val="tx1"/>
              </a:solidFill>
              <a:latin typeface="Bahnschrift SemiBold SemiConden" panose="020B0502040204020203" pitchFamily="34" charset="0"/>
            </a:endParaRPr>
          </a:p>
        </p:txBody>
      </p:sp>
      <p:sp>
        <p:nvSpPr>
          <p:cNvPr id="6" name="CuadroTexto 5"/>
          <p:cNvSpPr txBox="1"/>
          <p:nvPr/>
        </p:nvSpPr>
        <p:spPr>
          <a:xfrm>
            <a:off x="692190" y="2891926"/>
            <a:ext cx="10757473" cy="3416320"/>
          </a:xfrm>
          <a:prstGeom prst="rect">
            <a:avLst/>
          </a:prstGeom>
          <a:noFill/>
        </p:spPr>
        <p:txBody>
          <a:bodyPr wrap="square" rtlCol="0">
            <a:spAutoFit/>
          </a:bodyPr>
          <a:lstStyle/>
          <a:p>
            <a:pPr marL="342900" lvl="0" indent="-342900">
              <a:buFont typeface="+mj-lt"/>
              <a:buAutoNum type="alphaLcPeriod"/>
            </a:pPr>
            <a:r>
              <a:rPr lang="es-MX" dirty="0"/>
              <a:t>Los procesos de abastecimiento deben contemplar una programación que reduzca los contactos con proveedores.</a:t>
            </a:r>
          </a:p>
          <a:p>
            <a:pPr marL="342900" lvl="0" indent="-342900">
              <a:buFont typeface="+mj-lt"/>
              <a:buAutoNum type="alphaLcPeriod"/>
            </a:pPr>
            <a:endParaRPr lang="es-PE" dirty="0"/>
          </a:p>
          <a:p>
            <a:pPr marL="342900" lvl="0" indent="-342900">
              <a:buFont typeface="+mj-lt"/>
              <a:buAutoNum type="alphaLcPeriod"/>
            </a:pPr>
            <a:r>
              <a:rPr lang="es-MX" dirty="0"/>
              <a:t>Se establecerá una hora específica para atención a proveedores, contemplando las medidas de bioseguridad correspondientes.</a:t>
            </a:r>
          </a:p>
          <a:p>
            <a:pPr marL="342900" lvl="0" indent="-342900">
              <a:buFont typeface="+mj-lt"/>
              <a:buAutoNum type="alphaLcPeriod"/>
            </a:pPr>
            <a:endParaRPr lang="es-PE" dirty="0"/>
          </a:p>
          <a:p>
            <a:pPr marL="342900" lvl="0" indent="-342900">
              <a:buFont typeface="+mj-lt"/>
              <a:buAutoNum type="alphaLcPeriod"/>
            </a:pPr>
            <a:r>
              <a:rPr lang="es-MX" dirty="0"/>
              <a:t>Se contemplará una zona de desinfección antes del ingreso de insumos y alimentos a las instalaciones del alojamiento</a:t>
            </a:r>
          </a:p>
          <a:p>
            <a:pPr marL="342900" lvl="0" indent="-342900">
              <a:buFont typeface="+mj-lt"/>
              <a:buAutoNum type="alphaLcPeriod"/>
            </a:pPr>
            <a:endParaRPr lang="es-MX" dirty="0"/>
          </a:p>
          <a:p>
            <a:pPr marL="342900" lvl="0" indent="-342900">
              <a:buFont typeface="+mj-lt"/>
              <a:buAutoNum type="alphaLcPeriod"/>
            </a:pPr>
            <a:r>
              <a:rPr lang="es-MX" dirty="0"/>
              <a:t> La alimentación del personal del alojamiento se recibirá por delivery contemplando las normas de seguridad establecidas</a:t>
            </a:r>
            <a:endParaRPr lang="es-PE" dirty="0"/>
          </a:p>
          <a:p>
            <a:pPr marL="342900" indent="-342900" algn="just">
              <a:buFont typeface="+mj-lt"/>
              <a:buAutoNum type="alphaLcParenR"/>
            </a:pPr>
            <a:endParaRPr lang="es-PE" dirty="0"/>
          </a:p>
        </p:txBody>
      </p:sp>
      <p:sp>
        <p:nvSpPr>
          <p:cNvPr id="7" name="Rectángulo 6"/>
          <p:cNvSpPr/>
          <p:nvPr/>
        </p:nvSpPr>
        <p:spPr>
          <a:xfrm>
            <a:off x="767405" y="2112671"/>
            <a:ext cx="10707329" cy="619431"/>
          </a:xfrm>
          <a:prstGeom prst="rect">
            <a:avLst/>
          </a:prstGeom>
          <a:solidFill>
            <a:srgbClr val="CCECFF"/>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3.4 ABASTECIMIENTO</a:t>
            </a:r>
            <a:endParaRPr lang="en-US" sz="2800" b="1" dirty="0">
              <a:solidFill>
                <a:schemeClr val="tx1"/>
              </a:solidFill>
              <a:latin typeface="Bahnschrift SemiBold SemiConden" panose="020B0502040204020203" pitchFamily="34" charset="0"/>
            </a:endParaRPr>
          </a:p>
        </p:txBody>
      </p:sp>
      <p:sp>
        <p:nvSpPr>
          <p:cNvPr id="9" name="CuadroTexto 8">
            <a:extLst>
              <a:ext uri="{FF2B5EF4-FFF2-40B4-BE49-F238E27FC236}">
                <a16:creationId xmlns="" xmlns:a16="http://schemas.microsoft.com/office/drawing/2014/main" id="{DAD614D1-9AA6-47A5-AF93-2B7BCD1E554C}"/>
              </a:ext>
            </a:extLst>
          </p:cNvPr>
          <p:cNvSpPr txBox="1"/>
          <p:nvPr/>
        </p:nvSpPr>
        <p:spPr>
          <a:xfrm>
            <a:off x="742334" y="956894"/>
            <a:ext cx="10757473" cy="646331"/>
          </a:xfrm>
          <a:prstGeom prst="rect">
            <a:avLst/>
          </a:prstGeom>
          <a:noFill/>
        </p:spPr>
        <p:txBody>
          <a:bodyPr wrap="square" rtlCol="0">
            <a:spAutoFit/>
          </a:bodyPr>
          <a:lstStyle/>
          <a:p>
            <a:pPr marL="342900" lvl="0" indent="-342900">
              <a:buFont typeface="+mj-lt"/>
              <a:buAutoNum type="alphaLcPeriod"/>
            </a:pPr>
            <a:r>
              <a:rPr lang="es-MX" dirty="0"/>
              <a:t>Los procesos de limpieza y lavandería del alojamiento se realizarán de acuerdo con lo establecido en la RM N° 972 -2020-MINSA y la </a:t>
            </a:r>
            <a:r>
              <a:rPr lang="es-ES" dirty="0"/>
              <a:t>RM N° 080-2020-MINCETUR</a:t>
            </a:r>
            <a:r>
              <a:rPr lang="es-MX" dirty="0"/>
              <a:t>, así como la normatividad del sector</a:t>
            </a:r>
            <a:endParaRPr lang="es-PE" dirty="0"/>
          </a:p>
        </p:txBody>
      </p:sp>
    </p:spTree>
    <p:extLst>
      <p:ext uri="{BB962C8B-B14F-4D97-AF65-F5344CB8AC3E}">
        <p14:creationId xmlns:p14="http://schemas.microsoft.com/office/powerpoint/2010/main" val="3310558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2532" y="773300"/>
            <a:ext cx="10058400" cy="790029"/>
          </a:xfrm>
        </p:spPr>
        <p:txBody>
          <a:bodyPr/>
          <a:lstStyle/>
          <a:p>
            <a:r>
              <a:rPr lang="es-MX" dirty="0">
                <a:solidFill>
                  <a:srgbClr val="C00000"/>
                </a:solidFill>
                <a:latin typeface="Bahnschrift SemiBold SemiConden" panose="020B0502040204020203" pitchFamily="34" charset="0"/>
              </a:rPr>
              <a:t>RIESGOS</a:t>
            </a:r>
            <a:endParaRPr lang="en-US" dirty="0">
              <a:solidFill>
                <a:srgbClr val="C00000"/>
              </a:solidFill>
              <a:latin typeface="Bahnschrift SemiBold SemiConden" panose="020B0502040204020203" pitchFamily="34" charset="0"/>
            </a:endParaRPr>
          </a:p>
        </p:txBody>
      </p:sp>
      <p:sp>
        <p:nvSpPr>
          <p:cNvPr id="3" name="CuadroTexto 2"/>
          <p:cNvSpPr txBox="1"/>
          <p:nvPr/>
        </p:nvSpPr>
        <p:spPr>
          <a:xfrm>
            <a:off x="1253613" y="2005781"/>
            <a:ext cx="9837174" cy="4154984"/>
          </a:xfrm>
          <a:prstGeom prst="rect">
            <a:avLst/>
          </a:prstGeom>
          <a:noFill/>
        </p:spPr>
        <p:txBody>
          <a:bodyPr wrap="square" rtlCol="0">
            <a:spAutoFit/>
          </a:bodyPr>
          <a:lstStyle/>
          <a:p>
            <a:pPr marL="342900" lvl="0" indent="-342900" algn="just">
              <a:buFont typeface="Wingdings" panose="05000000000000000000" pitchFamily="2" charset="2"/>
              <a:buChar char="q"/>
            </a:pPr>
            <a:r>
              <a:rPr lang="es-ES" sz="2000" dirty="0"/>
              <a:t>Limitaciones logísticas o </a:t>
            </a:r>
            <a:r>
              <a:rPr lang="es-MX" sz="2000" dirty="0"/>
              <a:t>idiosincrasia de las personas podrían generar que con el transcurrir de los días se relajen las medidas de bioseguridad por lo que se requiere garantizar un estricto sistema de supervisión y control.</a:t>
            </a:r>
          </a:p>
          <a:p>
            <a:pPr marL="342900" lvl="0" indent="-342900" algn="just">
              <a:buFont typeface="Wingdings" panose="05000000000000000000" pitchFamily="2" charset="2"/>
              <a:buChar char="q"/>
            </a:pPr>
            <a:endParaRPr lang="es-PE" sz="2000" dirty="0"/>
          </a:p>
          <a:p>
            <a:pPr marL="342900" lvl="0" indent="-342900" algn="just">
              <a:buFont typeface="Wingdings" panose="05000000000000000000" pitchFamily="2" charset="2"/>
              <a:buChar char="q"/>
            </a:pPr>
            <a:r>
              <a:rPr lang="es-MX" sz="2000" dirty="0"/>
              <a:t>Que el personal no cumpla con las medidas de limpieza y desinfección, distancia mínima establecida, que ponga en peligro su salud y la del resto de las personas con las que tiene contacto. Se requiere refrescar la capacitación del personal y sensibilizarlo hasta que comprenda la importancia de su aplicación de manera responsable.</a:t>
            </a:r>
          </a:p>
          <a:p>
            <a:pPr marL="342900" lvl="0" indent="-342900" algn="just">
              <a:buFont typeface="Wingdings" panose="05000000000000000000" pitchFamily="2" charset="2"/>
              <a:buChar char="q"/>
            </a:pPr>
            <a:endParaRPr lang="es-PE" sz="2000" dirty="0"/>
          </a:p>
          <a:p>
            <a:pPr marL="342900" lvl="0" indent="-342900" algn="just">
              <a:buFont typeface="Wingdings" panose="05000000000000000000" pitchFamily="2" charset="2"/>
              <a:buChar char="q"/>
            </a:pPr>
            <a:r>
              <a:rPr lang="es-MX" sz="2000" dirty="0"/>
              <a:t>Que se presenten casos de sospecha de COVID-19 y no informen oportunamente ni se tomen las medidas restrictivas de aislamiento como indica este protocolo. Capacitar frecuentemente con el protocolo de las acciones concretas a realizar frente a este caso.</a:t>
            </a:r>
            <a:endParaRPr lang="es-PE" sz="2000" dirty="0"/>
          </a:p>
          <a:p>
            <a:r>
              <a:rPr lang="es-ES" sz="2400" dirty="0"/>
              <a:t> </a:t>
            </a:r>
            <a:endParaRPr lang="es-PE" sz="2400" dirty="0"/>
          </a:p>
        </p:txBody>
      </p:sp>
    </p:spTree>
    <p:extLst>
      <p:ext uri="{BB962C8B-B14F-4D97-AF65-F5344CB8AC3E}">
        <p14:creationId xmlns:p14="http://schemas.microsoft.com/office/powerpoint/2010/main" val="31802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2532" y="773300"/>
            <a:ext cx="10058400" cy="790029"/>
          </a:xfrm>
        </p:spPr>
        <p:txBody>
          <a:bodyPr/>
          <a:lstStyle/>
          <a:p>
            <a:r>
              <a:rPr lang="es-MX" dirty="0">
                <a:solidFill>
                  <a:srgbClr val="C00000"/>
                </a:solidFill>
                <a:latin typeface="Bahnschrift SemiBold SemiConden" panose="020B0502040204020203" pitchFamily="34" charset="0"/>
              </a:rPr>
              <a:t>SANCIONES</a:t>
            </a:r>
            <a:endParaRPr lang="en-US" dirty="0">
              <a:solidFill>
                <a:srgbClr val="C00000"/>
              </a:solidFill>
              <a:latin typeface="Bahnschrift SemiBold SemiConden" panose="020B0502040204020203" pitchFamily="34" charset="0"/>
            </a:endParaRPr>
          </a:p>
        </p:txBody>
      </p:sp>
      <p:sp>
        <p:nvSpPr>
          <p:cNvPr id="3" name="CuadroTexto 2"/>
          <p:cNvSpPr txBox="1"/>
          <p:nvPr/>
        </p:nvSpPr>
        <p:spPr>
          <a:xfrm>
            <a:off x="1253613" y="2005781"/>
            <a:ext cx="9837174" cy="2862322"/>
          </a:xfrm>
          <a:prstGeom prst="rect">
            <a:avLst/>
          </a:prstGeom>
          <a:noFill/>
        </p:spPr>
        <p:txBody>
          <a:bodyPr wrap="square" rtlCol="0">
            <a:spAutoFit/>
          </a:bodyPr>
          <a:lstStyle/>
          <a:p>
            <a:pPr marL="342900" lvl="0" indent="-342900">
              <a:buFont typeface="Wingdings" panose="05000000000000000000" pitchFamily="2" charset="2"/>
              <a:buChar char="q"/>
            </a:pPr>
            <a:r>
              <a:rPr lang="es-MX" sz="2000" dirty="0"/>
              <a:t>Todo trabajador que abandone las instalaciones de la HOSPEDAJE sin una razón justificada (emergencia) será despedido por incumplimiento de las normas establecidas.</a:t>
            </a:r>
          </a:p>
          <a:p>
            <a:pPr marL="342900" lvl="0" indent="-342900">
              <a:buFont typeface="Wingdings" panose="05000000000000000000" pitchFamily="2" charset="2"/>
              <a:buChar char="q"/>
            </a:pPr>
            <a:endParaRPr lang="es-PE" sz="2000" dirty="0"/>
          </a:p>
          <a:p>
            <a:pPr marL="342900" lvl="0" indent="-342900">
              <a:buFont typeface="Wingdings" panose="05000000000000000000" pitchFamily="2" charset="2"/>
              <a:buChar char="q"/>
            </a:pPr>
            <a:r>
              <a:rPr lang="es-MX" sz="2000" dirty="0"/>
              <a:t>La empresa contratista podrá ser sancionada a criterio de Minera las Bambas.</a:t>
            </a:r>
          </a:p>
          <a:p>
            <a:pPr marL="342900" lvl="0" indent="-342900">
              <a:buFont typeface="Wingdings" panose="05000000000000000000" pitchFamily="2" charset="2"/>
              <a:buChar char="q"/>
            </a:pPr>
            <a:endParaRPr lang="es-PE" sz="2000" dirty="0"/>
          </a:p>
          <a:p>
            <a:pPr marL="342900" lvl="0" indent="-342900">
              <a:buFont typeface="Wingdings" panose="05000000000000000000" pitchFamily="2" charset="2"/>
              <a:buChar char="q"/>
            </a:pPr>
            <a:r>
              <a:rPr lang="es-MX" sz="2000" dirty="0"/>
              <a:t>Las empresas de hospedaje que no informen de los incumplimientos de los trabajadores o que no garanticen el cumplimiento de las normas de bioseguridad establecidas en los protocolos serán objeto de rescisión de contratos.</a:t>
            </a:r>
            <a:endParaRPr lang="es-PE" sz="2000" dirty="0"/>
          </a:p>
          <a:p>
            <a:r>
              <a:rPr lang="es-ES" sz="2000" b="1" dirty="0"/>
              <a:t> </a:t>
            </a:r>
            <a:endParaRPr lang="es-PE" sz="2000" dirty="0"/>
          </a:p>
        </p:txBody>
      </p:sp>
    </p:spTree>
    <p:extLst>
      <p:ext uri="{BB962C8B-B14F-4D97-AF65-F5344CB8AC3E}">
        <p14:creationId xmlns:p14="http://schemas.microsoft.com/office/powerpoint/2010/main" val="530533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20434" y="423032"/>
            <a:ext cx="6312573" cy="646331"/>
          </a:xfrm>
          <a:prstGeom prst="rect">
            <a:avLst/>
          </a:prstGeom>
          <a:noFill/>
        </p:spPr>
        <p:txBody>
          <a:bodyPr wrap="square" rtlCol="0">
            <a:spAutoFit/>
          </a:bodyPr>
          <a:lstStyle/>
          <a:p>
            <a:r>
              <a:rPr lang="es-MX" sz="3600" b="1" dirty="0">
                <a:solidFill>
                  <a:srgbClr val="C00000"/>
                </a:solidFill>
                <a:latin typeface="Bahnschrift SemiBold SemiConden" panose="020B0502040204020203" pitchFamily="34" charset="0"/>
              </a:rPr>
              <a:t>PROCESOS DEL PROTOCOLO</a:t>
            </a:r>
            <a:endParaRPr lang="en-US" sz="3600" b="1" dirty="0">
              <a:solidFill>
                <a:srgbClr val="C00000"/>
              </a:solidFill>
              <a:latin typeface="Bahnschrift SemiBold SemiConden" panose="020B0502040204020203" pitchFamily="34" charset="0"/>
            </a:endParaRPr>
          </a:p>
        </p:txBody>
      </p:sp>
      <p:graphicFrame>
        <p:nvGraphicFramePr>
          <p:cNvPr id="3" name="Diagrama 2">
            <a:extLst>
              <a:ext uri="{FF2B5EF4-FFF2-40B4-BE49-F238E27FC236}">
                <a16:creationId xmlns="" xmlns:a16="http://schemas.microsoft.com/office/drawing/2014/main" id="{C9A39D51-0A05-4E9D-860E-1F919E85692D}"/>
              </a:ext>
            </a:extLst>
          </p:cNvPr>
          <p:cNvGraphicFramePr/>
          <p:nvPr>
            <p:extLst>
              <p:ext uri="{D42A27DB-BD31-4B8C-83A1-F6EECF244321}">
                <p14:modId xmlns:p14="http://schemas.microsoft.com/office/powerpoint/2010/main" val="2501605457"/>
              </p:ext>
            </p:extLst>
          </p:nvPr>
        </p:nvGraphicFramePr>
        <p:xfrm>
          <a:off x="969818" y="1523999"/>
          <a:ext cx="6964218" cy="4623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cto 4">
            <a:extLst>
              <a:ext uri="{FF2B5EF4-FFF2-40B4-BE49-F238E27FC236}">
                <a16:creationId xmlns="" xmlns:a16="http://schemas.microsoft.com/office/drawing/2014/main" id="{C8A944C8-DBE3-4942-91F5-3E13DC0E988F}"/>
              </a:ext>
            </a:extLst>
          </p:cNvPr>
          <p:cNvCxnSpPr>
            <a:cxnSpLocks/>
          </p:cNvCxnSpPr>
          <p:nvPr/>
        </p:nvCxnSpPr>
        <p:spPr>
          <a:xfrm>
            <a:off x="720434" y="1237673"/>
            <a:ext cx="1063105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770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5" name="Imagen 4" descr="Imagen que contiene dibujo&#10;&#10;Descripción generada automáticamente">
            <a:extLst>
              <a:ext uri="{FF2B5EF4-FFF2-40B4-BE49-F238E27FC236}">
                <a16:creationId xmlns="" xmlns:a16="http://schemas.microsoft.com/office/drawing/2014/main" id="{9645BA5E-ECC8-46EA-87A8-83429280A1AC}"/>
              </a:ext>
            </a:extLst>
          </p:cNvPr>
          <p:cNvPicPr>
            <a:picLocks noChangeAspect="1"/>
          </p:cNvPicPr>
          <p:nvPr/>
        </p:nvPicPr>
        <p:blipFill>
          <a:blip r:embed="rId3"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451050" y="498765"/>
            <a:ext cx="1220733" cy="583783"/>
          </a:xfrm>
          <a:prstGeom prst="rect">
            <a:avLst/>
          </a:prstGeom>
        </p:spPr>
      </p:pic>
      <p:pic>
        <p:nvPicPr>
          <p:cNvPr id="2050" name="Picture 2" descr="CERV Realidad Virtual">
            <a:extLst>
              <a:ext uri="{FF2B5EF4-FFF2-40B4-BE49-F238E27FC236}">
                <a16:creationId xmlns="" xmlns:a16="http://schemas.microsoft.com/office/drawing/2014/main" id="{37E50BA2-32D3-4A15-814F-51A073D81B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607" t="23437" r="14241" b="21166"/>
          <a:stretch/>
        </p:blipFill>
        <p:spPr bwMode="auto">
          <a:xfrm>
            <a:off x="3491345" y="10685"/>
            <a:ext cx="1821633" cy="1379488"/>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0" y="1390174"/>
            <a:ext cx="6096000" cy="9349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2000" b="1" dirty="0">
                <a:solidFill>
                  <a:srgbClr val="0070C0"/>
                </a:solidFill>
                <a:latin typeface="Bahnschrift SemiBold SemiConden" panose="020B0502040204020203" pitchFamily="34" charset="0"/>
              </a:rPr>
              <a:t>CAPACITACIÓN EN PROTOCOLOS SANITARIOS DE VIGILANCIA, PREVENCIÓN Y CONTROL DE COVID 19”</a:t>
            </a:r>
            <a:endParaRPr lang="en-US" sz="2000" b="1" dirty="0">
              <a:solidFill>
                <a:srgbClr val="0070C0"/>
              </a:solidFill>
              <a:latin typeface="Bahnschrift SemiBold SemiConden" panose="020B0502040204020203" pitchFamily="34" charset="0"/>
            </a:endParaRPr>
          </a:p>
        </p:txBody>
      </p:sp>
      <p:sp>
        <p:nvSpPr>
          <p:cNvPr id="11" name="Google Shape;176;p15"/>
          <p:cNvSpPr txBox="1">
            <a:spLocks noGrp="1"/>
          </p:cNvSpPr>
          <p:nvPr>
            <p:ph type="title"/>
          </p:nvPr>
        </p:nvSpPr>
        <p:spPr>
          <a:xfrm>
            <a:off x="862570" y="2632764"/>
            <a:ext cx="3977807" cy="3503182"/>
          </a:xfrm>
          <a:prstGeom prst="rect">
            <a:avLst/>
          </a:prstGeom>
        </p:spPr>
        <p:txBody>
          <a:bodyPr spcFirstLastPara="1" wrap="square" lIns="0" tIns="0" rIns="0" bIns="0" anchor="t" anchorCtr="0">
            <a:noAutofit/>
          </a:bodyPr>
          <a:lstStyle/>
          <a:p>
            <a:pPr lvl="0" algn="ctr"/>
            <a:r>
              <a:rPr lang="es-MX" sz="3600" dirty="0">
                <a:solidFill>
                  <a:srgbClr val="C00000"/>
                </a:solidFill>
                <a:latin typeface="Bahnschrift SemiBold SemiConden" panose="020B0502040204020203" pitchFamily="34" charset="0"/>
              </a:rPr>
              <a:t>SESIÓN 3: </a:t>
            </a:r>
            <a:br>
              <a:rPr lang="es-MX" sz="3600" dirty="0">
                <a:solidFill>
                  <a:srgbClr val="C00000"/>
                </a:solidFill>
                <a:latin typeface="Bahnschrift SemiBold SemiConden" panose="020B0502040204020203" pitchFamily="34" charset="0"/>
              </a:rPr>
            </a:br>
            <a:r>
              <a:rPr lang="es-MX" sz="3600" dirty="0">
                <a:solidFill>
                  <a:srgbClr val="C00000"/>
                </a:solidFill>
                <a:latin typeface="Bahnschrift SemiBold SemiConden" panose="020B0502040204020203" pitchFamily="34" charset="0"/>
              </a:rPr>
              <a:t/>
            </a:r>
            <a:br>
              <a:rPr lang="es-MX" sz="3600" dirty="0">
                <a:solidFill>
                  <a:srgbClr val="C00000"/>
                </a:solidFill>
                <a:latin typeface="Bahnschrift SemiBold SemiConden" panose="020B0502040204020203" pitchFamily="34" charset="0"/>
              </a:rPr>
            </a:br>
            <a:r>
              <a:rPr lang="es-MX" sz="3600" dirty="0">
                <a:solidFill>
                  <a:srgbClr val="C00000"/>
                </a:solidFill>
                <a:latin typeface="Bahnschrift SemiBold SemiConden" panose="020B0502040204020203" pitchFamily="34" charset="0"/>
              </a:rPr>
              <a:t>3.2 SEGURIDAD SEGÚN PROTOCOLO PARA HOSPEDAJES</a:t>
            </a:r>
          </a:p>
        </p:txBody>
      </p:sp>
      <p:pic>
        <p:nvPicPr>
          <p:cNvPr id="3" name="Imagen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2540" y="596273"/>
            <a:ext cx="3802498" cy="5539673"/>
          </a:xfrm>
          <a:prstGeom prst="rect">
            <a:avLst/>
          </a:prstGeom>
        </p:spPr>
      </p:pic>
    </p:spTree>
    <p:extLst>
      <p:ext uri="{BB962C8B-B14F-4D97-AF65-F5344CB8AC3E}">
        <p14:creationId xmlns:p14="http://schemas.microsoft.com/office/powerpoint/2010/main" val="1499931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4041" y="318977"/>
            <a:ext cx="10058400" cy="1014346"/>
          </a:xfrm>
        </p:spPr>
        <p:txBody>
          <a:bodyPr/>
          <a:lstStyle/>
          <a:p>
            <a:r>
              <a:rPr lang="es-MX" b="1" dirty="0">
                <a:solidFill>
                  <a:schemeClr val="accent5">
                    <a:lumMod val="50000"/>
                  </a:schemeClr>
                </a:solidFill>
                <a:latin typeface="Bahnschrift SemiBold SemiConden" panose="020B0502040204020203" pitchFamily="34" charset="0"/>
              </a:rPr>
              <a:t>OBJETIVO</a:t>
            </a:r>
            <a:endParaRPr lang="en-US" b="1" dirty="0">
              <a:solidFill>
                <a:schemeClr val="accent5">
                  <a:lumMod val="50000"/>
                </a:schemeClr>
              </a:solidFill>
              <a:latin typeface="Bahnschrift SemiBold SemiConden" panose="020B0502040204020203" pitchFamily="34" charset="0"/>
            </a:endParaRPr>
          </a:p>
        </p:txBody>
      </p:sp>
      <p:sp>
        <p:nvSpPr>
          <p:cNvPr id="3" name="CuadroTexto 2"/>
          <p:cNvSpPr txBox="1"/>
          <p:nvPr/>
        </p:nvSpPr>
        <p:spPr>
          <a:xfrm>
            <a:off x="1184467" y="2599006"/>
            <a:ext cx="4838774" cy="2092881"/>
          </a:xfrm>
          <a:prstGeom prst="rect">
            <a:avLst/>
          </a:prstGeom>
          <a:noFill/>
        </p:spPr>
        <p:txBody>
          <a:bodyPr wrap="square" rtlCol="0">
            <a:spAutoFit/>
          </a:bodyPr>
          <a:lstStyle/>
          <a:p>
            <a:pPr marL="457200" indent="-457200" algn="just">
              <a:buClr>
                <a:schemeClr val="accent1">
                  <a:lumMod val="75000"/>
                </a:schemeClr>
              </a:buClr>
              <a:buFont typeface="Wingdings" panose="05000000000000000000" pitchFamily="2" charset="2"/>
              <a:buChar char="q"/>
            </a:pPr>
            <a:r>
              <a:rPr lang="es-MX" sz="2600" dirty="0">
                <a:latin typeface="Ebrima" panose="02000000000000000000" pitchFamily="2" charset="0"/>
                <a:ea typeface="Ebrima" panose="02000000000000000000" pitchFamily="2" charset="0"/>
                <a:cs typeface="Ebrima" panose="02000000000000000000" pitchFamily="2" charset="0"/>
              </a:rPr>
              <a:t>Evitar riesgos y asegurar las condiciones necesarias de seguridad en el Establecimiento.</a:t>
            </a:r>
          </a:p>
          <a:p>
            <a:pPr algn="just">
              <a:buClr>
                <a:schemeClr val="accent1">
                  <a:lumMod val="75000"/>
                </a:schemeClr>
              </a:buClr>
            </a:pPr>
            <a:endParaRPr lang="es-MX" sz="2600" dirty="0">
              <a:latin typeface="Ebrima" panose="02000000000000000000" pitchFamily="2" charset="0"/>
              <a:ea typeface="Ebrima" panose="02000000000000000000" pitchFamily="2" charset="0"/>
              <a:cs typeface="Ebrima" panose="02000000000000000000" pitchFamily="2" charset="0"/>
            </a:endParaRPr>
          </a:p>
        </p:txBody>
      </p:sp>
      <p:pic>
        <p:nvPicPr>
          <p:cNvPr id="1026" name="Picture 2" descr="Seguridad y Salud en el Trabajo en el marco del COVID-19 - YouTub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60"/>
          <a:stretch/>
        </p:blipFill>
        <p:spPr bwMode="auto">
          <a:xfrm>
            <a:off x="6978505" y="2032728"/>
            <a:ext cx="3694044" cy="322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26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829340" y="1142320"/>
            <a:ext cx="6996223" cy="4154984"/>
          </a:xfrm>
          <a:prstGeom prst="rect">
            <a:avLst/>
          </a:prstGeom>
          <a:solidFill>
            <a:schemeClr val="bg1"/>
          </a:solidFill>
        </p:spPr>
        <p:txBody>
          <a:bodyPr wrap="square" rtlCol="0">
            <a:spAutoFit/>
          </a:bodyPr>
          <a:lstStyle/>
          <a:p>
            <a:pPr marL="457200" indent="-457200" algn="just">
              <a:buClr>
                <a:schemeClr val="accent1">
                  <a:lumMod val="75000"/>
                </a:schemeClr>
              </a:buClr>
              <a:buFont typeface="Wingdings" panose="05000000000000000000" pitchFamily="2" charset="2"/>
              <a:buChar char="ü"/>
            </a:pPr>
            <a:r>
              <a:rPr lang="es-MX" sz="2400" b="1" dirty="0"/>
              <a:t>Conexiones eléctricas</a:t>
            </a:r>
          </a:p>
          <a:p>
            <a:pPr algn="just">
              <a:buClr>
                <a:schemeClr val="accent1">
                  <a:lumMod val="75000"/>
                </a:schemeClr>
              </a:buClr>
            </a:pPr>
            <a:r>
              <a:rPr lang="es-MX" sz="2400" dirty="0"/>
              <a:t>Verificar el estado de todas las conexiones eléctricas. Proteger las canaletas, tubos, etc. </a:t>
            </a:r>
          </a:p>
          <a:p>
            <a:pPr marL="342900" indent="-342900" algn="just">
              <a:buClr>
                <a:schemeClr val="accent1">
                  <a:lumMod val="75000"/>
                </a:schemeClr>
              </a:buClr>
              <a:buFont typeface="Wingdings" panose="05000000000000000000" pitchFamily="2" charset="2"/>
              <a:buChar char="ü"/>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Barandas y pasamanos de las escaleras</a:t>
            </a:r>
          </a:p>
          <a:p>
            <a:pPr algn="just">
              <a:buClr>
                <a:schemeClr val="accent1">
                  <a:lumMod val="75000"/>
                </a:schemeClr>
              </a:buClr>
            </a:pPr>
            <a:r>
              <a:rPr lang="es-MX" sz="2400" dirty="0"/>
              <a:t>Se debe mantener con acceso libre e incluir rodapié.</a:t>
            </a:r>
          </a:p>
          <a:p>
            <a:pPr marL="342900" indent="-342900" algn="just">
              <a:buClr>
                <a:schemeClr val="accent1">
                  <a:lumMod val="75000"/>
                </a:schemeClr>
              </a:buClr>
              <a:buFont typeface="Wingdings" panose="05000000000000000000" pitchFamily="2" charset="2"/>
              <a:buChar char="ü"/>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Luces de emergencia </a:t>
            </a:r>
          </a:p>
          <a:p>
            <a:pPr algn="just">
              <a:buClr>
                <a:schemeClr val="accent1">
                  <a:lumMod val="75000"/>
                </a:schemeClr>
              </a:buClr>
            </a:pPr>
            <a:r>
              <a:rPr lang="es-MX" sz="2400" dirty="0"/>
              <a:t>En cada piso deben haber luces de emergencia, deben de estar correctamente instaladas y operativas.</a:t>
            </a:r>
          </a:p>
          <a:p>
            <a:pPr marL="342900" indent="-342900" algn="just">
              <a:buClr>
                <a:schemeClr val="accent1">
                  <a:lumMod val="75000"/>
                </a:schemeClr>
              </a:buClr>
              <a:buFont typeface="Wingdings" panose="05000000000000000000" pitchFamily="2" charset="2"/>
              <a:buChar char="ü"/>
            </a:pPr>
            <a:endParaRPr lang="es-MX" sz="2400" dirty="0"/>
          </a:p>
        </p:txBody>
      </p:sp>
      <p:pic>
        <p:nvPicPr>
          <p:cNvPr id="3074" name="Picture 2" descr="NIPPON AMERICA Luces de emergencia SMD con Testeador AT-236 LED 6V 4A  110/220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30487" y="1142320"/>
            <a:ext cx="2825193" cy="37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1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757038" y="1142319"/>
            <a:ext cx="6111594" cy="4154984"/>
          </a:xfrm>
          <a:prstGeom prst="rect">
            <a:avLst/>
          </a:prstGeom>
          <a:solidFill>
            <a:schemeClr val="bg1"/>
          </a:solidFill>
        </p:spPr>
        <p:txBody>
          <a:bodyPr wrap="square" rtlCol="0">
            <a:spAutoFit/>
          </a:bodyPr>
          <a:lstStyle/>
          <a:p>
            <a:pPr marL="457200" indent="-457200" algn="just">
              <a:buClr>
                <a:schemeClr val="accent1">
                  <a:lumMod val="75000"/>
                </a:schemeClr>
              </a:buClr>
              <a:buFont typeface="Wingdings" panose="05000000000000000000" pitchFamily="2" charset="2"/>
              <a:buChar char="ü"/>
            </a:pPr>
            <a:r>
              <a:rPr lang="es-MX" sz="2400" b="1" dirty="0"/>
              <a:t>Ventilación e iluminación</a:t>
            </a:r>
          </a:p>
          <a:p>
            <a:pPr algn="just">
              <a:buClr>
                <a:schemeClr val="accent1">
                  <a:lumMod val="75000"/>
                </a:schemeClr>
              </a:buClr>
            </a:pPr>
            <a:r>
              <a:rPr lang="es-MX" sz="2400" dirty="0"/>
              <a:t>Se debe mantener una Ventilación e iluminación adecuada en pasadizos y patio; considerando luz natural. Verificar el correcto funcionamiento de los equipos de alumbrado (abarca los aparatos de alumbrado, portalámparas, rosetas, lámparas de filamento incandescentes, lámpara de arco y de descarga, y el alambrado y equipo que forma parte de tales lámparas, aparatos e Instalaciones de alumbrado).</a:t>
            </a:r>
            <a:endParaRPr lang="es-PE" sz="2400" dirty="0">
              <a:latin typeface="Ebrima" panose="02000000000000000000" pitchFamily="2" charset="0"/>
              <a:ea typeface="Ebrima" panose="02000000000000000000" pitchFamily="2" charset="0"/>
              <a:cs typeface="Ebrima" panose="02000000000000000000" pitchFamily="2" charset="0"/>
            </a:endParaRPr>
          </a:p>
        </p:txBody>
      </p:sp>
      <p:pic>
        <p:nvPicPr>
          <p:cNvPr id="4100" name="Picture 4" descr="Alojamientos vacacionales, casas, experiencias y lugares - Airbn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60018" y="1421763"/>
            <a:ext cx="4674558" cy="359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1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971"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897972" y="1102788"/>
            <a:ext cx="5098791" cy="5262979"/>
          </a:xfrm>
          <a:prstGeom prst="rect">
            <a:avLst/>
          </a:prstGeom>
          <a:solidFill>
            <a:schemeClr val="bg1"/>
          </a:solidFill>
        </p:spPr>
        <p:txBody>
          <a:bodyPr wrap="square" rtlCol="0">
            <a:spAutoFit/>
          </a:bodyPr>
          <a:lstStyle/>
          <a:p>
            <a:pPr marL="457200" indent="-457200" algn="just">
              <a:buClr>
                <a:schemeClr val="accent1">
                  <a:lumMod val="75000"/>
                </a:schemeClr>
              </a:buClr>
              <a:buFont typeface="Wingdings" panose="05000000000000000000" pitchFamily="2" charset="2"/>
              <a:buChar char="ü"/>
            </a:pPr>
            <a:r>
              <a:rPr lang="es-MX" sz="2400" b="1" dirty="0"/>
              <a:t>Señalización</a:t>
            </a:r>
          </a:p>
          <a:p>
            <a:pPr algn="just">
              <a:buClr>
                <a:schemeClr val="accent1">
                  <a:lumMod val="75000"/>
                </a:schemeClr>
              </a:buClr>
            </a:pPr>
            <a:endParaRPr lang="es-MX" sz="2400" b="1" dirty="0"/>
          </a:p>
          <a:p>
            <a:pPr algn="just">
              <a:buClr>
                <a:schemeClr val="accent1">
                  <a:lumMod val="75000"/>
                </a:schemeClr>
              </a:buClr>
            </a:pPr>
            <a:r>
              <a:rPr lang="es-MX" sz="2400" dirty="0"/>
              <a:t>Señalización en las áreas de acceso respetando el 1.5 m de distanciamiento, salida de emergencia y áreas comunes.</a:t>
            </a:r>
          </a:p>
          <a:p>
            <a:pPr algn="just">
              <a:buClr>
                <a:schemeClr val="accent1">
                  <a:lumMod val="75000"/>
                </a:schemeClr>
              </a:buClr>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Extintores </a:t>
            </a:r>
          </a:p>
          <a:p>
            <a:pPr algn="just">
              <a:buClr>
                <a:schemeClr val="accent1">
                  <a:lumMod val="75000"/>
                </a:schemeClr>
              </a:buClr>
            </a:pPr>
            <a:endParaRPr lang="es-MX" sz="2400" b="1" dirty="0"/>
          </a:p>
          <a:p>
            <a:pPr algn="just">
              <a:buClr>
                <a:schemeClr val="accent1">
                  <a:lumMod val="75000"/>
                </a:schemeClr>
              </a:buClr>
            </a:pPr>
            <a:r>
              <a:rPr lang="es-MX" sz="2400" dirty="0"/>
              <a:t>Ubicación de extintores de 9kg como mínimo uno por cada piso considerando altura de 1.30 mt. del piso base.</a:t>
            </a:r>
          </a:p>
          <a:p>
            <a:pPr algn="just">
              <a:buClr>
                <a:schemeClr val="accent1">
                  <a:lumMod val="75000"/>
                </a:schemeClr>
              </a:buClr>
            </a:pPr>
            <a:endParaRPr lang="es-MX" sz="2400" dirty="0"/>
          </a:p>
        </p:txBody>
      </p:sp>
      <p:pic>
        <p:nvPicPr>
          <p:cNvPr id="5122" name="Picture 2" descr="Señal de salida de emergencia verde en hotel que muestra el camino para  escapar | Foto Premiu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37004" y="1300643"/>
            <a:ext cx="4969909"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50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971"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1062295" y="1698211"/>
            <a:ext cx="5493250" cy="3416320"/>
          </a:xfrm>
          <a:prstGeom prst="rect">
            <a:avLst/>
          </a:prstGeom>
          <a:solidFill>
            <a:schemeClr val="bg1"/>
          </a:solidFill>
        </p:spPr>
        <p:txBody>
          <a:bodyPr wrap="square" rtlCol="0">
            <a:spAutoFit/>
          </a:bodyPr>
          <a:lstStyle/>
          <a:p>
            <a:pPr marL="342900" indent="-342900" algn="just">
              <a:buClr>
                <a:schemeClr val="accent1">
                  <a:lumMod val="75000"/>
                </a:schemeClr>
              </a:buClr>
              <a:buFont typeface="Wingdings" panose="05000000000000000000" pitchFamily="2" charset="2"/>
              <a:buChar char="ü"/>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 Botiquín</a:t>
            </a:r>
          </a:p>
          <a:p>
            <a:pPr algn="just">
              <a:buClr>
                <a:schemeClr val="accent1">
                  <a:lumMod val="75000"/>
                </a:schemeClr>
              </a:buClr>
            </a:pPr>
            <a:endParaRPr lang="es-MX" sz="2400" b="1" dirty="0"/>
          </a:p>
          <a:p>
            <a:pPr algn="just">
              <a:buClr>
                <a:schemeClr val="accent1">
                  <a:lumMod val="75000"/>
                </a:schemeClr>
              </a:buClr>
            </a:pPr>
            <a:r>
              <a:rPr lang="es-MX" sz="2400" dirty="0"/>
              <a:t>Debe contener: Alcohol 70°  120ml, agua oxigenada 120 ml, algodón, gasas medianas en sobre, curitas o venditas, vendas elásticas, esparadrapo, tijeras y guantes x 1 sobre.</a:t>
            </a:r>
          </a:p>
          <a:p>
            <a:pPr algn="just">
              <a:buClr>
                <a:schemeClr val="accent1">
                  <a:lumMod val="75000"/>
                </a:schemeClr>
              </a:buClr>
            </a:pPr>
            <a:endParaRPr lang="es-MX" sz="2400" dirty="0"/>
          </a:p>
        </p:txBody>
      </p:sp>
      <p:pic>
        <p:nvPicPr>
          <p:cNvPr id="6146" name="Picture 2" descr="BOTIQUINES DE EMERGENCIA PRIMEROS AUXILIOS, EQUIPOS DE PROTECCION PERSONAL,  MOCHILA DE EMERGENCIA, KIT DE BRIGADISTA, SEGURIDAD INDUSTRIA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5871" y="1141597"/>
            <a:ext cx="4907772" cy="4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38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971"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897971" y="1676946"/>
            <a:ext cx="5013731" cy="3416320"/>
          </a:xfrm>
          <a:prstGeom prst="rect">
            <a:avLst/>
          </a:prstGeom>
          <a:solidFill>
            <a:schemeClr val="bg1"/>
          </a:solidFill>
        </p:spPr>
        <p:txBody>
          <a:bodyPr wrap="square" rtlCol="0">
            <a:spAutoFit/>
          </a:bodyPr>
          <a:lstStyle/>
          <a:p>
            <a:pPr marL="457200" indent="-457200" algn="just">
              <a:buClr>
                <a:schemeClr val="accent1">
                  <a:lumMod val="75000"/>
                </a:schemeClr>
              </a:buClr>
              <a:buFont typeface="Wingdings" panose="05000000000000000000" pitchFamily="2" charset="2"/>
              <a:buChar char="ü"/>
            </a:pPr>
            <a:r>
              <a:rPr lang="es-MX" sz="2400" b="1" dirty="0"/>
              <a:t>Habitaciones</a:t>
            </a:r>
          </a:p>
          <a:p>
            <a:pPr algn="just">
              <a:buClr>
                <a:schemeClr val="accent1">
                  <a:lumMod val="75000"/>
                </a:schemeClr>
              </a:buClr>
            </a:pPr>
            <a:endParaRPr lang="es-MX" sz="2400" b="1" dirty="0"/>
          </a:p>
          <a:p>
            <a:pPr algn="just">
              <a:buClr>
                <a:schemeClr val="accent1">
                  <a:lumMod val="75000"/>
                </a:schemeClr>
              </a:buClr>
            </a:pPr>
            <a:r>
              <a:rPr lang="es-MX" sz="2400" dirty="0"/>
              <a:t>-   Deben tener aislamiento acústico y aislamiento térmico.</a:t>
            </a:r>
          </a:p>
          <a:p>
            <a:pPr algn="just">
              <a:buClr>
                <a:schemeClr val="accent1">
                  <a:lumMod val="75000"/>
                </a:schemeClr>
              </a:buClr>
            </a:pPr>
            <a:r>
              <a:rPr lang="es-MX" sz="2400" dirty="0"/>
              <a:t>Se deben evidenciar los afiches dirigidos a huéspedes con reglas establecidas para el uso de la habitación, alimentación y lavandería.</a:t>
            </a:r>
          </a:p>
          <a:p>
            <a:pPr marL="342900" indent="-342900" algn="just">
              <a:buClr>
                <a:schemeClr val="accent1">
                  <a:lumMod val="75000"/>
                </a:schemeClr>
              </a:buClr>
              <a:buFontTx/>
              <a:buChar char="-"/>
            </a:pPr>
            <a:endParaRPr lang="es-MX" sz="2400" dirty="0"/>
          </a:p>
        </p:txBody>
      </p:sp>
      <p:pic>
        <p:nvPicPr>
          <p:cNvPr id="7170" name="Picture 2" descr="Lamas Hospedaje, Tarapoto – Precios actualizados 202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0457" y="1676946"/>
            <a:ext cx="5277275" cy="351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06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971" y="89652"/>
            <a:ext cx="10058400" cy="864280"/>
          </a:xfrm>
        </p:spPr>
        <p:txBody>
          <a:bodyPr>
            <a:normAutofit/>
          </a:bodyPr>
          <a:lstStyle/>
          <a:p>
            <a:pPr algn="just">
              <a:buClr>
                <a:schemeClr val="accent1">
                  <a:lumMod val="75000"/>
                </a:schemeClr>
              </a:buClr>
            </a:pPr>
            <a:r>
              <a:rPr lang="en-US" sz="4400" b="1" dirty="0">
                <a:solidFill>
                  <a:schemeClr val="accent5">
                    <a:lumMod val="50000"/>
                  </a:schemeClr>
                </a:solidFill>
                <a:latin typeface="Bahnschrift SemiBold SemiConden" panose="020B0502040204020203" pitchFamily="34" charset="0"/>
              </a:rPr>
              <a:t>INSTALACIONES Y SERVICIOS</a:t>
            </a:r>
          </a:p>
        </p:txBody>
      </p:sp>
      <p:sp>
        <p:nvSpPr>
          <p:cNvPr id="3" name="CuadroTexto 2"/>
          <p:cNvSpPr txBox="1"/>
          <p:nvPr/>
        </p:nvSpPr>
        <p:spPr>
          <a:xfrm>
            <a:off x="897971" y="953932"/>
            <a:ext cx="6608615" cy="5262979"/>
          </a:xfrm>
          <a:prstGeom prst="rect">
            <a:avLst/>
          </a:prstGeom>
          <a:solidFill>
            <a:schemeClr val="bg1"/>
          </a:solidFill>
        </p:spPr>
        <p:txBody>
          <a:bodyPr wrap="square" rtlCol="0">
            <a:spAutoFit/>
          </a:bodyPr>
          <a:lstStyle/>
          <a:p>
            <a:pPr algn="just">
              <a:buClr>
                <a:schemeClr val="accent1">
                  <a:lumMod val="75000"/>
                </a:schemeClr>
              </a:buClr>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Plan de vigilancia</a:t>
            </a:r>
          </a:p>
          <a:p>
            <a:pPr algn="just">
              <a:buClr>
                <a:schemeClr val="accent1">
                  <a:lumMod val="75000"/>
                </a:schemeClr>
              </a:buClr>
            </a:pPr>
            <a:r>
              <a:rPr lang="es-MX" sz="2400" dirty="0"/>
              <a:t>Se tiene registrado el  Plan de vigilancia o Lista de Chequeo, prevención y control de COVID-19 en el trabajo y vigilar su cumplimiento.</a:t>
            </a:r>
          </a:p>
          <a:p>
            <a:pPr marL="457200" indent="-457200" algn="just">
              <a:buClr>
                <a:schemeClr val="accent1">
                  <a:lumMod val="75000"/>
                </a:schemeClr>
              </a:buClr>
              <a:buFont typeface="Wingdings" panose="05000000000000000000" pitchFamily="2" charset="2"/>
              <a:buChar char="ü"/>
            </a:pPr>
            <a:endParaRPr lang="es-MX" sz="2400" dirty="0"/>
          </a:p>
          <a:p>
            <a:pPr marL="457200" indent="-457200" algn="just">
              <a:buClr>
                <a:schemeClr val="accent1">
                  <a:lumMod val="75000"/>
                </a:schemeClr>
              </a:buClr>
              <a:buFont typeface="Wingdings" panose="05000000000000000000" pitchFamily="2" charset="2"/>
              <a:buChar char="ü"/>
            </a:pPr>
            <a:r>
              <a:rPr lang="es-MX" sz="2400" b="1" dirty="0"/>
              <a:t>Persona responsable de salud y seguridad:</a:t>
            </a:r>
          </a:p>
          <a:p>
            <a:pPr marL="342900" indent="-342900" algn="just">
              <a:buClr>
                <a:schemeClr val="accent1">
                  <a:lumMod val="75000"/>
                </a:schemeClr>
              </a:buClr>
              <a:buFontTx/>
              <a:buChar char="-"/>
            </a:pPr>
            <a:r>
              <a:rPr lang="es-MX" sz="2400" dirty="0"/>
              <a:t>Aplica fichas de sintomatología </a:t>
            </a:r>
          </a:p>
          <a:p>
            <a:pPr marL="342900" indent="-342900" algn="just">
              <a:buClr>
                <a:schemeClr val="accent1">
                  <a:lumMod val="75000"/>
                </a:schemeClr>
              </a:buClr>
              <a:buFontTx/>
              <a:buChar char="-"/>
            </a:pPr>
            <a:r>
              <a:rPr lang="es-MX" sz="2400" dirty="0"/>
              <a:t>Evalúa los riesgos ocupacionales de los trabajadores</a:t>
            </a:r>
          </a:p>
          <a:p>
            <a:pPr marL="342900" indent="-342900" algn="just">
              <a:buClr>
                <a:schemeClr val="accent1">
                  <a:lumMod val="75000"/>
                </a:schemeClr>
              </a:buClr>
              <a:buFontTx/>
              <a:buChar char="-"/>
            </a:pPr>
            <a:r>
              <a:rPr lang="es-MX" sz="2400" dirty="0"/>
              <a:t>Controla la temperatura y detecta signos de sospecha y alarma </a:t>
            </a:r>
          </a:p>
          <a:p>
            <a:pPr marL="342900" indent="-342900" algn="just">
              <a:buClr>
                <a:schemeClr val="accent1">
                  <a:lumMod val="75000"/>
                </a:schemeClr>
              </a:buClr>
              <a:buFontTx/>
              <a:buChar char="-"/>
            </a:pPr>
            <a:r>
              <a:rPr lang="es-MX" sz="2400" dirty="0"/>
              <a:t>Notifica la detección de casos a la supervisión de COVID de MLB</a:t>
            </a:r>
            <a:endParaRPr lang="es-PE" sz="2400" dirty="0"/>
          </a:p>
        </p:txBody>
      </p:sp>
      <p:pic>
        <p:nvPicPr>
          <p:cNvPr id="4" name="Imagen 3"/>
          <p:cNvPicPr>
            <a:picLocks noChangeAspect="1"/>
          </p:cNvPicPr>
          <p:nvPr/>
        </p:nvPicPr>
        <p:blipFill>
          <a:blip r:embed="rId2"/>
          <a:stretch>
            <a:fillRect/>
          </a:stretch>
        </p:blipFill>
        <p:spPr>
          <a:xfrm>
            <a:off x="7980175" y="1622316"/>
            <a:ext cx="3452260" cy="4353182"/>
          </a:xfrm>
          <a:prstGeom prst="rect">
            <a:avLst/>
          </a:prstGeom>
        </p:spPr>
      </p:pic>
    </p:spTree>
    <p:extLst>
      <p:ext uri="{BB962C8B-B14F-4D97-AF65-F5344CB8AC3E}">
        <p14:creationId xmlns:p14="http://schemas.microsoft.com/office/powerpoint/2010/main" val="1999630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403987" y="2212258"/>
            <a:ext cx="7123471" cy="1200329"/>
          </a:xfrm>
          <a:prstGeom prst="rect">
            <a:avLst/>
          </a:prstGeom>
          <a:noFill/>
        </p:spPr>
        <p:txBody>
          <a:bodyPr wrap="square" rtlCol="0">
            <a:spAutoFit/>
          </a:bodyPr>
          <a:lstStyle/>
          <a:p>
            <a:pPr algn="ctr"/>
            <a:r>
              <a:rPr lang="es-MX" sz="7200" i="1" dirty="0">
                <a:solidFill>
                  <a:srgbClr val="C00000"/>
                </a:solidFill>
                <a:latin typeface="Bahnschrift SemiBold SemiConden" panose="020B0502040204020203" pitchFamily="34" charset="0"/>
              </a:rPr>
              <a:t>GRACIAS</a:t>
            </a:r>
            <a:endParaRPr lang="en-US" sz="7200" i="1" dirty="0">
              <a:solidFill>
                <a:srgbClr val="C00000"/>
              </a:solidFill>
              <a:latin typeface="Bahnschrift SemiBold SemiConden" panose="020B0502040204020203" pitchFamily="34" charset="0"/>
            </a:endParaRPr>
          </a:p>
        </p:txBody>
      </p:sp>
    </p:spTree>
    <p:extLst>
      <p:ext uri="{BB962C8B-B14F-4D97-AF65-F5344CB8AC3E}">
        <p14:creationId xmlns:p14="http://schemas.microsoft.com/office/powerpoint/2010/main" val="2689755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807" y="4169000"/>
            <a:ext cx="2596829" cy="1478750"/>
          </a:xfrm>
          <a:prstGeom prst="rect">
            <a:avLst/>
          </a:prstGeom>
        </p:spPr>
      </p:pic>
      <p:graphicFrame>
        <p:nvGraphicFramePr>
          <p:cNvPr id="3" name="Diagrama 2">
            <a:extLst>
              <a:ext uri="{FF2B5EF4-FFF2-40B4-BE49-F238E27FC236}">
                <a16:creationId xmlns="" xmlns:a16="http://schemas.microsoft.com/office/drawing/2014/main" id="{EADB30D0-AFA2-4FD6-AAC5-A93260F72D67}"/>
              </a:ext>
            </a:extLst>
          </p:cNvPr>
          <p:cNvGraphicFramePr/>
          <p:nvPr>
            <p:extLst>
              <p:ext uri="{D42A27DB-BD31-4B8C-83A1-F6EECF244321}">
                <p14:modId xmlns:p14="http://schemas.microsoft.com/office/powerpoint/2010/main" val="1946682567"/>
              </p:ext>
            </p:extLst>
          </p:nvPr>
        </p:nvGraphicFramePr>
        <p:xfrm>
          <a:off x="2031999" y="1967346"/>
          <a:ext cx="8128001" cy="350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13">
            <a:extLst>
              <a:ext uri="{FF2B5EF4-FFF2-40B4-BE49-F238E27FC236}">
                <a16:creationId xmlns="" xmlns:a16="http://schemas.microsoft.com/office/drawing/2014/main" id="{D538CBB6-7AB7-4014-A950-B69B9755B6AF}"/>
              </a:ext>
            </a:extLst>
          </p:cNvPr>
          <p:cNvSpPr txBox="1"/>
          <p:nvPr/>
        </p:nvSpPr>
        <p:spPr>
          <a:xfrm>
            <a:off x="720434" y="423032"/>
            <a:ext cx="6312573" cy="646331"/>
          </a:xfrm>
          <a:prstGeom prst="rect">
            <a:avLst/>
          </a:prstGeom>
          <a:noFill/>
        </p:spPr>
        <p:txBody>
          <a:bodyPr wrap="square" rtlCol="0">
            <a:spAutoFit/>
          </a:bodyPr>
          <a:lstStyle/>
          <a:p>
            <a:r>
              <a:rPr lang="es-MX" sz="3600" b="1" dirty="0">
                <a:solidFill>
                  <a:srgbClr val="C00000"/>
                </a:solidFill>
                <a:latin typeface="Bahnschrift SemiBold SemiConden" panose="020B0502040204020203" pitchFamily="34" charset="0"/>
              </a:rPr>
              <a:t>PROCESOS DEL GESTIÓN</a:t>
            </a:r>
            <a:endParaRPr lang="en-US" sz="3600" b="1" dirty="0">
              <a:solidFill>
                <a:srgbClr val="C00000"/>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022E818C-89C9-4342-BA50-FF7C77AC3164}"/>
              </a:ext>
            </a:extLst>
          </p:cNvPr>
          <p:cNvSpPr txBox="1"/>
          <p:nvPr/>
        </p:nvSpPr>
        <p:spPr>
          <a:xfrm>
            <a:off x="720434" y="1353723"/>
            <a:ext cx="7592291" cy="369332"/>
          </a:xfrm>
          <a:prstGeom prst="rect">
            <a:avLst/>
          </a:prstGeom>
          <a:noFill/>
        </p:spPr>
        <p:txBody>
          <a:bodyPr wrap="square" rtlCol="0">
            <a:spAutoFit/>
          </a:bodyPr>
          <a:lstStyle/>
          <a:p>
            <a:r>
              <a:rPr lang="es-MX" b="1" dirty="0"/>
              <a:t>Son de responsabilidad principal del dueño del hospedaje</a:t>
            </a:r>
            <a:endParaRPr lang="es-PE" b="1" dirty="0"/>
          </a:p>
        </p:txBody>
      </p:sp>
      <p:cxnSp>
        <p:nvCxnSpPr>
          <p:cNvPr id="15" name="Conector recto 14">
            <a:extLst>
              <a:ext uri="{FF2B5EF4-FFF2-40B4-BE49-F238E27FC236}">
                <a16:creationId xmlns="" xmlns:a16="http://schemas.microsoft.com/office/drawing/2014/main" id="{4B3D8BD6-4AD3-40A0-8EDD-885E8F05F3EA}"/>
              </a:ext>
            </a:extLst>
          </p:cNvPr>
          <p:cNvCxnSpPr>
            <a:cxnSpLocks/>
          </p:cNvCxnSpPr>
          <p:nvPr/>
        </p:nvCxnSpPr>
        <p:spPr>
          <a:xfrm>
            <a:off x="720434" y="1237673"/>
            <a:ext cx="1063105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115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52167" y="457201"/>
            <a:ext cx="10707329" cy="710872"/>
          </a:xfrm>
          <a:prstGeom prst="rect">
            <a:avLst/>
          </a:prstGeom>
          <a:solidFill>
            <a:srgbClr val="99EA86"/>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1.1 PLANIFICACIÓN Y PROGRAMACIÓN</a:t>
            </a:r>
            <a:endParaRPr lang="en-US" sz="2800" b="1" dirty="0">
              <a:solidFill>
                <a:schemeClr val="tx1"/>
              </a:solidFill>
              <a:latin typeface="Bahnschrift SemiBold SemiConden" panose="020B0502040204020203" pitchFamily="34" charset="0"/>
            </a:endParaRPr>
          </a:p>
        </p:txBody>
      </p:sp>
      <p:sp>
        <p:nvSpPr>
          <p:cNvPr id="3" name="CuadroTexto 2"/>
          <p:cNvSpPr txBox="1"/>
          <p:nvPr/>
        </p:nvSpPr>
        <p:spPr>
          <a:xfrm>
            <a:off x="623579" y="1773300"/>
            <a:ext cx="10707329" cy="4154984"/>
          </a:xfrm>
          <a:prstGeom prst="rect">
            <a:avLst/>
          </a:prstGeom>
          <a:noFill/>
        </p:spPr>
        <p:txBody>
          <a:bodyPr wrap="square" rtlCol="0">
            <a:spAutoFit/>
          </a:bodyPr>
          <a:lstStyle/>
          <a:p>
            <a:pPr marL="628650" lvl="1" indent="-536575" algn="just">
              <a:buFont typeface="+mj-lt"/>
              <a:buAutoNum type="alphaLcPeriod"/>
            </a:pPr>
            <a:r>
              <a:rPr lang="es-ES" sz="2400" dirty="0"/>
              <a:t>Elaborar el plan de vigilancia, prevención y control de COVID-19 (RM N° 972-2020-MINSA), o la Lista de chequeos (de acuerdo al número de trabajadores)</a:t>
            </a:r>
          </a:p>
          <a:p>
            <a:pPr marL="628650" lvl="1" indent="-536575" algn="just">
              <a:buFont typeface="+mj-lt"/>
              <a:buAutoNum type="alphaLcPeriod"/>
            </a:pPr>
            <a:endParaRPr lang="es-ES" sz="2400" dirty="0"/>
          </a:p>
          <a:p>
            <a:pPr marL="628650" lvl="1" indent="-536575" algn="just">
              <a:buFont typeface="+mj-lt"/>
              <a:buAutoNum type="alphaLcPeriod"/>
            </a:pPr>
            <a:r>
              <a:rPr lang="es-ES" sz="2400" dirty="0"/>
              <a:t>Programar y financiar los recursos necesarios.</a:t>
            </a:r>
          </a:p>
          <a:p>
            <a:pPr marL="628650" lvl="1" indent="-536575" algn="just">
              <a:buFont typeface="+mj-lt"/>
              <a:buAutoNum type="alphaLcPeriod"/>
            </a:pPr>
            <a:endParaRPr lang="es-ES" sz="2400" dirty="0"/>
          </a:p>
          <a:p>
            <a:pPr marL="628650" lvl="1" indent="-536575" algn="just">
              <a:buFont typeface="+mj-lt"/>
              <a:buAutoNum type="alphaLcPeriod"/>
            </a:pPr>
            <a:r>
              <a:rPr lang="es-ES" sz="2400" dirty="0"/>
              <a:t>Garantizar el funcionamiento del alojamiento con mínimo contacto externo.</a:t>
            </a:r>
          </a:p>
          <a:p>
            <a:pPr marL="628650" lvl="1" indent="-536575" algn="just">
              <a:buFont typeface="+mj-lt"/>
              <a:buAutoNum type="alphaLcPeriod"/>
            </a:pPr>
            <a:endParaRPr lang="es-ES" sz="2400" dirty="0"/>
          </a:p>
          <a:p>
            <a:pPr marL="628650" lvl="1" indent="-536575" algn="just">
              <a:buFont typeface="+mj-lt"/>
              <a:buAutoNum type="alphaLcPeriod"/>
            </a:pPr>
            <a:r>
              <a:rPr lang="es-ES" sz="2400" dirty="0"/>
              <a:t>Asignar responsabilidades al personal para el cumplimiento del plan.</a:t>
            </a:r>
          </a:p>
          <a:p>
            <a:pPr marL="628650" lvl="1" indent="-536575" algn="just">
              <a:buFont typeface="+mj-lt"/>
              <a:buAutoNum type="alphaLcPeriod"/>
            </a:pPr>
            <a:endParaRPr lang="es-ES" sz="2400" dirty="0"/>
          </a:p>
          <a:p>
            <a:pPr marL="628650" lvl="1" indent="-536575" algn="just">
              <a:buFont typeface="+mj-lt"/>
              <a:buAutoNum type="alphaLcPeriod"/>
            </a:pPr>
            <a:r>
              <a:rPr lang="es-ES" sz="2400" dirty="0"/>
              <a:t>La empresa contratista suscribirá un contrato con el alojamiento señalando la lista de huéspedes a atender, la fecha de llegada y salida</a:t>
            </a:r>
            <a:endParaRPr lang="en-US" dirty="0"/>
          </a:p>
        </p:txBody>
      </p:sp>
    </p:spTree>
    <p:extLst>
      <p:ext uri="{BB962C8B-B14F-4D97-AF65-F5344CB8AC3E}">
        <p14:creationId xmlns:p14="http://schemas.microsoft.com/office/powerpoint/2010/main" val="2205471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75923" y="187178"/>
            <a:ext cx="10707329" cy="501442"/>
          </a:xfrm>
          <a:prstGeom prst="rect">
            <a:avLst/>
          </a:prstGeom>
          <a:solidFill>
            <a:srgbClr val="99EA86"/>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Bahnschrift SemiBold SemiConden" panose="020B0502040204020203" pitchFamily="34" charset="0"/>
              </a:rPr>
              <a:t>1.2 GESTIÓN DEL PERSONAL </a:t>
            </a:r>
            <a:endParaRPr lang="en-US" sz="3200" b="1" dirty="0">
              <a:solidFill>
                <a:schemeClr val="tx1"/>
              </a:solidFill>
              <a:latin typeface="Bahnschrift SemiBold SemiConden" panose="020B0502040204020203" pitchFamily="34" charset="0"/>
            </a:endParaRPr>
          </a:p>
        </p:txBody>
      </p:sp>
      <p:sp>
        <p:nvSpPr>
          <p:cNvPr id="3" name="CuadroTexto 2"/>
          <p:cNvSpPr txBox="1"/>
          <p:nvPr/>
        </p:nvSpPr>
        <p:spPr>
          <a:xfrm>
            <a:off x="673974" y="988926"/>
            <a:ext cx="10911225" cy="4893647"/>
          </a:xfrm>
          <a:prstGeom prst="rect">
            <a:avLst/>
          </a:prstGeom>
          <a:solidFill>
            <a:schemeClr val="bg1"/>
          </a:solidFill>
        </p:spPr>
        <p:txBody>
          <a:bodyPr wrap="square" rtlCol="0">
            <a:spAutoFit/>
          </a:bodyPr>
          <a:lstStyle/>
          <a:p>
            <a:pPr marL="442913" lvl="1" indent="-342900" algn="just">
              <a:buFont typeface="+mj-lt"/>
              <a:buAutoNum type="alphaLcPeriod"/>
            </a:pPr>
            <a:r>
              <a:rPr lang="es-PE" sz="2400" dirty="0"/>
              <a:t>Realizar una programación de personal considerando su permanencia por un periodo de 20 días en el establecimiento sin salida.</a:t>
            </a:r>
          </a:p>
          <a:p>
            <a:pPr marL="442913" lvl="1" indent="-342900" algn="just">
              <a:buFont typeface="+mj-lt"/>
              <a:buAutoNum type="alphaLcPeriod"/>
            </a:pPr>
            <a:endParaRPr lang="es-PE" sz="1200" dirty="0"/>
          </a:p>
          <a:p>
            <a:pPr marL="442913" lvl="1" indent="-342900" algn="just">
              <a:buFont typeface="+mj-lt"/>
              <a:buAutoNum type="alphaLcPeriod"/>
            </a:pPr>
            <a:r>
              <a:rPr lang="es-PE" sz="2400" dirty="0"/>
              <a:t>Tener al menos dos trabajadores por cada periodo de turno en previsión de que tenga que salir por alguna emergencia de salud. </a:t>
            </a:r>
          </a:p>
          <a:p>
            <a:pPr marL="442913" lvl="1" indent="-342900" algn="just">
              <a:buFont typeface="+mj-lt"/>
              <a:buAutoNum type="alphaLcPeriod"/>
            </a:pPr>
            <a:endParaRPr lang="es-PE" sz="1200" dirty="0"/>
          </a:p>
          <a:p>
            <a:pPr marL="442913" lvl="1" indent="-342900" algn="just">
              <a:buFont typeface="+mj-lt"/>
              <a:buAutoNum type="alphaLcPeriod"/>
            </a:pPr>
            <a:r>
              <a:rPr lang="es-PE" sz="2400" dirty="0"/>
              <a:t>El personal que acude a reemplazar al personal saliente de turno de 20 días debe haber pasado las pruebas rápidas una 8 días antes y el día previo al ingreso según lo establecido.</a:t>
            </a:r>
          </a:p>
          <a:p>
            <a:pPr marL="442913" lvl="1" indent="-342900" algn="just">
              <a:buFont typeface="+mj-lt"/>
              <a:buAutoNum type="alphaLcPeriod"/>
            </a:pPr>
            <a:endParaRPr lang="es-PE" sz="1200" dirty="0"/>
          </a:p>
          <a:p>
            <a:pPr marL="442913" lvl="1" indent="-342900" algn="just">
              <a:buFont typeface="+mj-lt"/>
              <a:buAutoNum type="alphaLcPeriod"/>
            </a:pPr>
            <a:r>
              <a:rPr lang="es-ES" sz="2400" dirty="0"/>
              <a:t>Brindar transporte seguro con medidas de desinfección y distanciamiento desde el hogar del trabajador hasta el trabajo y viceversa. </a:t>
            </a:r>
          </a:p>
          <a:p>
            <a:pPr marL="442913" lvl="1" indent="-342900" algn="just">
              <a:buFont typeface="+mj-lt"/>
              <a:buAutoNum type="alphaLcPeriod"/>
            </a:pPr>
            <a:endParaRPr lang="es-ES" sz="1200" dirty="0"/>
          </a:p>
          <a:p>
            <a:pPr marL="442913" lvl="1" indent="-342900" algn="just">
              <a:buFont typeface="+mj-lt"/>
              <a:buAutoNum type="alphaLcPeriod"/>
            </a:pPr>
            <a:r>
              <a:rPr lang="es-ES" sz="2400" dirty="0"/>
              <a:t>Capacitar en medidas preventivas de COVID, uso de EPP, síntomas de alarma, protocolos.</a:t>
            </a:r>
            <a:endParaRPr lang="es-PE" sz="2400" dirty="0"/>
          </a:p>
        </p:txBody>
      </p:sp>
    </p:spTree>
    <p:extLst>
      <p:ext uri="{BB962C8B-B14F-4D97-AF65-F5344CB8AC3E}">
        <p14:creationId xmlns:p14="http://schemas.microsoft.com/office/powerpoint/2010/main" val="276832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20D3625B-F44E-425C-AF3F-CF008CB8CD3D}"/>
              </a:ext>
            </a:extLst>
          </p:cNvPr>
          <p:cNvSpPr/>
          <p:nvPr/>
        </p:nvSpPr>
        <p:spPr>
          <a:xfrm>
            <a:off x="752167" y="457201"/>
            <a:ext cx="10707329" cy="710872"/>
          </a:xfrm>
          <a:prstGeom prst="rect">
            <a:avLst/>
          </a:prstGeom>
          <a:solidFill>
            <a:srgbClr val="99EA86"/>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1.3 SUPERVISIÓN</a:t>
            </a:r>
            <a:endParaRPr lang="en-US" sz="2800" b="1" dirty="0">
              <a:solidFill>
                <a:schemeClr val="tx1"/>
              </a:solidFill>
              <a:latin typeface="Bahnschrift SemiBold SemiConden" panose="020B0502040204020203" pitchFamily="34" charset="0"/>
            </a:endParaRPr>
          </a:p>
        </p:txBody>
      </p:sp>
      <p:sp>
        <p:nvSpPr>
          <p:cNvPr id="3" name="Rectángulo 2">
            <a:extLst>
              <a:ext uri="{FF2B5EF4-FFF2-40B4-BE49-F238E27FC236}">
                <a16:creationId xmlns="" xmlns:a16="http://schemas.microsoft.com/office/drawing/2014/main" id="{4DAF4D0B-EA16-4CDD-8B3A-E4CC33A4A1EA}"/>
              </a:ext>
            </a:extLst>
          </p:cNvPr>
          <p:cNvSpPr/>
          <p:nvPr/>
        </p:nvSpPr>
        <p:spPr>
          <a:xfrm>
            <a:off x="1068946" y="1804354"/>
            <a:ext cx="10017953" cy="4154984"/>
          </a:xfrm>
          <a:prstGeom prst="rect">
            <a:avLst/>
          </a:prstGeom>
        </p:spPr>
        <p:txBody>
          <a:bodyPr wrap="square">
            <a:spAutoFit/>
          </a:bodyPr>
          <a:lstStyle/>
          <a:p>
            <a:pPr marL="342900" lvl="0" indent="-342900" algn="just">
              <a:buFont typeface="+mj-lt"/>
              <a:buAutoNum type="alphaLcPeriod"/>
            </a:pPr>
            <a:r>
              <a:rPr lang="es-ES" sz="2400" dirty="0"/>
              <a:t>Los alojamientos deberán contar con un responsable de salud y seguridad en el trabajo para dar cuenta del cumplimiento ante la Municipalidad Distrital, las autoridades locales de salud y la empresa MLB.</a:t>
            </a:r>
          </a:p>
          <a:p>
            <a:pPr marL="342900" lvl="0" indent="-342900" algn="just">
              <a:buFont typeface="+mj-lt"/>
              <a:buAutoNum type="alphaLcPeriod"/>
            </a:pPr>
            <a:endParaRPr lang="es-PE" sz="2400" dirty="0"/>
          </a:p>
          <a:p>
            <a:pPr marL="342900" lvl="0" indent="-342900" algn="just">
              <a:buFont typeface="+mj-lt"/>
              <a:buAutoNum type="alphaLcPeriod"/>
            </a:pPr>
            <a:r>
              <a:rPr lang="es-ES" sz="2400" dirty="0"/>
              <a:t>El propietario o administrador del alojamiento es responsable de supervisar el cumplimiento del protocolo y tomar acciones ante desviaciones detectadas.</a:t>
            </a:r>
          </a:p>
          <a:p>
            <a:pPr marL="342900" lvl="0" indent="-342900" algn="just">
              <a:buFont typeface="+mj-lt"/>
              <a:buAutoNum type="alphaLcPeriod"/>
            </a:pPr>
            <a:endParaRPr lang="es-PE" sz="2400" dirty="0"/>
          </a:p>
          <a:p>
            <a:pPr marL="342900" lvl="0" indent="-342900" algn="just">
              <a:buFont typeface="+mj-lt"/>
              <a:buAutoNum type="alphaLcPeriod"/>
            </a:pPr>
            <a:r>
              <a:rPr lang="es-ES" sz="2400" dirty="0"/>
              <a:t>La supervisión del cumplimiento del protocolo por parte de MLB estará a cargo del Comité COVID MLB fuera del SITE, quien propondrá las sanciones que correspondan en casos de incumplimiento</a:t>
            </a:r>
            <a:r>
              <a:rPr lang="es-ES" dirty="0"/>
              <a:t>.</a:t>
            </a:r>
            <a:endParaRPr lang="es-PE" dirty="0"/>
          </a:p>
        </p:txBody>
      </p:sp>
    </p:spTree>
    <p:extLst>
      <p:ext uri="{BB962C8B-B14F-4D97-AF65-F5344CB8AC3E}">
        <p14:creationId xmlns:p14="http://schemas.microsoft.com/office/powerpoint/2010/main" val="212484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20D3625B-F44E-425C-AF3F-CF008CB8CD3D}"/>
              </a:ext>
            </a:extLst>
          </p:cNvPr>
          <p:cNvSpPr/>
          <p:nvPr/>
        </p:nvSpPr>
        <p:spPr>
          <a:xfrm>
            <a:off x="752167" y="457201"/>
            <a:ext cx="10707329" cy="710872"/>
          </a:xfrm>
          <a:prstGeom prst="rect">
            <a:avLst/>
          </a:prstGeom>
          <a:solidFill>
            <a:srgbClr val="99EA86"/>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800" b="1" dirty="0">
                <a:solidFill>
                  <a:schemeClr val="tx1"/>
                </a:solidFill>
                <a:latin typeface="Bahnschrift SemiBold SemiConden" panose="020B0502040204020203" pitchFamily="34" charset="0"/>
              </a:rPr>
              <a:t>1.4 COMUNICACIÓN</a:t>
            </a:r>
            <a:endParaRPr lang="en-US" sz="2800" b="1" dirty="0">
              <a:solidFill>
                <a:schemeClr val="tx1"/>
              </a:solidFill>
              <a:latin typeface="Bahnschrift SemiBold SemiConden" panose="020B0502040204020203" pitchFamily="34" charset="0"/>
            </a:endParaRPr>
          </a:p>
        </p:txBody>
      </p:sp>
      <p:sp>
        <p:nvSpPr>
          <p:cNvPr id="3" name="Rectángulo 2">
            <a:extLst>
              <a:ext uri="{FF2B5EF4-FFF2-40B4-BE49-F238E27FC236}">
                <a16:creationId xmlns="" xmlns:a16="http://schemas.microsoft.com/office/drawing/2014/main" id="{4DAF4D0B-EA16-4CDD-8B3A-E4CC33A4A1EA}"/>
              </a:ext>
            </a:extLst>
          </p:cNvPr>
          <p:cNvSpPr/>
          <p:nvPr/>
        </p:nvSpPr>
        <p:spPr>
          <a:xfrm>
            <a:off x="761999" y="1276320"/>
            <a:ext cx="10325101" cy="923330"/>
          </a:xfrm>
          <a:prstGeom prst="rect">
            <a:avLst/>
          </a:prstGeom>
        </p:spPr>
        <p:txBody>
          <a:bodyPr wrap="square">
            <a:spAutoFit/>
          </a:bodyPr>
          <a:lstStyle/>
          <a:p>
            <a:pPr marL="342900" indent="-342900" algn="just">
              <a:buFont typeface="+mj-lt"/>
              <a:buAutoNum type="alphaLcParenR"/>
            </a:pPr>
            <a:endParaRPr lang="es-PE" dirty="0"/>
          </a:p>
          <a:p>
            <a:pPr marL="342900" indent="-342900" algn="just">
              <a:buFont typeface="+mj-lt"/>
              <a:buAutoNum type="alphaLcParenR"/>
            </a:pPr>
            <a:endParaRPr lang="es-PE" dirty="0"/>
          </a:p>
          <a:p>
            <a:pPr marL="342900" indent="-342900" algn="just">
              <a:buFont typeface="+mj-lt"/>
              <a:buAutoNum type="alphaLcParenR"/>
            </a:pPr>
            <a:endParaRPr lang="es-PE" dirty="0"/>
          </a:p>
        </p:txBody>
      </p:sp>
      <p:sp>
        <p:nvSpPr>
          <p:cNvPr id="4" name="Rectángulo 3"/>
          <p:cNvSpPr/>
          <p:nvPr/>
        </p:nvSpPr>
        <p:spPr>
          <a:xfrm>
            <a:off x="1352282" y="2017054"/>
            <a:ext cx="9839459" cy="3785652"/>
          </a:xfrm>
          <a:prstGeom prst="rect">
            <a:avLst/>
          </a:prstGeom>
        </p:spPr>
        <p:txBody>
          <a:bodyPr wrap="square">
            <a:spAutoFit/>
          </a:bodyPr>
          <a:lstStyle/>
          <a:p>
            <a:pPr marL="457200" lvl="0" indent="-457200" algn="just">
              <a:buFont typeface="+mj-lt"/>
              <a:buAutoNum type="alphaLcPeriod"/>
            </a:pPr>
            <a:r>
              <a:rPr lang="es-ES" sz="2400" dirty="0"/>
              <a:t>El propietario o administrador del alojamiento comunicará a sus trabajadores y a la comunidad en general que el alojamiento está cumpliendo estrictamente con las medidas establecidas para su seguridad y de la comunidad.</a:t>
            </a:r>
            <a:endParaRPr lang="es-PE" sz="2400" dirty="0"/>
          </a:p>
          <a:p>
            <a:pPr marL="457200" lvl="0" indent="-457200" algn="just">
              <a:lnSpc>
                <a:spcPct val="120000"/>
              </a:lnSpc>
              <a:spcAft>
                <a:spcPts val="0"/>
              </a:spcAft>
              <a:buFont typeface="+mj-lt"/>
              <a:buAutoNum type="alphaLcPeriod"/>
            </a:pPr>
            <a:endParaRPr lang="es-PE" sz="2400" dirty="0">
              <a:ea typeface="Carlito"/>
              <a:cs typeface="Carlito"/>
            </a:endParaRPr>
          </a:p>
          <a:p>
            <a:pPr marL="457200" lvl="0" indent="-457200" algn="just">
              <a:lnSpc>
                <a:spcPct val="120000"/>
              </a:lnSpc>
              <a:spcAft>
                <a:spcPts val="0"/>
              </a:spcAft>
              <a:buFont typeface="+mj-lt"/>
              <a:buAutoNum type="alphaLcPeriod"/>
            </a:pPr>
            <a:r>
              <a:rPr lang="es-ES" sz="2400" dirty="0">
                <a:ea typeface="Carlito"/>
                <a:cs typeface="Carlito"/>
              </a:rPr>
              <a:t>Las empresas contratistas y operadoras establecerán mecanismos de comunicación a sus trabajadores y a la población local respecto al cumplimiento estricto de las medidas establecidas para su seguridad y de la comunidad.</a:t>
            </a:r>
            <a:endParaRPr lang="es-PE" sz="2400" dirty="0">
              <a:effectLst/>
              <a:ea typeface="Carlito"/>
              <a:cs typeface="Carlito"/>
            </a:endParaRPr>
          </a:p>
        </p:txBody>
      </p:sp>
    </p:spTree>
    <p:extLst>
      <p:ext uri="{BB962C8B-B14F-4D97-AF65-F5344CB8AC3E}">
        <p14:creationId xmlns:p14="http://schemas.microsoft.com/office/powerpoint/2010/main" val="3079335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 xmlns:a16="http://schemas.microsoft.com/office/drawing/2014/main" id="{EADB30D0-AFA2-4FD6-AAC5-A93260F72D67}"/>
              </a:ext>
            </a:extLst>
          </p:cNvPr>
          <p:cNvGraphicFramePr/>
          <p:nvPr>
            <p:extLst>
              <p:ext uri="{D42A27DB-BD31-4B8C-83A1-F6EECF244321}">
                <p14:modId xmlns:p14="http://schemas.microsoft.com/office/powerpoint/2010/main" val="959803918"/>
              </p:ext>
            </p:extLst>
          </p:nvPr>
        </p:nvGraphicFramePr>
        <p:xfrm>
          <a:off x="1645760" y="1110432"/>
          <a:ext cx="9929092" cy="3781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uadroTexto 13">
            <a:extLst>
              <a:ext uri="{FF2B5EF4-FFF2-40B4-BE49-F238E27FC236}">
                <a16:creationId xmlns="" xmlns:a16="http://schemas.microsoft.com/office/drawing/2014/main" id="{D538CBB6-7AB7-4014-A950-B69B9755B6AF}"/>
              </a:ext>
            </a:extLst>
          </p:cNvPr>
          <p:cNvSpPr txBox="1"/>
          <p:nvPr/>
        </p:nvSpPr>
        <p:spPr>
          <a:xfrm>
            <a:off x="720434" y="127480"/>
            <a:ext cx="6312573" cy="646331"/>
          </a:xfrm>
          <a:prstGeom prst="rect">
            <a:avLst/>
          </a:prstGeom>
          <a:noFill/>
        </p:spPr>
        <p:txBody>
          <a:bodyPr wrap="square" rtlCol="0">
            <a:spAutoFit/>
          </a:bodyPr>
          <a:lstStyle/>
          <a:p>
            <a:r>
              <a:rPr lang="es-MX" sz="3600" b="1" dirty="0">
                <a:solidFill>
                  <a:srgbClr val="C00000"/>
                </a:solidFill>
                <a:latin typeface="Bahnschrift SemiBold SemiConden" panose="020B0502040204020203" pitchFamily="34" charset="0"/>
              </a:rPr>
              <a:t>PROCESOS OPERATIVOS</a:t>
            </a:r>
            <a:endParaRPr lang="en-US" sz="3600" b="1" dirty="0">
              <a:solidFill>
                <a:srgbClr val="C00000"/>
              </a:solidFill>
              <a:latin typeface="Bahnschrift SemiBold SemiConden" panose="020B0502040204020203" pitchFamily="34" charset="0"/>
            </a:endParaRPr>
          </a:p>
        </p:txBody>
      </p:sp>
      <p:sp>
        <p:nvSpPr>
          <p:cNvPr id="4" name="CuadroTexto 3">
            <a:extLst>
              <a:ext uri="{FF2B5EF4-FFF2-40B4-BE49-F238E27FC236}">
                <a16:creationId xmlns="" xmlns:a16="http://schemas.microsoft.com/office/drawing/2014/main" id="{022E818C-89C9-4342-BA50-FF7C77AC3164}"/>
              </a:ext>
            </a:extLst>
          </p:cNvPr>
          <p:cNvSpPr txBox="1"/>
          <p:nvPr/>
        </p:nvSpPr>
        <p:spPr>
          <a:xfrm>
            <a:off x="720434" y="572789"/>
            <a:ext cx="7592291" cy="369332"/>
          </a:xfrm>
          <a:prstGeom prst="rect">
            <a:avLst/>
          </a:prstGeom>
          <a:noFill/>
        </p:spPr>
        <p:txBody>
          <a:bodyPr wrap="square" rtlCol="0">
            <a:spAutoFit/>
          </a:bodyPr>
          <a:lstStyle/>
          <a:p>
            <a:r>
              <a:rPr lang="es-MX" b="1" dirty="0"/>
              <a:t>Son de responsabilidad del personal que labora en el establecimiento</a:t>
            </a:r>
            <a:endParaRPr lang="es-PE" b="1" dirty="0"/>
          </a:p>
        </p:txBody>
      </p:sp>
      <p:cxnSp>
        <p:nvCxnSpPr>
          <p:cNvPr id="15" name="Conector recto 14">
            <a:extLst>
              <a:ext uri="{FF2B5EF4-FFF2-40B4-BE49-F238E27FC236}">
                <a16:creationId xmlns="" xmlns:a16="http://schemas.microsoft.com/office/drawing/2014/main" id="{4B3D8BD6-4AD3-40A0-8EDD-885E8F05F3EA}"/>
              </a:ext>
            </a:extLst>
          </p:cNvPr>
          <p:cNvCxnSpPr>
            <a:cxnSpLocks/>
          </p:cNvCxnSpPr>
          <p:nvPr/>
        </p:nvCxnSpPr>
        <p:spPr>
          <a:xfrm>
            <a:off x="720434" y="942121"/>
            <a:ext cx="10631057"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7" name="Grupo 6">
            <a:extLst>
              <a:ext uri="{FF2B5EF4-FFF2-40B4-BE49-F238E27FC236}">
                <a16:creationId xmlns="" xmlns:a16="http://schemas.microsoft.com/office/drawing/2014/main" id="{ABEE14F6-0CEE-4B4F-834B-252A89DD531C}"/>
              </a:ext>
            </a:extLst>
          </p:cNvPr>
          <p:cNvGrpSpPr/>
          <p:nvPr/>
        </p:nvGrpSpPr>
        <p:grpSpPr>
          <a:xfrm>
            <a:off x="3929452" y="5036753"/>
            <a:ext cx="7841838" cy="680619"/>
            <a:chOff x="2283691" y="3100602"/>
            <a:chExt cx="7645400" cy="680619"/>
          </a:xfrm>
        </p:grpSpPr>
        <p:sp>
          <p:nvSpPr>
            <p:cNvPr id="8" name="Rectángulo: esquinas redondeadas 7">
              <a:extLst>
                <a:ext uri="{FF2B5EF4-FFF2-40B4-BE49-F238E27FC236}">
                  <a16:creationId xmlns="" xmlns:a16="http://schemas.microsoft.com/office/drawing/2014/main" id="{A3CA594D-3F19-4B83-AE84-3ADB4F1A1A20}"/>
                </a:ext>
              </a:extLst>
            </p:cNvPr>
            <p:cNvSpPr/>
            <p:nvPr/>
          </p:nvSpPr>
          <p:spPr>
            <a:xfrm>
              <a:off x="2283691" y="3100602"/>
              <a:ext cx="7645400" cy="680619"/>
            </a:xfrm>
            <a:prstGeom prst="roundRect">
              <a:avLst>
                <a:gd name="adj" fmla="val 10000"/>
              </a:avLst>
            </a:prstGeom>
            <a:solidFill>
              <a:srgbClr val="FFDF57"/>
            </a:solidFill>
            <a:ln>
              <a:solidFill>
                <a:srgbClr val="B08600"/>
              </a:solidFill>
            </a:ln>
          </p:spPr>
          <p:style>
            <a:lnRef idx="2">
              <a:scrgbClr r="0" g="0" b="0"/>
            </a:lnRef>
            <a:fillRef idx="1">
              <a:scrgbClr r="0" g="0" b="0"/>
            </a:fillRef>
            <a:effectRef idx="0">
              <a:schemeClr val="accent2">
                <a:hueOff val="2314280"/>
                <a:satOff val="-76859"/>
                <a:lumOff val="17255"/>
                <a:alphaOff val="0"/>
              </a:schemeClr>
            </a:effectRef>
            <a:fontRef idx="minor">
              <a:schemeClr val="lt1"/>
            </a:fontRef>
          </p:style>
        </p:sp>
        <p:sp>
          <p:nvSpPr>
            <p:cNvPr id="9" name="Rectángulo: esquinas redondeadas 4">
              <a:extLst>
                <a:ext uri="{FF2B5EF4-FFF2-40B4-BE49-F238E27FC236}">
                  <a16:creationId xmlns="" xmlns:a16="http://schemas.microsoft.com/office/drawing/2014/main" id="{881058BF-ACA5-41B6-B2CB-2A6404880ED3}"/>
                </a:ext>
              </a:extLst>
            </p:cNvPr>
            <p:cNvSpPr txBox="1"/>
            <p:nvPr/>
          </p:nvSpPr>
          <p:spPr>
            <a:xfrm>
              <a:off x="2303626" y="3120537"/>
              <a:ext cx="6592205" cy="640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MX" sz="2400" b="1" dirty="0">
                  <a:solidFill>
                    <a:schemeClr val="tx1"/>
                  </a:solidFill>
                </a:rPr>
                <a:t>6</a:t>
              </a:r>
              <a:r>
                <a:rPr lang="es-MX" sz="2400" b="1" kern="1200" dirty="0">
                  <a:solidFill>
                    <a:schemeClr val="tx1"/>
                  </a:solidFill>
                </a:rPr>
                <a:t>. </a:t>
              </a:r>
              <a:r>
                <a:rPr lang="es-MX" sz="2400" b="1" dirty="0">
                  <a:solidFill>
                    <a:schemeClr val="tx1"/>
                  </a:solidFill>
                </a:rPr>
                <a:t>Lavandería al huésped</a:t>
              </a:r>
              <a:endParaRPr lang="es-PE" sz="2400" b="1" kern="1200" dirty="0">
                <a:solidFill>
                  <a:schemeClr val="tx1"/>
                </a:solidFill>
              </a:endParaRPr>
            </a:p>
          </p:txBody>
        </p:sp>
      </p:grpSp>
      <p:grpSp>
        <p:nvGrpSpPr>
          <p:cNvPr id="11" name="Grupo 10">
            <a:extLst>
              <a:ext uri="{FF2B5EF4-FFF2-40B4-BE49-F238E27FC236}">
                <a16:creationId xmlns="" xmlns:a16="http://schemas.microsoft.com/office/drawing/2014/main" id="{81570552-69BB-43D8-A147-914DC49E6AB6}"/>
              </a:ext>
            </a:extLst>
          </p:cNvPr>
          <p:cNvGrpSpPr/>
          <p:nvPr/>
        </p:nvGrpSpPr>
        <p:grpSpPr>
          <a:xfrm>
            <a:off x="10783430" y="4743003"/>
            <a:ext cx="442402" cy="442402"/>
            <a:chOff x="8915766" y="2818901"/>
            <a:chExt cx="442402" cy="442402"/>
          </a:xfrm>
        </p:grpSpPr>
        <p:sp>
          <p:nvSpPr>
            <p:cNvPr id="12" name="Flecha: hacia abajo 11">
              <a:extLst>
                <a:ext uri="{FF2B5EF4-FFF2-40B4-BE49-F238E27FC236}">
                  <a16:creationId xmlns="" xmlns:a16="http://schemas.microsoft.com/office/drawing/2014/main" id="{A9B402CA-133A-4285-8AD9-6CA55E000A40}"/>
                </a:ext>
              </a:extLst>
            </p:cNvPr>
            <p:cNvSpPr/>
            <p:nvPr/>
          </p:nvSpPr>
          <p:spPr>
            <a:xfrm>
              <a:off x="8915766" y="2818901"/>
              <a:ext cx="442402" cy="442402"/>
            </a:xfrm>
            <a:prstGeom prst="downArrow">
              <a:avLst>
                <a:gd name="adj1" fmla="val 55000"/>
                <a:gd name="adj2" fmla="val 45000"/>
              </a:avLst>
            </a:prstGeom>
            <a:solidFill>
              <a:schemeClr val="bg2">
                <a:lumMod val="50000"/>
              </a:schemeClr>
            </a:solidFill>
            <a:ln>
              <a:solidFill>
                <a:srgbClr val="B08600"/>
              </a:solidFill>
            </a:ln>
          </p:spPr>
          <p:style>
            <a:lnRef idx="2">
              <a:scrgbClr r="0" g="0" b="0"/>
            </a:lnRef>
            <a:fillRef idx="1">
              <a:scrgbClr r="0" g="0" b="0"/>
            </a:fillRef>
            <a:effectRef idx="0">
              <a:schemeClr val="accent2">
                <a:tint val="40000"/>
                <a:alpha val="90000"/>
                <a:hueOff val="2126364"/>
                <a:satOff val="-16604"/>
                <a:lumOff val="683"/>
                <a:alphaOff val="0"/>
              </a:schemeClr>
            </a:effectRef>
            <a:fontRef idx="minor">
              <a:schemeClr val="dk1">
                <a:hueOff val="0"/>
                <a:satOff val="0"/>
                <a:lumOff val="0"/>
                <a:alphaOff val="0"/>
              </a:schemeClr>
            </a:fontRef>
          </p:style>
        </p:sp>
        <p:sp>
          <p:nvSpPr>
            <p:cNvPr id="13" name="Flecha: hacia abajo 4">
              <a:extLst>
                <a:ext uri="{FF2B5EF4-FFF2-40B4-BE49-F238E27FC236}">
                  <a16:creationId xmlns="" xmlns:a16="http://schemas.microsoft.com/office/drawing/2014/main" id="{9C5C1A54-8297-4190-BA25-C261A6B92CE8}"/>
                </a:ext>
              </a:extLst>
            </p:cNvPr>
            <p:cNvSpPr txBox="1"/>
            <p:nvPr/>
          </p:nvSpPr>
          <p:spPr>
            <a:xfrm>
              <a:off x="9015306" y="2818901"/>
              <a:ext cx="243322" cy="332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s-PE" sz="2400" b="1" kern="1200"/>
            </a:p>
          </p:txBody>
        </p:sp>
      </p:grpSp>
      <p:grpSp>
        <p:nvGrpSpPr>
          <p:cNvPr id="16" name="Grupo 15">
            <a:extLst>
              <a:ext uri="{FF2B5EF4-FFF2-40B4-BE49-F238E27FC236}">
                <a16:creationId xmlns="" xmlns:a16="http://schemas.microsoft.com/office/drawing/2014/main" id="{ABEE14F6-0CEE-4B4F-834B-252A89DD531C}"/>
              </a:ext>
            </a:extLst>
          </p:cNvPr>
          <p:cNvGrpSpPr/>
          <p:nvPr/>
        </p:nvGrpSpPr>
        <p:grpSpPr>
          <a:xfrm>
            <a:off x="3949387" y="5862471"/>
            <a:ext cx="7976450" cy="680619"/>
            <a:chOff x="2283691" y="3100602"/>
            <a:chExt cx="7645400" cy="680619"/>
          </a:xfrm>
        </p:grpSpPr>
        <p:sp>
          <p:nvSpPr>
            <p:cNvPr id="17" name="Rectángulo: esquinas redondeadas 7">
              <a:extLst>
                <a:ext uri="{FF2B5EF4-FFF2-40B4-BE49-F238E27FC236}">
                  <a16:creationId xmlns="" xmlns:a16="http://schemas.microsoft.com/office/drawing/2014/main" id="{A3CA594D-3F19-4B83-AE84-3ADB4F1A1A20}"/>
                </a:ext>
              </a:extLst>
            </p:cNvPr>
            <p:cNvSpPr/>
            <p:nvPr/>
          </p:nvSpPr>
          <p:spPr>
            <a:xfrm>
              <a:off x="2283691" y="3100602"/>
              <a:ext cx="7645400" cy="680619"/>
            </a:xfrm>
            <a:prstGeom prst="roundRect">
              <a:avLst>
                <a:gd name="adj" fmla="val 10000"/>
              </a:avLst>
            </a:prstGeom>
            <a:solidFill>
              <a:srgbClr val="FFDF57"/>
            </a:solidFill>
            <a:ln>
              <a:solidFill>
                <a:srgbClr val="B08600"/>
              </a:solidFill>
            </a:ln>
          </p:spPr>
          <p:style>
            <a:lnRef idx="2">
              <a:scrgbClr r="0" g="0" b="0"/>
            </a:lnRef>
            <a:fillRef idx="1">
              <a:scrgbClr r="0" g="0" b="0"/>
            </a:fillRef>
            <a:effectRef idx="0">
              <a:schemeClr val="accent2">
                <a:hueOff val="2314280"/>
                <a:satOff val="-76859"/>
                <a:lumOff val="17255"/>
                <a:alphaOff val="0"/>
              </a:schemeClr>
            </a:effectRef>
            <a:fontRef idx="minor">
              <a:schemeClr val="lt1"/>
            </a:fontRef>
          </p:style>
        </p:sp>
        <p:sp>
          <p:nvSpPr>
            <p:cNvPr id="18" name="Rectángulo: esquinas redondeadas 4">
              <a:extLst>
                <a:ext uri="{FF2B5EF4-FFF2-40B4-BE49-F238E27FC236}">
                  <a16:creationId xmlns="" xmlns:a16="http://schemas.microsoft.com/office/drawing/2014/main" id="{881058BF-ACA5-41B6-B2CB-2A6404880ED3}"/>
                </a:ext>
              </a:extLst>
            </p:cNvPr>
            <p:cNvSpPr txBox="1"/>
            <p:nvPr/>
          </p:nvSpPr>
          <p:spPr>
            <a:xfrm>
              <a:off x="2303626" y="3120537"/>
              <a:ext cx="6592205" cy="6407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MX" sz="2400" b="1" dirty="0">
                  <a:solidFill>
                    <a:schemeClr val="tx1"/>
                  </a:solidFill>
                </a:rPr>
                <a:t>6</a:t>
              </a:r>
              <a:r>
                <a:rPr lang="es-MX" sz="2400" b="1" kern="1200" dirty="0">
                  <a:solidFill>
                    <a:schemeClr val="tx1"/>
                  </a:solidFill>
                </a:rPr>
                <a:t>. </a:t>
              </a:r>
              <a:r>
                <a:rPr lang="es-MX" sz="2400" b="1" dirty="0">
                  <a:solidFill>
                    <a:schemeClr val="tx1"/>
                  </a:solidFill>
                </a:rPr>
                <a:t>Desinfección y rotación de habitaciones</a:t>
              </a:r>
              <a:endParaRPr lang="es-PE" sz="2400" b="1" kern="1200" dirty="0">
                <a:solidFill>
                  <a:schemeClr val="tx1"/>
                </a:solidFill>
              </a:endParaRPr>
            </a:p>
          </p:txBody>
        </p:sp>
      </p:grpSp>
      <p:grpSp>
        <p:nvGrpSpPr>
          <p:cNvPr id="19" name="Grupo 18">
            <a:extLst>
              <a:ext uri="{FF2B5EF4-FFF2-40B4-BE49-F238E27FC236}">
                <a16:creationId xmlns="" xmlns:a16="http://schemas.microsoft.com/office/drawing/2014/main" id="{81570552-69BB-43D8-A147-914DC49E6AB6}"/>
              </a:ext>
            </a:extLst>
          </p:cNvPr>
          <p:cNvGrpSpPr/>
          <p:nvPr/>
        </p:nvGrpSpPr>
        <p:grpSpPr>
          <a:xfrm>
            <a:off x="11126292" y="5573706"/>
            <a:ext cx="442402" cy="442402"/>
            <a:chOff x="8915766" y="2818901"/>
            <a:chExt cx="442402" cy="442402"/>
          </a:xfrm>
        </p:grpSpPr>
        <p:sp>
          <p:nvSpPr>
            <p:cNvPr id="20" name="Flecha: hacia abajo 11">
              <a:extLst>
                <a:ext uri="{FF2B5EF4-FFF2-40B4-BE49-F238E27FC236}">
                  <a16:creationId xmlns="" xmlns:a16="http://schemas.microsoft.com/office/drawing/2014/main" id="{A9B402CA-133A-4285-8AD9-6CA55E000A40}"/>
                </a:ext>
              </a:extLst>
            </p:cNvPr>
            <p:cNvSpPr/>
            <p:nvPr/>
          </p:nvSpPr>
          <p:spPr>
            <a:xfrm>
              <a:off x="8915766" y="2818901"/>
              <a:ext cx="442402" cy="442402"/>
            </a:xfrm>
            <a:prstGeom prst="downArrow">
              <a:avLst>
                <a:gd name="adj1" fmla="val 55000"/>
                <a:gd name="adj2" fmla="val 45000"/>
              </a:avLst>
            </a:prstGeom>
            <a:solidFill>
              <a:schemeClr val="bg2">
                <a:lumMod val="50000"/>
              </a:schemeClr>
            </a:solidFill>
            <a:ln>
              <a:solidFill>
                <a:srgbClr val="B08600"/>
              </a:solidFill>
            </a:ln>
          </p:spPr>
          <p:style>
            <a:lnRef idx="2">
              <a:scrgbClr r="0" g="0" b="0"/>
            </a:lnRef>
            <a:fillRef idx="1">
              <a:scrgbClr r="0" g="0" b="0"/>
            </a:fillRef>
            <a:effectRef idx="0">
              <a:schemeClr val="accent2">
                <a:tint val="40000"/>
                <a:alpha val="90000"/>
                <a:hueOff val="2126364"/>
                <a:satOff val="-16604"/>
                <a:lumOff val="683"/>
                <a:alphaOff val="0"/>
              </a:schemeClr>
            </a:effectRef>
            <a:fontRef idx="minor">
              <a:schemeClr val="dk1">
                <a:hueOff val="0"/>
                <a:satOff val="0"/>
                <a:lumOff val="0"/>
                <a:alphaOff val="0"/>
              </a:schemeClr>
            </a:fontRef>
          </p:style>
        </p:sp>
        <p:sp>
          <p:nvSpPr>
            <p:cNvPr id="21" name="Flecha: hacia abajo 4">
              <a:extLst>
                <a:ext uri="{FF2B5EF4-FFF2-40B4-BE49-F238E27FC236}">
                  <a16:creationId xmlns="" xmlns:a16="http://schemas.microsoft.com/office/drawing/2014/main" id="{9C5C1A54-8297-4190-BA25-C261A6B92CE8}"/>
                </a:ext>
              </a:extLst>
            </p:cNvPr>
            <p:cNvSpPr txBox="1"/>
            <p:nvPr/>
          </p:nvSpPr>
          <p:spPr>
            <a:xfrm>
              <a:off x="9015306" y="2818901"/>
              <a:ext cx="243322" cy="3329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s-PE" sz="2400" b="1" kern="1200"/>
            </a:p>
          </p:txBody>
        </p:sp>
      </p:grpSp>
      <p:pic>
        <p:nvPicPr>
          <p:cNvPr id="2" name="Imagen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876" y="3047078"/>
            <a:ext cx="2502607" cy="3155702"/>
          </a:xfrm>
          <a:prstGeom prst="rect">
            <a:avLst/>
          </a:prstGeom>
        </p:spPr>
      </p:pic>
    </p:spTree>
    <p:extLst>
      <p:ext uri="{BB962C8B-B14F-4D97-AF65-F5344CB8AC3E}">
        <p14:creationId xmlns:p14="http://schemas.microsoft.com/office/powerpoint/2010/main" val="102870280"/>
      </p:ext>
    </p:extLst>
  </p:cSld>
  <p:clrMapOvr>
    <a:masterClrMapping/>
  </p:clrMapOvr>
</p:sld>
</file>

<file path=ppt/theme/theme1.xml><?xml version="1.0" encoding="utf-8"?>
<a:theme xmlns:a="http://schemas.openxmlformats.org/drawingml/2006/main" name="Retrospección">
  <a:themeElements>
    <a:clrScheme name="Personalizado 2">
      <a:dk1>
        <a:srgbClr val="000000"/>
      </a:dk1>
      <a:lt1>
        <a:sysClr val="window" lastClr="FFFFFF"/>
      </a:lt1>
      <a:dk2>
        <a:srgbClr val="637052"/>
      </a:dk2>
      <a:lt2>
        <a:srgbClr val="CCDDEA"/>
      </a:lt2>
      <a:accent1>
        <a:srgbClr val="C00000"/>
      </a:accent1>
      <a:accent2>
        <a:srgbClr val="990000"/>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aius template">
  <a:themeElements>
    <a:clrScheme name="Naranja roj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975</TotalTime>
  <Words>2638</Words>
  <Application>Microsoft Office PowerPoint</Application>
  <PresentationFormat>Panorámica</PresentationFormat>
  <Paragraphs>232</Paragraphs>
  <Slides>38</Slides>
  <Notes>2</Notes>
  <HiddenSlides>0</HiddenSlides>
  <MMClips>4</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38</vt:i4>
      </vt:variant>
    </vt:vector>
  </HeadingPairs>
  <TitlesOfParts>
    <vt:vector size="50" baseType="lpstr">
      <vt:lpstr>Arial</vt:lpstr>
      <vt:lpstr>Bahnschrift SemiBold SemiConden</vt:lpstr>
      <vt:lpstr>Barlow Light</vt:lpstr>
      <vt:lpstr>Barlow SemiBold</vt:lpstr>
      <vt:lpstr>Calibri</vt:lpstr>
      <vt:lpstr>Calibri Light</vt:lpstr>
      <vt:lpstr>Carlito</vt:lpstr>
      <vt:lpstr>Ebrima</vt:lpstr>
      <vt:lpstr>Symbol</vt:lpstr>
      <vt:lpstr>Wingdings</vt:lpstr>
      <vt:lpstr>Retrospección</vt:lpstr>
      <vt:lpstr>Caius template</vt:lpstr>
      <vt:lpstr>SESIÓN 3:   3.1 PROTOCOLO SANITARIO ANTE EL COVID-19 PARA HOSPEDAJES</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RIESGOS</vt:lpstr>
      <vt:lpstr>SANCIONES</vt:lpstr>
      <vt:lpstr>SESIÓN 3:   3.2 SEGURIDAD SEGÚN PROTOCOLO PARA HOSPEDAJES</vt:lpstr>
      <vt:lpstr>OBJETIVO</vt:lpstr>
      <vt:lpstr>INSTALACIONES Y SERVICIOS</vt:lpstr>
      <vt:lpstr>INSTALACIONES Y SERVICIOS</vt:lpstr>
      <vt:lpstr>INSTALACIONES Y SERVICIOS</vt:lpstr>
      <vt:lpstr>INSTALACIONES Y SERVICIOS</vt:lpstr>
      <vt:lpstr>INSTALACIONES Y SERVICIOS</vt:lpstr>
      <vt:lpstr>INSTALACIONES Y SERVICIOS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Cecilia</dc:creator>
  <cp:lastModifiedBy>Cecilia</cp:lastModifiedBy>
  <cp:revision>42</cp:revision>
  <dcterms:created xsi:type="dcterms:W3CDTF">2020-07-20T23:47:24Z</dcterms:created>
  <dcterms:modified xsi:type="dcterms:W3CDTF">2020-12-14T17:47:42Z</dcterms:modified>
</cp:coreProperties>
</file>