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8" r:id="rId2"/>
    <p:sldId id="261" r:id="rId3"/>
    <p:sldId id="295" r:id="rId4"/>
    <p:sldId id="303" r:id="rId5"/>
    <p:sldId id="327" r:id="rId6"/>
    <p:sldId id="328" r:id="rId7"/>
    <p:sldId id="330" r:id="rId8"/>
    <p:sldId id="331" r:id="rId9"/>
    <p:sldId id="333" r:id="rId10"/>
    <p:sldId id="334" r:id="rId11"/>
    <p:sldId id="335" r:id="rId12"/>
    <p:sldId id="337" r:id="rId13"/>
    <p:sldId id="338" r:id="rId14"/>
    <p:sldId id="339" r:id="rId15"/>
    <p:sldId id="340" r:id="rId16"/>
    <p:sldId id="329" r:id="rId17"/>
    <p:sldId id="341" r:id="rId18"/>
    <p:sldId id="342" r:id="rId19"/>
    <p:sldId id="343" r:id="rId20"/>
    <p:sldId id="344" r:id="rId21"/>
    <p:sldId id="348" r:id="rId22"/>
    <p:sldId id="345" r:id="rId23"/>
    <p:sldId id="347" r:id="rId24"/>
    <p:sldId id="349" r:id="rId25"/>
    <p:sldId id="350" r:id="rId26"/>
    <p:sldId id="351" r:id="rId27"/>
    <p:sldId id="322" r:id="rId28"/>
    <p:sldId id="259" r:id="rId29"/>
  </p:sldIdLst>
  <p:sldSz cx="9144000" cy="5143500" type="screen16x9"/>
  <p:notesSz cx="6858000" cy="9144000"/>
  <p:embeddedFontLst>
    <p:embeddedFont>
      <p:font typeface="Barlow Light" panose="020B0604020202020204" charset="0"/>
      <p:regular r:id="rId31"/>
      <p:bold r:id="rId32"/>
      <p:italic r:id="rId33"/>
      <p:boldItalic r:id="rId34"/>
    </p:embeddedFont>
    <p:embeddedFont>
      <p:font typeface="Bahnschrift SemiBold Condensed" panose="020B0502040204020203" pitchFamily="34" charset="0"/>
      <p:bold r:id="rId35"/>
    </p:embeddedFont>
    <p:embeddedFont>
      <p:font typeface="Bahnschrift SemiBold SemiConden" panose="020B0502040204020203" pitchFamily="34" charset="0"/>
      <p:bold r:id="rId36"/>
    </p:embeddedFont>
    <p:embeddedFont>
      <p:font typeface="Barlow" panose="020B0604020202020204" charset="0"/>
      <p:regular r:id="rId37"/>
      <p:bold r:id="rId38"/>
      <p:italic r:id="rId39"/>
      <p:boldItalic r:id="rId40"/>
    </p:embeddedFont>
    <p:embeddedFont>
      <p:font typeface="Barlow SemiBold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a" initials="C" lastIdx="2" clrIdx="0">
    <p:extLst>
      <p:ext uri="{19B8F6BF-5375-455C-9EA6-DF929625EA0E}">
        <p15:presenceInfo xmlns:p15="http://schemas.microsoft.com/office/powerpoint/2012/main" userId="Cecil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CC"/>
    <a:srgbClr val="FF99FF"/>
    <a:srgbClr val="FFFF99"/>
    <a:srgbClr val="FFCC66"/>
    <a:srgbClr val="99FF99"/>
    <a:srgbClr val="FF6699"/>
    <a:srgbClr val="FF66FF"/>
    <a:srgbClr val="661E14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231569-A059-46C1-AC83-732B57AE0B6D}">
  <a:tblStyle styleId="{9C231569-A059-46C1-AC83-732B57AE0B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62" autoAdjust="0"/>
    <p:restoredTop sz="96357" autoAdjust="0"/>
  </p:normalViewPr>
  <p:slideViewPr>
    <p:cSldViewPr snapToGrid="0">
      <p:cViewPr varScale="1">
        <p:scale>
          <a:sx n="50" d="100"/>
          <a:sy n="50" d="100"/>
        </p:scale>
        <p:origin x="54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91D38-FDAA-4B87-AEAE-316BE3D20742}" type="doc">
      <dgm:prSet loTypeId="urn:microsoft.com/office/officeart/2005/8/layout/p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s-PE"/>
        </a:p>
      </dgm:t>
    </dgm:pt>
    <dgm:pt modelId="{25B71187-FCA6-48E8-A8FD-207139DFF802}">
      <dgm:prSet phldrT="[Texto]" custT="1"/>
      <dgm:spPr/>
      <dgm:t>
        <a:bodyPr/>
        <a:lstStyle/>
        <a:p>
          <a:r>
            <a:rPr lang="es-MX" sz="1600" b="1" dirty="0" smtClean="0"/>
            <a:t>Procedimientos de movilización y desmovilización fuera del </a:t>
          </a:r>
          <a:r>
            <a:rPr lang="es-MX" sz="1600" b="1" dirty="0" err="1" smtClean="0"/>
            <a:t>site</a:t>
          </a:r>
          <a:endParaRPr lang="es-PE" sz="1600" b="1" dirty="0"/>
        </a:p>
      </dgm:t>
    </dgm:pt>
    <dgm:pt modelId="{00EB39E7-FF62-4D70-8986-A8E3948575BC}" type="parTrans" cxnId="{0C855306-2C7D-4397-8858-1B364C3ADC60}">
      <dgm:prSet/>
      <dgm:spPr/>
      <dgm:t>
        <a:bodyPr/>
        <a:lstStyle/>
        <a:p>
          <a:endParaRPr lang="es-PE"/>
        </a:p>
      </dgm:t>
    </dgm:pt>
    <dgm:pt modelId="{34241E22-B784-4ABC-A9DB-40BA4357A99E}" type="sibTrans" cxnId="{0C855306-2C7D-4397-8858-1B364C3ADC60}">
      <dgm:prSet/>
      <dgm:spPr/>
      <dgm:t>
        <a:bodyPr/>
        <a:lstStyle/>
        <a:p>
          <a:endParaRPr lang="es-PE"/>
        </a:p>
      </dgm:t>
    </dgm:pt>
    <dgm:pt modelId="{C2F6ABFC-C211-43EB-B352-A5D7C0BE668D}">
      <dgm:prSet phldrT="[Texto]" custT="1"/>
      <dgm:spPr/>
      <dgm:t>
        <a:bodyPr/>
        <a:lstStyle/>
        <a:p>
          <a:r>
            <a:rPr lang="es-PE" sz="1600" b="1" dirty="0" smtClean="0"/>
            <a:t>Bioseguridad en el traslado </a:t>
          </a:r>
          <a:endParaRPr lang="es-PE" sz="1600" dirty="0"/>
        </a:p>
      </dgm:t>
    </dgm:pt>
    <dgm:pt modelId="{C69EEEA6-3CF0-4E99-AD44-7EB6FC395334}" type="parTrans" cxnId="{4A11F5F8-99A1-4500-B6BC-532C89AB1745}">
      <dgm:prSet/>
      <dgm:spPr/>
      <dgm:t>
        <a:bodyPr/>
        <a:lstStyle/>
        <a:p>
          <a:endParaRPr lang="es-PE"/>
        </a:p>
      </dgm:t>
    </dgm:pt>
    <dgm:pt modelId="{D97BCBFE-53AA-4B9A-BBDB-D35E1C512E83}" type="sibTrans" cxnId="{4A11F5F8-99A1-4500-B6BC-532C89AB1745}">
      <dgm:prSet/>
      <dgm:spPr/>
      <dgm:t>
        <a:bodyPr/>
        <a:lstStyle/>
        <a:p>
          <a:endParaRPr lang="es-PE"/>
        </a:p>
      </dgm:t>
    </dgm:pt>
    <dgm:pt modelId="{57C0E4DC-EC97-4E8B-AB19-B3DE0140D124}">
      <dgm:prSet phldrT="[Texto]" custT="1"/>
      <dgm:spPr/>
      <dgm:t>
        <a:bodyPr/>
        <a:lstStyle/>
        <a:p>
          <a:r>
            <a:rPr lang="es-MX" sz="1600" b="1" dirty="0" smtClean="0"/>
            <a:t>Procedimientos ante casos sospechosos o positivos fuera del </a:t>
          </a:r>
          <a:r>
            <a:rPr lang="es-MX" sz="1600" b="1" dirty="0" err="1" smtClean="0"/>
            <a:t>site</a:t>
          </a:r>
          <a:endParaRPr lang="es-PE" sz="1600" b="1" dirty="0"/>
        </a:p>
      </dgm:t>
    </dgm:pt>
    <dgm:pt modelId="{8F93C006-9D90-4A75-8CA4-9941F0020F5E}" type="parTrans" cxnId="{8CEBB941-B4EF-478A-9868-35DD897067D4}">
      <dgm:prSet/>
      <dgm:spPr/>
      <dgm:t>
        <a:bodyPr/>
        <a:lstStyle/>
        <a:p>
          <a:endParaRPr lang="es-PE"/>
        </a:p>
      </dgm:t>
    </dgm:pt>
    <dgm:pt modelId="{0158F40B-FF21-46AF-9A25-3228C7CCBAF3}" type="sibTrans" cxnId="{8CEBB941-B4EF-478A-9868-35DD897067D4}">
      <dgm:prSet/>
      <dgm:spPr/>
      <dgm:t>
        <a:bodyPr/>
        <a:lstStyle/>
        <a:p>
          <a:endParaRPr lang="es-PE"/>
        </a:p>
      </dgm:t>
    </dgm:pt>
    <dgm:pt modelId="{3CDA7AFD-31F5-4D35-831F-D233CBE7938E}" type="pres">
      <dgm:prSet presAssocID="{12591D38-FDAA-4B87-AEAE-316BE3D207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6F0F859-03A4-4546-9548-FC56BE834B92}" type="pres">
      <dgm:prSet presAssocID="{12591D38-FDAA-4B87-AEAE-316BE3D20742}" presName="bkgdShp" presStyleLbl="alignAccFollowNode1" presStyleIdx="0" presStyleCnt="1" custLinFactNeighborY="-5077"/>
      <dgm:spPr/>
    </dgm:pt>
    <dgm:pt modelId="{46F82D86-7957-42E0-B212-943BFA0014C4}" type="pres">
      <dgm:prSet presAssocID="{12591D38-FDAA-4B87-AEAE-316BE3D20742}" presName="linComp" presStyleCnt="0"/>
      <dgm:spPr/>
    </dgm:pt>
    <dgm:pt modelId="{B27F3F7A-EEC3-412D-AD85-3AE550F3E92E}" type="pres">
      <dgm:prSet presAssocID="{25B71187-FCA6-48E8-A8FD-207139DFF802}" presName="compNode" presStyleCnt="0"/>
      <dgm:spPr/>
    </dgm:pt>
    <dgm:pt modelId="{A6D6DE92-C9B5-45CD-80C7-BE7D6AF29E16}" type="pres">
      <dgm:prSet presAssocID="{25B71187-FCA6-48E8-A8FD-207139DFF802}" presName="node" presStyleLbl="node1" presStyleIdx="0" presStyleCnt="3" custScaleY="75521" custLinFactNeighborX="-633" custLinFactNeighborY="-1360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042844C-550A-492E-B869-7E86EA6F75BC}" type="pres">
      <dgm:prSet presAssocID="{25B71187-FCA6-48E8-A8FD-207139DFF802}" presName="invisiNode" presStyleLbl="node1" presStyleIdx="0" presStyleCnt="3"/>
      <dgm:spPr/>
    </dgm:pt>
    <dgm:pt modelId="{E623341B-0AEE-4FBF-B05E-9B817CDF3600}" type="pres">
      <dgm:prSet presAssocID="{25B71187-FCA6-48E8-A8FD-207139DFF802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FD06C3BC-7CC0-42DF-A2E9-D47E64775188}" type="pres">
      <dgm:prSet presAssocID="{34241E22-B784-4ABC-A9DB-40BA4357A99E}" presName="sibTrans" presStyleLbl="sibTrans2D1" presStyleIdx="0" presStyleCnt="0"/>
      <dgm:spPr/>
      <dgm:t>
        <a:bodyPr/>
        <a:lstStyle/>
        <a:p>
          <a:endParaRPr lang="es-PE"/>
        </a:p>
      </dgm:t>
    </dgm:pt>
    <dgm:pt modelId="{925C839F-5C61-4E5E-8CC8-8E686B9587A9}" type="pres">
      <dgm:prSet presAssocID="{C2F6ABFC-C211-43EB-B352-A5D7C0BE668D}" presName="compNode" presStyleCnt="0"/>
      <dgm:spPr/>
    </dgm:pt>
    <dgm:pt modelId="{D96D6E68-B0E3-44FF-BB34-99B2A38C2ED3}" type="pres">
      <dgm:prSet presAssocID="{C2F6ABFC-C211-43EB-B352-A5D7C0BE668D}" presName="node" presStyleLbl="node1" presStyleIdx="1" presStyleCnt="3" custScaleY="71663" custLinFactNeighborX="-2119" custLinFactNeighborY="-1474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E21F91F-C14B-4E9C-8997-F22187B4477E}" type="pres">
      <dgm:prSet presAssocID="{C2F6ABFC-C211-43EB-B352-A5D7C0BE668D}" presName="invisiNode" presStyleLbl="node1" presStyleIdx="1" presStyleCnt="3"/>
      <dgm:spPr/>
    </dgm:pt>
    <dgm:pt modelId="{72F1585F-1099-4E26-AF81-8A58B1E72992}" type="pres">
      <dgm:prSet presAssocID="{C2F6ABFC-C211-43EB-B352-A5D7C0BE668D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PE"/>
        </a:p>
      </dgm:t>
    </dgm:pt>
    <dgm:pt modelId="{5592813E-741F-4A5B-8A60-90027F46017A}" type="pres">
      <dgm:prSet presAssocID="{D97BCBFE-53AA-4B9A-BBDB-D35E1C512E83}" presName="sibTrans" presStyleLbl="sibTrans2D1" presStyleIdx="0" presStyleCnt="0"/>
      <dgm:spPr/>
      <dgm:t>
        <a:bodyPr/>
        <a:lstStyle/>
        <a:p>
          <a:endParaRPr lang="es-PE"/>
        </a:p>
      </dgm:t>
    </dgm:pt>
    <dgm:pt modelId="{6464A40A-7933-4F2E-8805-2E2047E336DB}" type="pres">
      <dgm:prSet presAssocID="{57C0E4DC-EC97-4E8B-AB19-B3DE0140D124}" presName="compNode" presStyleCnt="0"/>
      <dgm:spPr/>
    </dgm:pt>
    <dgm:pt modelId="{8F37EBF7-BEE0-4DF6-AFD6-5F9754F3C0C1}" type="pres">
      <dgm:prSet presAssocID="{57C0E4DC-EC97-4E8B-AB19-B3DE0140D124}" presName="node" presStyleLbl="node1" presStyleIdx="2" presStyleCnt="3" custScaleY="68798" custLinFactNeighborX="-62" custLinFactNeighborY="-1683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89F1D04-EC83-47FB-A498-9F909E79B19E}" type="pres">
      <dgm:prSet presAssocID="{57C0E4DC-EC97-4E8B-AB19-B3DE0140D124}" presName="invisiNode" presStyleLbl="node1" presStyleIdx="2" presStyleCnt="3"/>
      <dgm:spPr/>
    </dgm:pt>
    <dgm:pt modelId="{A698DFF7-635C-4112-8855-E799F44C6FC2}" type="pres">
      <dgm:prSet presAssocID="{57C0E4DC-EC97-4E8B-AB19-B3DE0140D124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PE"/>
        </a:p>
      </dgm:t>
    </dgm:pt>
  </dgm:ptLst>
  <dgm:cxnLst>
    <dgm:cxn modelId="{4A11F5F8-99A1-4500-B6BC-532C89AB1745}" srcId="{12591D38-FDAA-4B87-AEAE-316BE3D20742}" destId="{C2F6ABFC-C211-43EB-B352-A5D7C0BE668D}" srcOrd="1" destOrd="0" parTransId="{C69EEEA6-3CF0-4E99-AD44-7EB6FC395334}" sibTransId="{D97BCBFE-53AA-4B9A-BBDB-D35E1C512E83}"/>
    <dgm:cxn modelId="{0C855306-2C7D-4397-8858-1B364C3ADC60}" srcId="{12591D38-FDAA-4B87-AEAE-316BE3D20742}" destId="{25B71187-FCA6-48E8-A8FD-207139DFF802}" srcOrd="0" destOrd="0" parTransId="{00EB39E7-FF62-4D70-8986-A8E3948575BC}" sibTransId="{34241E22-B784-4ABC-A9DB-40BA4357A99E}"/>
    <dgm:cxn modelId="{88EEA8F8-C413-4904-8CBD-E6088CE504D0}" type="presOf" srcId="{34241E22-B784-4ABC-A9DB-40BA4357A99E}" destId="{FD06C3BC-7CC0-42DF-A2E9-D47E64775188}" srcOrd="0" destOrd="0" presId="urn:microsoft.com/office/officeart/2005/8/layout/pList2"/>
    <dgm:cxn modelId="{6F659CA9-C7C8-4E8F-B81A-248FA6265893}" type="presOf" srcId="{25B71187-FCA6-48E8-A8FD-207139DFF802}" destId="{A6D6DE92-C9B5-45CD-80C7-BE7D6AF29E16}" srcOrd="0" destOrd="0" presId="urn:microsoft.com/office/officeart/2005/8/layout/pList2"/>
    <dgm:cxn modelId="{8CEBB941-B4EF-478A-9868-35DD897067D4}" srcId="{12591D38-FDAA-4B87-AEAE-316BE3D20742}" destId="{57C0E4DC-EC97-4E8B-AB19-B3DE0140D124}" srcOrd="2" destOrd="0" parTransId="{8F93C006-9D90-4A75-8CA4-9941F0020F5E}" sibTransId="{0158F40B-FF21-46AF-9A25-3228C7CCBAF3}"/>
    <dgm:cxn modelId="{1A3235CA-329E-4E6E-A12E-6371E475ADA7}" type="presOf" srcId="{57C0E4DC-EC97-4E8B-AB19-B3DE0140D124}" destId="{8F37EBF7-BEE0-4DF6-AFD6-5F9754F3C0C1}" srcOrd="0" destOrd="0" presId="urn:microsoft.com/office/officeart/2005/8/layout/pList2"/>
    <dgm:cxn modelId="{0F2BC913-9C29-4B13-8E83-26CCC0574DF4}" type="presOf" srcId="{12591D38-FDAA-4B87-AEAE-316BE3D20742}" destId="{3CDA7AFD-31F5-4D35-831F-D233CBE7938E}" srcOrd="0" destOrd="0" presId="urn:microsoft.com/office/officeart/2005/8/layout/pList2"/>
    <dgm:cxn modelId="{91F67885-12D7-4378-A676-B47284961F69}" type="presOf" srcId="{C2F6ABFC-C211-43EB-B352-A5D7C0BE668D}" destId="{D96D6E68-B0E3-44FF-BB34-99B2A38C2ED3}" srcOrd="0" destOrd="0" presId="urn:microsoft.com/office/officeart/2005/8/layout/pList2"/>
    <dgm:cxn modelId="{07CDE197-C87C-4A4B-9F67-15D6DBC75476}" type="presOf" srcId="{D97BCBFE-53AA-4B9A-BBDB-D35E1C512E83}" destId="{5592813E-741F-4A5B-8A60-90027F46017A}" srcOrd="0" destOrd="0" presId="urn:microsoft.com/office/officeart/2005/8/layout/pList2"/>
    <dgm:cxn modelId="{2683B3B2-B55D-43FC-B206-7354569F7510}" type="presParOf" srcId="{3CDA7AFD-31F5-4D35-831F-D233CBE7938E}" destId="{96F0F859-03A4-4546-9548-FC56BE834B92}" srcOrd="0" destOrd="0" presId="urn:microsoft.com/office/officeart/2005/8/layout/pList2"/>
    <dgm:cxn modelId="{AA828195-6853-40A3-8222-354BE10E55FF}" type="presParOf" srcId="{3CDA7AFD-31F5-4D35-831F-D233CBE7938E}" destId="{46F82D86-7957-42E0-B212-943BFA0014C4}" srcOrd="1" destOrd="0" presId="urn:microsoft.com/office/officeart/2005/8/layout/pList2"/>
    <dgm:cxn modelId="{E4823CD4-61D4-4E3B-9602-3D51FFEA012F}" type="presParOf" srcId="{46F82D86-7957-42E0-B212-943BFA0014C4}" destId="{B27F3F7A-EEC3-412D-AD85-3AE550F3E92E}" srcOrd="0" destOrd="0" presId="urn:microsoft.com/office/officeart/2005/8/layout/pList2"/>
    <dgm:cxn modelId="{CBDACC92-CDF3-4E6F-B72C-916838F21BFF}" type="presParOf" srcId="{B27F3F7A-EEC3-412D-AD85-3AE550F3E92E}" destId="{A6D6DE92-C9B5-45CD-80C7-BE7D6AF29E16}" srcOrd="0" destOrd="0" presId="urn:microsoft.com/office/officeart/2005/8/layout/pList2"/>
    <dgm:cxn modelId="{0DB31FC6-85B4-4D0F-BF04-16051038AABA}" type="presParOf" srcId="{B27F3F7A-EEC3-412D-AD85-3AE550F3E92E}" destId="{8042844C-550A-492E-B869-7E86EA6F75BC}" srcOrd="1" destOrd="0" presId="urn:microsoft.com/office/officeart/2005/8/layout/pList2"/>
    <dgm:cxn modelId="{410E7228-DB4E-42D6-9955-C14BFD8AE184}" type="presParOf" srcId="{B27F3F7A-EEC3-412D-AD85-3AE550F3E92E}" destId="{E623341B-0AEE-4FBF-B05E-9B817CDF3600}" srcOrd="2" destOrd="0" presId="urn:microsoft.com/office/officeart/2005/8/layout/pList2"/>
    <dgm:cxn modelId="{AF157CB7-B381-4924-A138-7EEEEB7A9FC9}" type="presParOf" srcId="{46F82D86-7957-42E0-B212-943BFA0014C4}" destId="{FD06C3BC-7CC0-42DF-A2E9-D47E64775188}" srcOrd="1" destOrd="0" presId="urn:microsoft.com/office/officeart/2005/8/layout/pList2"/>
    <dgm:cxn modelId="{45836B5D-AB29-4E30-8B29-7FD022ACFB20}" type="presParOf" srcId="{46F82D86-7957-42E0-B212-943BFA0014C4}" destId="{925C839F-5C61-4E5E-8CC8-8E686B9587A9}" srcOrd="2" destOrd="0" presId="urn:microsoft.com/office/officeart/2005/8/layout/pList2"/>
    <dgm:cxn modelId="{6CFBE1C6-202A-4352-9AF3-F9A0457DB366}" type="presParOf" srcId="{925C839F-5C61-4E5E-8CC8-8E686B9587A9}" destId="{D96D6E68-B0E3-44FF-BB34-99B2A38C2ED3}" srcOrd="0" destOrd="0" presId="urn:microsoft.com/office/officeart/2005/8/layout/pList2"/>
    <dgm:cxn modelId="{A43DF921-DA72-4C89-97DD-21D683A93574}" type="presParOf" srcId="{925C839F-5C61-4E5E-8CC8-8E686B9587A9}" destId="{1E21F91F-C14B-4E9C-8997-F22187B4477E}" srcOrd="1" destOrd="0" presId="urn:microsoft.com/office/officeart/2005/8/layout/pList2"/>
    <dgm:cxn modelId="{4C45BA94-8721-4A2E-9DB8-40C493302DCA}" type="presParOf" srcId="{925C839F-5C61-4E5E-8CC8-8E686B9587A9}" destId="{72F1585F-1099-4E26-AF81-8A58B1E72992}" srcOrd="2" destOrd="0" presId="urn:microsoft.com/office/officeart/2005/8/layout/pList2"/>
    <dgm:cxn modelId="{344CAD0C-CAFA-4FF7-9371-569C32282034}" type="presParOf" srcId="{46F82D86-7957-42E0-B212-943BFA0014C4}" destId="{5592813E-741F-4A5B-8A60-90027F46017A}" srcOrd="3" destOrd="0" presId="urn:microsoft.com/office/officeart/2005/8/layout/pList2"/>
    <dgm:cxn modelId="{9E2A6A08-59C6-44F4-BBC4-ABD6E5CA156C}" type="presParOf" srcId="{46F82D86-7957-42E0-B212-943BFA0014C4}" destId="{6464A40A-7933-4F2E-8805-2E2047E336DB}" srcOrd="4" destOrd="0" presId="urn:microsoft.com/office/officeart/2005/8/layout/pList2"/>
    <dgm:cxn modelId="{0C4579A7-75CF-4F77-B939-E1F17E8E656E}" type="presParOf" srcId="{6464A40A-7933-4F2E-8805-2E2047E336DB}" destId="{8F37EBF7-BEE0-4DF6-AFD6-5F9754F3C0C1}" srcOrd="0" destOrd="0" presId="urn:microsoft.com/office/officeart/2005/8/layout/pList2"/>
    <dgm:cxn modelId="{00A6B688-636B-4798-BC5D-2973B617F145}" type="presParOf" srcId="{6464A40A-7933-4F2E-8805-2E2047E336DB}" destId="{489F1D04-EC83-47FB-A498-9F909E79B19E}" srcOrd="1" destOrd="0" presId="urn:microsoft.com/office/officeart/2005/8/layout/pList2"/>
    <dgm:cxn modelId="{FA51C7E6-82F5-44A1-8B23-F62FA85F0395}" type="presParOf" srcId="{6464A40A-7933-4F2E-8805-2E2047E336DB}" destId="{A698DFF7-635C-4112-8855-E799F44C6FC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D27713-FCE4-4D99-A29E-EE698125DF08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PE"/>
        </a:p>
      </dgm:t>
    </dgm:pt>
    <dgm:pt modelId="{33988093-7FF6-48EF-9E1D-5CC7C3323E94}">
      <dgm:prSet phldrT="[Texto]"/>
      <dgm:spPr/>
      <dgm:t>
        <a:bodyPr/>
        <a:lstStyle/>
        <a:p>
          <a:r>
            <a:rPr lang="es-PE" dirty="0" smtClean="0"/>
            <a:t>TRABAJADOR ALOJADO EN CHALHUAHUACHO</a:t>
          </a:r>
          <a:endParaRPr lang="es-PE" dirty="0"/>
        </a:p>
      </dgm:t>
    </dgm:pt>
    <dgm:pt modelId="{0021A9D2-83CE-43BB-AE5D-32ADDD4C5AC0}" type="parTrans" cxnId="{436BCA9A-CF6E-4690-AF26-34EC81A56244}">
      <dgm:prSet/>
      <dgm:spPr/>
      <dgm:t>
        <a:bodyPr/>
        <a:lstStyle/>
        <a:p>
          <a:endParaRPr lang="es-PE"/>
        </a:p>
      </dgm:t>
    </dgm:pt>
    <dgm:pt modelId="{F9A5D5F0-E951-4338-9F6B-379A7752C7D9}" type="sibTrans" cxnId="{436BCA9A-CF6E-4690-AF26-34EC81A56244}">
      <dgm:prSet/>
      <dgm:spPr/>
      <dgm:t>
        <a:bodyPr/>
        <a:lstStyle/>
        <a:p>
          <a:endParaRPr lang="es-PE"/>
        </a:p>
      </dgm:t>
    </dgm:pt>
    <dgm:pt modelId="{A30A8893-9CF3-45CD-9888-7899070A1113}">
      <dgm:prSet phldrT="[Texto]"/>
      <dgm:spPr/>
      <dgm:t>
        <a:bodyPr/>
        <a:lstStyle/>
        <a:p>
          <a:r>
            <a:rPr lang="es-PE" dirty="0" smtClean="0"/>
            <a:t>TRABAJADOR CON SÍNTOMAS COVID-19 IDENTIFICADOS EN COMUNIDAD O TRAYECTO A CHALLHUAHUACHO</a:t>
          </a:r>
          <a:endParaRPr lang="es-PE" dirty="0"/>
        </a:p>
      </dgm:t>
    </dgm:pt>
    <dgm:pt modelId="{C83B3A00-5F43-4F18-9E74-32A203141E16}" type="parTrans" cxnId="{79E06AA0-115D-46AC-B408-6E555611AD85}">
      <dgm:prSet/>
      <dgm:spPr/>
      <dgm:t>
        <a:bodyPr/>
        <a:lstStyle/>
        <a:p>
          <a:endParaRPr lang="es-PE"/>
        </a:p>
      </dgm:t>
    </dgm:pt>
    <dgm:pt modelId="{B2F8E4CA-973E-4A53-AC6B-C89E5962A722}" type="sibTrans" cxnId="{79E06AA0-115D-46AC-B408-6E555611AD85}">
      <dgm:prSet/>
      <dgm:spPr/>
      <dgm:t>
        <a:bodyPr/>
        <a:lstStyle/>
        <a:p>
          <a:endParaRPr lang="es-PE"/>
        </a:p>
      </dgm:t>
    </dgm:pt>
    <dgm:pt modelId="{CE3CB54F-FEC7-4EED-A5A1-4D733AD0A4E2}">
      <dgm:prSet phldrT="[Texto]"/>
      <dgm:spPr/>
      <dgm:t>
        <a:bodyPr/>
        <a:lstStyle/>
        <a:p>
          <a:r>
            <a:rPr lang="es-PE" dirty="0" smtClean="0"/>
            <a:t>TRABAJADOR CON SÍNTOMAS COVID-19 IDENTIFICADOS EN COMUNIDAD O TRAYECTO A CHALLHUAHUACHO</a:t>
          </a:r>
          <a:endParaRPr lang="es-PE" dirty="0"/>
        </a:p>
      </dgm:t>
    </dgm:pt>
    <dgm:pt modelId="{D66B9E27-A152-4928-A569-4D8C281030D6}" type="parTrans" cxnId="{3995E217-E8F3-41E7-872B-EA6230FA8B2E}">
      <dgm:prSet/>
      <dgm:spPr/>
      <dgm:t>
        <a:bodyPr/>
        <a:lstStyle/>
        <a:p>
          <a:endParaRPr lang="es-PE"/>
        </a:p>
      </dgm:t>
    </dgm:pt>
    <dgm:pt modelId="{542B7EE0-4D3A-4167-8E95-FBD367F285C9}" type="sibTrans" cxnId="{3995E217-E8F3-41E7-872B-EA6230FA8B2E}">
      <dgm:prSet/>
      <dgm:spPr/>
      <dgm:t>
        <a:bodyPr/>
        <a:lstStyle/>
        <a:p>
          <a:endParaRPr lang="es-PE"/>
        </a:p>
      </dgm:t>
    </dgm:pt>
    <dgm:pt modelId="{56A14ACD-AECF-4F26-A3F0-A95E8CB129CA}">
      <dgm:prSet phldrT="[Texto]"/>
      <dgm:spPr/>
      <dgm:t>
        <a:bodyPr/>
        <a:lstStyle/>
        <a:p>
          <a:r>
            <a:rPr lang="es-PE" dirty="0" smtClean="0"/>
            <a:t>PROCEDIMIENTO EN AMBIENTES DE TRABAJO UTILIZADOS POR SOSPECHOSOS O CONFIRMADOS COVID-19</a:t>
          </a:r>
          <a:endParaRPr lang="es-PE" dirty="0"/>
        </a:p>
      </dgm:t>
    </dgm:pt>
    <dgm:pt modelId="{DF30E1A2-5489-4E11-8060-A48182AD142A}" type="parTrans" cxnId="{29E553F9-9150-4A2C-B65F-F7B9311F7108}">
      <dgm:prSet/>
      <dgm:spPr/>
      <dgm:t>
        <a:bodyPr/>
        <a:lstStyle/>
        <a:p>
          <a:endParaRPr lang="es-PE"/>
        </a:p>
      </dgm:t>
    </dgm:pt>
    <dgm:pt modelId="{17198B4C-C1D7-4E58-8FA6-6349DE53C6C5}" type="sibTrans" cxnId="{29E553F9-9150-4A2C-B65F-F7B9311F7108}">
      <dgm:prSet/>
      <dgm:spPr/>
      <dgm:t>
        <a:bodyPr/>
        <a:lstStyle/>
        <a:p>
          <a:endParaRPr lang="es-PE"/>
        </a:p>
      </dgm:t>
    </dgm:pt>
    <dgm:pt modelId="{8DFAD1A5-DD14-402D-BFDB-B74D11CD5023}">
      <dgm:prSet phldrT="[Texto]"/>
      <dgm:spPr/>
      <dgm:t>
        <a:bodyPr/>
        <a:lstStyle/>
        <a:p>
          <a:r>
            <a:rPr lang="es-PE" dirty="0" smtClean="0"/>
            <a:t>REINGRESO DEL TRABAJADOR CON ALTA POR COVID-19</a:t>
          </a:r>
          <a:endParaRPr lang="es-PE" dirty="0"/>
        </a:p>
      </dgm:t>
    </dgm:pt>
    <dgm:pt modelId="{137E9FCF-7822-41CC-B0AE-F3DA089D3162}" type="parTrans" cxnId="{39ACBB42-5D78-4968-882A-2AF1D93BFA63}">
      <dgm:prSet/>
      <dgm:spPr/>
      <dgm:t>
        <a:bodyPr/>
        <a:lstStyle/>
        <a:p>
          <a:endParaRPr lang="es-PE"/>
        </a:p>
      </dgm:t>
    </dgm:pt>
    <dgm:pt modelId="{76D2A6B5-F678-45DF-8137-D7951C92714D}" type="sibTrans" cxnId="{39ACBB42-5D78-4968-882A-2AF1D93BFA63}">
      <dgm:prSet/>
      <dgm:spPr/>
      <dgm:t>
        <a:bodyPr/>
        <a:lstStyle/>
        <a:p>
          <a:endParaRPr lang="es-PE"/>
        </a:p>
      </dgm:t>
    </dgm:pt>
    <dgm:pt modelId="{23E56543-143E-4845-B4A1-35E3A3EA006F}" type="pres">
      <dgm:prSet presAssocID="{50D27713-FCE4-4D99-A29E-EE698125DF08}" presName="Name0" presStyleCnt="0">
        <dgm:presLayoutVars>
          <dgm:chMax val="7"/>
          <dgm:chPref val="7"/>
          <dgm:dir/>
        </dgm:presLayoutVars>
      </dgm:prSet>
      <dgm:spPr/>
    </dgm:pt>
    <dgm:pt modelId="{9D662F1F-4411-4934-918A-7EEC6E94114D}" type="pres">
      <dgm:prSet presAssocID="{50D27713-FCE4-4D99-A29E-EE698125DF08}" presName="Name1" presStyleCnt="0"/>
      <dgm:spPr/>
    </dgm:pt>
    <dgm:pt modelId="{9D6B5DA8-282B-4D50-B356-86EDA5FFF8BA}" type="pres">
      <dgm:prSet presAssocID="{50D27713-FCE4-4D99-A29E-EE698125DF08}" presName="cycle" presStyleCnt="0"/>
      <dgm:spPr/>
    </dgm:pt>
    <dgm:pt modelId="{74E89C83-BE93-4CD7-942D-272917CE8E31}" type="pres">
      <dgm:prSet presAssocID="{50D27713-FCE4-4D99-A29E-EE698125DF08}" presName="srcNode" presStyleLbl="node1" presStyleIdx="0" presStyleCnt="5"/>
      <dgm:spPr/>
    </dgm:pt>
    <dgm:pt modelId="{AAC76DB5-F85B-4F72-9707-B22B7A61AB12}" type="pres">
      <dgm:prSet presAssocID="{50D27713-FCE4-4D99-A29E-EE698125DF08}" presName="conn" presStyleLbl="parChTrans1D2" presStyleIdx="0" presStyleCnt="1"/>
      <dgm:spPr/>
    </dgm:pt>
    <dgm:pt modelId="{F710A8EF-5666-4AD7-9FD0-67AA45644145}" type="pres">
      <dgm:prSet presAssocID="{50D27713-FCE4-4D99-A29E-EE698125DF08}" presName="extraNode" presStyleLbl="node1" presStyleIdx="0" presStyleCnt="5"/>
      <dgm:spPr/>
    </dgm:pt>
    <dgm:pt modelId="{7942D9DB-8AFE-419B-9A14-681B60D775D4}" type="pres">
      <dgm:prSet presAssocID="{50D27713-FCE4-4D99-A29E-EE698125DF08}" presName="dstNode" presStyleLbl="node1" presStyleIdx="0" presStyleCnt="5"/>
      <dgm:spPr/>
    </dgm:pt>
    <dgm:pt modelId="{E680FBA9-813E-4158-8E22-BCDCC22F2BF8}" type="pres">
      <dgm:prSet presAssocID="{33988093-7FF6-48EF-9E1D-5CC7C3323E9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59D9BAB-126E-43C7-AE82-7C4D89D9DE80}" type="pres">
      <dgm:prSet presAssocID="{33988093-7FF6-48EF-9E1D-5CC7C3323E94}" presName="accent_1" presStyleCnt="0"/>
      <dgm:spPr/>
    </dgm:pt>
    <dgm:pt modelId="{C4D7EA4F-DA79-46DD-904F-C811506BE350}" type="pres">
      <dgm:prSet presAssocID="{33988093-7FF6-48EF-9E1D-5CC7C3323E94}" presName="accentRepeatNode" presStyleLbl="solidFgAcc1" presStyleIdx="0" presStyleCnt="5"/>
      <dgm:spPr/>
    </dgm:pt>
    <dgm:pt modelId="{2A6B2AE8-6331-4D92-8BBA-07851386151A}" type="pres">
      <dgm:prSet presAssocID="{A30A8893-9CF3-45CD-9888-7899070A111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616DEE5-CDB4-44A0-AB20-AACC2CC13D77}" type="pres">
      <dgm:prSet presAssocID="{A30A8893-9CF3-45CD-9888-7899070A1113}" presName="accent_2" presStyleCnt="0"/>
      <dgm:spPr/>
    </dgm:pt>
    <dgm:pt modelId="{7694867E-5AD7-4D7E-B100-2C0B980412A7}" type="pres">
      <dgm:prSet presAssocID="{A30A8893-9CF3-45CD-9888-7899070A1113}" presName="accentRepeatNode" presStyleLbl="solidFgAcc1" presStyleIdx="1" presStyleCnt="5"/>
      <dgm:spPr/>
    </dgm:pt>
    <dgm:pt modelId="{02BFB336-5BDA-4730-9897-9B07B333AE7C}" type="pres">
      <dgm:prSet presAssocID="{CE3CB54F-FEC7-4EED-A5A1-4D733AD0A4E2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90B7A74-40EF-45A7-9BE3-3A6868799DF6}" type="pres">
      <dgm:prSet presAssocID="{CE3CB54F-FEC7-4EED-A5A1-4D733AD0A4E2}" presName="accent_3" presStyleCnt="0"/>
      <dgm:spPr/>
    </dgm:pt>
    <dgm:pt modelId="{EA9DEA23-C783-4C13-91BA-0EA1005FB779}" type="pres">
      <dgm:prSet presAssocID="{CE3CB54F-FEC7-4EED-A5A1-4D733AD0A4E2}" presName="accentRepeatNode" presStyleLbl="solidFgAcc1" presStyleIdx="2" presStyleCnt="5"/>
      <dgm:spPr/>
    </dgm:pt>
    <dgm:pt modelId="{6221B25D-79EE-40C7-9B91-533584FF64FD}" type="pres">
      <dgm:prSet presAssocID="{56A14ACD-AECF-4F26-A3F0-A95E8CB129C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2A5545B-D4F7-4337-86E3-DBC374232351}" type="pres">
      <dgm:prSet presAssocID="{56A14ACD-AECF-4F26-A3F0-A95E8CB129CA}" presName="accent_4" presStyleCnt="0"/>
      <dgm:spPr/>
    </dgm:pt>
    <dgm:pt modelId="{7A8598DE-08BC-452E-A539-F74FC74DE163}" type="pres">
      <dgm:prSet presAssocID="{56A14ACD-AECF-4F26-A3F0-A95E8CB129CA}" presName="accentRepeatNode" presStyleLbl="solidFgAcc1" presStyleIdx="3" presStyleCnt="5"/>
      <dgm:spPr/>
    </dgm:pt>
    <dgm:pt modelId="{9B3ECEA4-277F-4F8D-B73C-337E9CBEF9EF}" type="pres">
      <dgm:prSet presAssocID="{8DFAD1A5-DD14-402D-BFDB-B74D11CD502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ACF960E-EC34-4CEA-B925-FDB6B7B87903}" type="pres">
      <dgm:prSet presAssocID="{8DFAD1A5-DD14-402D-BFDB-B74D11CD5023}" presName="accent_5" presStyleCnt="0"/>
      <dgm:spPr/>
    </dgm:pt>
    <dgm:pt modelId="{37102990-AD47-487F-8D4D-BA52C6D647CB}" type="pres">
      <dgm:prSet presAssocID="{8DFAD1A5-DD14-402D-BFDB-B74D11CD5023}" presName="accentRepeatNode" presStyleLbl="solidFgAcc1" presStyleIdx="4" presStyleCnt="5"/>
      <dgm:spPr/>
    </dgm:pt>
  </dgm:ptLst>
  <dgm:cxnLst>
    <dgm:cxn modelId="{39ACBB42-5D78-4968-882A-2AF1D93BFA63}" srcId="{50D27713-FCE4-4D99-A29E-EE698125DF08}" destId="{8DFAD1A5-DD14-402D-BFDB-B74D11CD5023}" srcOrd="4" destOrd="0" parTransId="{137E9FCF-7822-41CC-B0AE-F3DA089D3162}" sibTransId="{76D2A6B5-F678-45DF-8137-D7951C92714D}"/>
    <dgm:cxn modelId="{3995E217-E8F3-41E7-872B-EA6230FA8B2E}" srcId="{50D27713-FCE4-4D99-A29E-EE698125DF08}" destId="{CE3CB54F-FEC7-4EED-A5A1-4D733AD0A4E2}" srcOrd="2" destOrd="0" parTransId="{D66B9E27-A152-4928-A569-4D8C281030D6}" sibTransId="{542B7EE0-4D3A-4167-8E95-FBD367F285C9}"/>
    <dgm:cxn modelId="{25408D40-23B5-4495-AFF8-FDB040A7CA20}" type="presOf" srcId="{8DFAD1A5-DD14-402D-BFDB-B74D11CD5023}" destId="{9B3ECEA4-277F-4F8D-B73C-337E9CBEF9EF}" srcOrd="0" destOrd="0" presId="urn:microsoft.com/office/officeart/2008/layout/VerticalCurvedList"/>
    <dgm:cxn modelId="{4387EF52-1CCB-456A-8431-041C566D81D7}" type="presOf" srcId="{A30A8893-9CF3-45CD-9888-7899070A1113}" destId="{2A6B2AE8-6331-4D92-8BBA-07851386151A}" srcOrd="0" destOrd="0" presId="urn:microsoft.com/office/officeart/2008/layout/VerticalCurvedList"/>
    <dgm:cxn modelId="{FCE00092-97AE-493F-8DD8-A33D6D58B16C}" type="presOf" srcId="{33988093-7FF6-48EF-9E1D-5CC7C3323E94}" destId="{E680FBA9-813E-4158-8E22-BCDCC22F2BF8}" srcOrd="0" destOrd="0" presId="urn:microsoft.com/office/officeart/2008/layout/VerticalCurvedList"/>
    <dgm:cxn modelId="{1939169F-3647-4EBA-A621-A0D641605C2C}" type="presOf" srcId="{CE3CB54F-FEC7-4EED-A5A1-4D733AD0A4E2}" destId="{02BFB336-5BDA-4730-9897-9B07B333AE7C}" srcOrd="0" destOrd="0" presId="urn:microsoft.com/office/officeart/2008/layout/VerticalCurvedList"/>
    <dgm:cxn modelId="{18437A19-49E1-453F-B7CE-39898885C57B}" type="presOf" srcId="{50D27713-FCE4-4D99-A29E-EE698125DF08}" destId="{23E56543-143E-4845-B4A1-35E3A3EA006F}" srcOrd="0" destOrd="0" presId="urn:microsoft.com/office/officeart/2008/layout/VerticalCurvedList"/>
    <dgm:cxn modelId="{436BCA9A-CF6E-4690-AF26-34EC81A56244}" srcId="{50D27713-FCE4-4D99-A29E-EE698125DF08}" destId="{33988093-7FF6-48EF-9E1D-5CC7C3323E94}" srcOrd="0" destOrd="0" parTransId="{0021A9D2-83CE-43BB-AE5D-32ADDD4C5AC0}" sibTransId="{F9A5D5F0-E951-4338-9F6B-379A7752C7D9}"/>
    <dgm:cxn modelId="{79E06AA0-115D-46AC-B408-6E555611AD85}" srcId="{50D27713-FCE4-4D99-A29E-EE698125DF08}" destId="{A30A8893-9CF3-45CD-9888-7899070A1113}" srcOrd="1" destOrd="0" parTransId="{C83B3A00-5F43-4F18-9E74-32A203141E16}" sibTransId="{B2F8E4CA-973E-4A53-AC6B-C89E5962A722}"/>
    <dgm:cxn modelId="{E433C594-EC49-44EA-9794-816DEB560180}" type="presOf" srcId="{56A14ACD-AECF-4F26-A3F0-A95E8CB129CA}" destId="{6221B25D-79EE-40C7-9B91-533584FF64FD}" srcOrd="0" destOrd="0" presId="urn:microsoft.com/office/officeart/2008/layout/VerticalCurvedList"/>
    <dgm:cxn modelId="{CC37E00F-995C-4479-9B5E-8B59AFFDDA91}" type="presOf" srcId="{F9A5D5F0-E951-4338-9F6B-379A7752C7D9}" destId="{AAC76DB5-F85B-4F72-9707-B22B7A61AB12}" srcOrd="0" destOrd="0" presId="urn:microsoft.com/office/officeart/2008/layout/VerticalCurvedList"/>
    <dgm:cxn modelId="{29E553F9-9150-4A2C-B65F-F7B9311F7108}" srcId="{50D27713-FCE4-4D99-A29E-EE698125DF08}" destId="{56A14ACD-AECF-4F26-A3F0-A95E8CB129CA}" srcOrd="3" destOrd="0" parTransId="{DF30E1A2-5489-4E11-8060-A48182AD142A}" sibTransId="{17198B4C-C1D7-4E58-8FA6-6349DE53C6C5}"/>
    <dgm:cxn modelId="{6383F3E7-C65A-4C91-A289-B6A356A02264}" type="presParOf" srcId="{23E56543-143E-4845-B4A1-35E3A3EA006F}" destId="{9D662F1F-4411-4934-918A-7EEC6E94114D}" srcOrd="0" destOrd="0" presId="urn:microsoft.com/office/officeart/2008/layout/VerticalCurvedList"/>
    <dgm:cxn modelId="{D7ED911E-554F-4311-8085-02C763D10643}" type="presParOf" srcId="{9D662F1F-4411-4934-918A-7EEC6E94114D}" destId="{9D6B5DA8-282B-4D50-B356-86EDA5FFF8BA}" srcOrd="0" destOrd="0" presId="urn:microsoft.com/office/officeart/2008/layout/VerticalCurvedList"/>
    <dgm:cxn modelId="{E1FE9AB5-7F9F-441A-8146-421D9049B8B2}" type="presParOf" srcId="{9D6B5DA8-282B-4D50-B356-86EDA5FFF8BA}" destId="{74E89C83-BE93-4CD7-942D-272917CE8E31}" srcOrd="0" destOrd="0" presId="urn:microsoft.com/office/officeart/2008/layout/VerticalCurvedList"/>
    <dgm:cxn modelId="{58F388BD-91FC-4AFE-9114-70B065FE1261}" type="presParOf" srcId="{9D6B5DA8-282B-4D50-B356-86EDA5FFF8BA}" destId="{AAC76DB5-F85B-4F72-9707-B22B7A61AB12}" srcOrd="1" destOrd="0" presId="urn:microsoft.com/office/officeart/2008/layout/VerticalCurvedList"/>
    <dgm:cxn modelId="{6DC82F6E-3208-4211-AC50-79F86B11A52B}" type="presParOf" srcId="{9D6B5DA8-282B-4D50-B356-86EDA5FFF8BA}" destId="{F710A8EF-5666-4AD7-9FD0-67AA45644145}" srcOrd="2" destOrd="0" presId="urn:microsoft.com/office/officeart/2008/layout/VerticalCurvedList"/>
    <dgm:cxn modelId="{9E5D7186-5032-4C0A-9E06-7CF2EDFC134D}" type="presParOf" srcId="{9D6B5DA8-282B-4D50-B356-86EDA5FFF8BA}" destId="{7942D9DB-8AFE-419B-9A14-681B60D775D4}" srcOrd="3" destOrd="0" presId="urn:microsoft.com/office/officeart/2008/layout/VerticalCurvedList"/>
    <dgm:cxn modelId="{07071EA9-345B-49BF-B8BE-E698521F307B}" type="presParOf" srcId="{9D662F1F-4411-4934-918A-7EEC6E94114D}" destId="{E680FBA9-813E-4158-8E22-BCDCC22F2BF8}" srcOrd="1" destOrd="0" presId="urn:microsoft.com/office/officeart/2008/layout/VerticalCurvedList"/>
    <dgm:cxn modelId="{C6D3F8D1-8DE3-43AD-8344-3C52006BE3A3}" type="presParOf" srcId="{9D662F1F-4411-4934-918A-7EEC6E94114D}" destId="{759D9BAB-126E-43C7-AE82-7C4D89D9DE80}" srcOrd="2" destOrd="0" presId="urn:microsoft.com/office/officeart/2008/layout/VerticalCurvedList"/>
    <dgm:cxn modelId="{DEF5470A-C66F-4787-BEA3-BB119B801908}" type="presParOf" srcId="{759D9BAB-126E-43C7-AE82-7C4D89D9DE80}" destId="{C4D7EA4F-DA79-46DD-904F-C811506BE350}" srcOrd="0" destOrd="0" presId="urn:microsoft.com/office/officeart/2008/layout/VerticalCurvedList"/>
    <dgm:cxn modelId="{FE7BC443-BA39-44CC-8BAF-88ABA0F838A1}" type="presParOf" srcId="{9D662F1F-4411-4934-918A-7EEC6E94114D}" destId="{2A6B2AE8-6331-4D92-8BBA-07851386151A}" srcOrd="3" destOrd="0" presId="urn:microsoft.com/office/officeart/2008/layout/VerticalCurvedList"/>
    <dgm:cxn modelId="{1056ADC4-7F6B-443B-99CC-2A02B58B5F41}" type="presParOf" srcId="{9D662F1F-4411-4934-918A-7EEC6E94114D}" destId="{6616DEE5-CDB4-44A0-AB20-AACC2CC13D77}" srcOrd="4" destOrd="0" presId="urn:microsoft.com/office/officeart/2008/layout/VerticalCurvedList"/>
    <dgm:cxn modelId="{95C6D4AB-8B5C-4C48-A5E0-2794923971FC}" type="presParOf" srcId="{6616DEE5-CDB4-44A0-AB20-AACC2CC13D77}" destId="{7694867E-5AD7-4D7E-B100-2C0B980412A7}" srcOrd="0" destOrd="0" presId="urn:microsoft.com/office/officeart/2008/layout/VerticalCurvedList"/>
    <dgm:cxn modelId="{EC4AED67-28DE-4751-B6A3-7B1CCD390124}" type="presParOf" srcId="{9D662F1F-4411-4934-918A-7EEC6E94114D}" destId="{02BFB336-5BDA-4730-9897-9B07B333AE7C}" srcOrd="5" destOrd="0" presId="urn:microsoft.com/office/officeart/2008/layout/VerticalCurvedList"/>
    <dgm:cxn modelId="{C986500F-688E-427D-B473-D038ACB85C07}" type="presParOf" srcId="{9D662F1F-4411-4934-918A-7EEC6E94114D}" destId="{890B7A74-40EF-45A7-9BE3-3A6868799DF6}" srcOrd="6" destOrd="0" presId="urn:microsoft.com/office/officeart/2008/layout/VerticalCurvedList"/>
    <dgm:cxn modelId="{9CBDDFEC-208C-457E-8CA7-D7384AB5A257}" type="presParOf" srcId="{890B7A74-40EF-45A7-9BE3-3A6868799DF6}" destId="{EA9DEA23-C783-4C13-91BA-0EA1005FB779}" srcOrd="0" destOrd="0" presId="urn:microsoft.com/office/officeart/2008/layout/VerticalCurvedList"/>
    <dgm:cxn modelId="{12600A6E-F7D0-4755-BC2E-06B2E458A53B}" type="presParOf" srcId="{9D662F1F-4411-4934-918A-7EEC6E94114D}" destId="{6221B25D-79EE-40C7-9B91-533584FF64FD}" srcOrd="7" destOrd="0" presId="urn:microsoft.com/office/officeart/2008/layout/VerticalCurvedList"/>
    <dgm:cxn modelId="{0C09A1F1-99B4-4032-8077-0CB6989FE4F1}" type="presParOf" srcId="{9D662F1F-4411-4934-918A-7EEC6E94114D}" destId="{F2A5545B-D4F7-4337-86E3-DBC374232351}" srcOrd="8" destOrd="0" presId="urn:microsoft.com/office/officeart/2008/layout/VerticalCurvedList"/>
    <dgm:cxn modelId="{DFA88597-38BD-4A9F-B1C3-B38B5AF88D3A}" type="presParOf" srcId="{F2A5545B-D4F7-4337-86E3-DBC374232351}" destId="{7A8598DE-08BC-452E-A539-F74FC74DE163}" srcOrd="0" destOrd="0" presId="urn:microsoft.com/office/officeart/2008/layout/VerticalCurvedList"/>
    <dgm:cxn modelId="{7EE83669-3222-49D1-AF3D-5BC85E7EFC75}" type="presParOf" srcId="{9D662F1F-4411-4934-918A-7EEC6E94114D}" destId="{9B3ECEA4-277F-4F8D-B73C-337E9CBEF9EF}" srcOrd="9" destOrd="0" presId="urn:microsoft.com/office/officeart/2008/layout/VerticalCurvedList"/>
    <dgm:cxn modelId="{CF4E74D0-ACBE-4C3F-8558-AA272147459E}" type="presParOf" srcId="{9D662F1F-4411-4934-918A-7EEC6E94114D}" destId="{8ACF960E-EC34-4CEA-B925-FDB6B7B87903}" srcOrd="10" destOrd="0" presId="urn:microsoft.com/office/officeart/2008/layout/VerticalCurvedList"/>
    <dgm:cxn modelId="{23143024-B826-4E07-BA14-854A95B8406C}" type="presParOf" srcId="{8ACF960E-EC34-4CEA-B925-FDB6B7B87903}" destId="{37102990-AD47-487F-8D4D-BA52C6D647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0F859-03A4-4546-9548-FC56BE834B92}">
      <dsp:nvSpPr>
        <dsp:cNvPr id="0" name=""/>
        <dsp:cNvSpPr/>
      </dsp:nvSpPr>
      <dsp:spPr>
        <a:xfrm>
          <a:off x="0" y="0"/>
          <a:ext cx="8314281" cy="156068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3341B-0AEE-4FBF-B05E-9B817CDF3600}">
      <dsp:nvSpPr>
        <dsp:cNvPr id="0" name=""/>
        <dsp:cNvSpPr/>
      </dsp:nvSpPr>
      <dsp:spPr>
        <a:xfrm>
          <a:off x="249428" y="383192"/>
          <a:ext cx="2442320" cy="11445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D6DE92-C9B5-45CD-80C7-BE7D6AF29E16}">
      <dsp:nvSpPr>
        <dsp:cNvPr id="0" name=""/>
        <dsp:cNvSpPr/>
      </dsp:nvSpPr>
      <dsp:spPr>
        <a:xfrm rot="10800000">
          <a:off x="233968" y="1709699"/>
          <a:ext cx="2442320" cy="14405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Procedimientos de movilización y desmovilización fuera del </a:t>
          </a:r>
          <a:r>
            <a:rPr lang="es-MX" sz="1600" b="1" kern="1200" dirty="0" err="1" smtClean="0"/>
            <a:t>site</a:t>
          </a:r>
          <a:endParaRPr lang="es-PE" sz="1600" b="1" kern="1200" dirty="0"/>
        </a:p>
      </dsp:txBody>
      <dsp:txXfrm rot="10800000">
        <a:off x="278270" y="1709699"/>
        <a:ext cx="2353716" cy="1396261"/>
      </dsp:txXfrm>
    </dsp:sp>
    <dsp:sp modelId="{72F1585F-1099-4E26-AF81-8A58B1E72992}">
      <dsp:nvSpPr>
        <dsp:cNvPr id="0" name=""/>
        <dsp:cNvSpPr/>
      </dsp:nvSpPr>
      <dsp:spPr>
        <a:xfrm>
          <a:off x="2935980" y="401590"/>
          <a:ext cx="2442320" cy="11445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6D6E68-B0E3-44FF-BB34-99B2A38C2ED3}">
      <dsp:nvSpPr>
        <dsp:cNvPr id="0" name=""/>
        <dsp:cNvSpPr/>
      </dsp:nvSpPr>
      <dsp:spPr>
        <a:xfrm rot="10800000">
          <a:off x="2884227" y="1743128"/>
          <a:ext cx="2442320" cy="13669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Bioseguridad en el traslado </a:t>
          </a:r>
          <a:endParaRPr lang="es-PE" sz="1600" kern="1200" dirty="0"/>
        </a:p>
      </dsp:txBody>
      <dsp:txXfrm rot="10800000">
        <a:off x="2926266" y="1743128"/>
        <a:ext cx="2358242" cy="1324933"/>
      </dsp:txXfrm>
    </dsp:sp>
    <dsp:sp modelId="{A698DFF7-635C-4112-8855-E799F44C6FC2}">
      <dsp:nvSpPr>
        <dsp:cNvPr id="0" name=""/>
        <dsp:cNvSpPr/>
      </dsp:nvSpPr>
      <dsp:spPr>
        <a:xfrm>
          <a:off x="5622532" y="415252"/>
          <a:ext cx="2442320" cy="11445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37EBF7-BEE0-4DF6-AFD6-5F9754F3C0C1}">
      <dsp:nvSpPr>
        <dsp:cNvPr id="0" name=""/>
        <dsp:cNvSpPr/>
      </dsp:nvSpPr>
      <dsp:spPr>
        <a:xfrm rot="10800000">
          <a:off x="5621018" y="1744229"/>
          <a:ext cx="2442320" cy="1312322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Procedimientos ante casos sospechosos o positivos fuera del </a:t>
          </a:r>
          <a:r>
            <a:rPr lang="es-MX" sz="1600" b="1" kern="1200" dirty="0" err="1" smtClean="0"/>
            <a:t>site</a:t>
          </a:r>
          <a:endParaRPr lang="es-PE" sz="1600" b="1" kern="1200" dirty="0"/>
        </a:p>
      </dsp:txBody>
      <dsp:txXfrm rot="10800000">
        <a:off x="5661376" y="1744229"/>
        <a:ext cx="2361604" cy="1271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76DB5-F85B-4F72-9707-B22B7A61AB12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0FBA9-813E-4158-8E22-BCDCC22F2BF8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 dirty="0" smtClean="0"/>
            <a:t>TRABAJADOR ALOJADO EN CHALHUAHUACHO</a:t>
          </a:r>
          <a:endParaRPr lang="es-PE" sz="1300" kern="1200" dirty="0"/>
        </a:p>
      </dsp:txBody>
      <dsp:txXfrm>
        <a:off x="384538" y="253918"/>
        <a:ext cx="5656275" cy="508162"/>
      </dsp:txXfrm>
    </dsp:sp>
    <dsp:sp modelId="{C4D7EA4F-DA79-46DD-904F-C811506BE350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B2AE8-6331-4D92-8BBA-07851386151A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chemeClr val="accent2">
            <a:shade val="80000"/>
            <a:hueOff val="-59505"/>
            <a:satOff val="-10710"/>
            <a:lumOff val="86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 dirty="0" smtClean="0"/>
            <a:t>TRABAJADOR CON SÍNTOMAS COVID-19 IDENTIFICADOS EN COMUNIDAD O TRAYECTO A CHALLHUAHUACHO</a:t>
          </a:r>
          <a:endParaRPr lang="es-PE" sz="1300" kern="1200" dirty="0"/>
        </a:p>
      </dsp:txBody>
      <dsp:txXfrm>
        <a:off x="748672" y="1015918"/>
        <a:ext cx="5292140" cy="508162"/>
      </dsp:txXfrm>
    </dsp:sp>
    <dsp:sp modelId="{7694867E-5AD7-4D7E-B100-2C0B980412A7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59505"/>
              <a:satOff val="-10710"/>
              <a:lumOff val="8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BFB336-5BDA-4730-9897-9B07B333AE7C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chemeClr val="accent2">
            <a:shade val="80000"/>
            <a:hueOff val="-119009"/>
            <a:satOff val="-21420"/>
            <a:lumOff val="17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 dirty="0" smtClean="0"/>
            <a:t>TRABAJADOR CON SÍNTOMAS COVID-19 IDENTIFICADOS EN COMUNIDAD O TRAYECTO A CHALLHUAHUACHO</a:t>
          </a:r>
          <a:endParaRPr lang="es-PE" sz="1300" kern="1200" dirty="0"/>
        </a:p>
      </dsp:txBody>
      <dsp:txXfrm>
        <a:off x="860432" y="1777918"/>
        <a:ext cx="5180380" cy="508162"/>
      </dsp:txXfrm>
    </dsp:sp>
    <dsp:sp modelId="{EA9DEA23-C783-4C13-91BA-0EA1005FB779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19009"/>
              <a:satOff val="-21420"/>
              <a:lumOff val="17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21B25D-79EE-40C7-9B91-533584FF64FD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chemeClr val="accent2">
            <a:shade val="80000"/>
            <a:hueOff val="-178514"/>
            <a:satOff val="-32130"/>
            <a:lumOff val="259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 dirty="0" smtClean="0"/>
            <a:t>PROCEDIMIENTO EN AMBIENTES DE TRABAJO UTILIZADOS POR SOSPECHOSOS O CONFIRMADOS COVID-19</a:t>
          </a:r>
          <a:endParaRPr lang="es-PE" sz="1300" kern="1200" dirty="0"/>
        </a:p>
      </dsp:txBody>
      <dsp:txXfrm>
        <a:off x="748672" y="2539918"/>
        <a:ext cx="5292140" cy="508162"/>
      </dsp:txXfrm>
    </dsp:sp>
    <dsp:sp modelId="{7A8598DE-08BC-452E-A539-F74FC74DE163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178514"/>
              <a:satOff val="-32130"/>
              <a:lumOff val="259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ECEA4-277F-4F8D-B73C-337E9CBEF9EF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chemeClr val="accent2">
            <a:shade val="80000"/>
            <a:hueOff val="-238019"/>
            <a:satOff val="-42840"/>
            <a:lumOff val="345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kern="1200" dirty="0" smtClean="0"/>
            <a:t>REINGRESO DEL TRABAJADOR CON ALTA POR COVID-19</a:t>
          </a:r>
          <a:endParaRPr lang="es-PE" sz="1300" kern="1200" dirty="0"/>
        </a:p>
      </dsp:txBody>
      <dsp:txXfrm>
        <a:off x="384538" y="3301918"/>
        <a:ext cx="5656275" cy="508162"/>
      </dsp:txXfrm>
    </dsp:sp>
    <dsp:sp modelId="{37102990-AD47-487F-8D4D-BA52C6D647CB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-238019"/>
              <a:satOff val="-42840"/>
              <a:lumOff val="345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6646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63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10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9677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dirty="0"/>
              <a:t>FACILITADOR: BIENVENIDA Y AGRADECE A FAMILIA POR SU PARTICIPACIÓN</a:t>
            </a:r>
            <a:r>
              <a:rPr lang="es-PE" baseline="0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9939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992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381000" y="752088"/>
            <a:ext cx="8762909" cy="3105763"/>
            <a:chOff x="381000" y="752088"/>
            <a:chExt cx="8762909" cy="3105763"/>
          </a:xfrm>
        </p:grpSpPr>
        <p:sp>
          <p:nvSpPr>
            <p:cNvPr id="21" name="Google Shape;21;p3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81000" y="1285650"/>
              <a:ext cx="54525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833500" y="3112325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001F46">
                <a:alpha val="20110"/>
              </a:srgbClr>
            </a:solidFill>
            <a:ln>
              <a:noFill/>
            </a:ln>
          </p:spPr>
        </p:sp>
        <p:sp>
          <p:nvSpPr>
            <p:cNvPr id="25" name="Google Shape;25;p3"/>
            <p:cNvSpPr/>
            <p:nvPr/>
          </p:nvSpPr>
          <p:spPr>
            <a:xfrm>
              <a:off x="6572284" y="3112333"/>
              <a:ext cx="2571600" cy="2115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381000" y="3645900"/>
              <a:ext cx="5452500" cy="211800"/>
            </a:xfrm>
            <a:prstGeom prst="rect">
              <a:avLst/>
            </a:prstGeom>
            <a:solidFill>
              <a:srgbClr val="001F46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614975" y="2026650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614975" y="2611075"/>
            <a:ext cx="4969500" cy="27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1" y="4762401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1" y="1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68291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378" lvl="1" indent="-368291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566" lvl="2" indent="-36829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754" lvl="3" indent="-36829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5943" lvl="4" indent="-36829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132" lvl="5" indent="-36829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320" lvl="6" indent="-36829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509" lvl="7" indent="-36829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697" lvl="8" indent="-36829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68291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378" lvl="1" indent="-368291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566" lvl="2" indent="-36829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754" lvl="3" indent="-36829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5943" lvl="4" indent="-36829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132" lvl="5" indent="-36829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320" lvl="6" indent="-36829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509" lvl="7" indent="-36829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697" lvl="8" indent="-36829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696464"/>
                </a:solidFill>
              </a:rPr>
              <a:pPr/>
              <a:t>‹Nº›</a:t>
            </a:fld>
            <a:endParaRPr>
              <a:solidFill>
                <a:srgbClr val="69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7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61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yc@gycperu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9645BA5E-ECC8-46EA-87A8-83429280A1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287" y="374073"/>
            <a:ext cx="915550" cy="437837"/>
          </a:xfrm>
          <a:prstGeom prst="rect">
            <a:avLst/>
          </a:prstGeom>
        </p:spPr>
      </p:pic>
      <p:pic>
        <p:nvPicPr>
          <p:cNvPr id="2050" name="Picture 2" descr="CERV Realidad Virtual">
            <a:extLst>
              <a:ext uri="{FF2B5EF4-FFF2-40B4-BE49-F238E27FC236}">
                <a16:creationId xmlns:a16="http://schemas.microsoft.com/office/drawing/2014/main" xmlns="" id="{37E50BA2-32D3-4A15-814F-51A073D81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t="23437" r="14241" b="21166"/>
          <a:stretch/>
        </p:blipFill>
        <p:spPr bwMode="auto">
          <a:xfrm>
            <a:off x="2618509" y="161319"/>
            <a:ext cx="1163781" cy="88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338287" y="1042628"/>
            <a:ext cx="3980794" cy="4846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1200" b="1" dirty="0">
                <a:solidFill>
                  <a:srgbClr val="002060"/>
                </a:solidFill>
                <a:latin typeface="Bahnschrift SemiBold SemiConden" panose="020B0502040204020203" pitchFamily="34" charset="0"/>
                <a:ea typeface="Barlow SemiBold"/>
                <a:cs typeface="Barlow SemiBold"/>
                <a:sym typeface="Barlow SemiBold"/>
              </a:rPr>
              <a:t>CAPACITACIÓN EN BIOSEGURIDAD ANTE COVID 19 A</a:t>
            </a:r>
            <a:br>
              <a:rPr lang="es-MX" sz="1200" b="1" dirty="0">
                <a:solidFill>
                  <a:srgbClr val="002060"/>
                </a:solidFill>
                <a:latin typeface="Bahnschrift SemiBold SemiConden" panose="020B0502040204020203" pitchFamily="34" charset="0"/>
                <a:ea typeface="Barlow SemiBold"/>
                <a:cs typeface="Barlow SemiBold"/>
                <a:sym typeface="Barlow SemiBold"/>
              </a:rPr>
            </a:br>
            <a:r>
              <a:rPr lang="es-MX" sz="1200" b="1" dirty="0">
                <a:solidFill>
                  <a:srgbClr val="002060"/>
                </a:solidFill>
                <a:latin typeface="Bahnschrift SemiBold SemiConden" panose="020B0502040204020203" pitchFamily="34" charset="0"/>
                <a:ea typeface="Barlow SemiBold"/>
                <a:cs typeface="Barlow SemiBold"/>
                <a:sym typeface="Barlow SemiBold"/>
              </a:rPr>
              <a:t>EMPRESAS LOCALES Y COMUNALES DE HUANCUIRE</a:t>
            </a:r>
            <a:endParaRPr lang="en-US" sz="1200" b="1" dirty="0">
              <a:solidFill>
                <a:srgbClr val="002060"/>
              </a:solidFill>
              <a:latin typeface="Bahnschrift SemiBold SemiConden" panose="020B0502040204020203" pitchFamily="34" charset="0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9" name="Google Shape;176;p15"/>
          <p:cNvSpPr txBox="1">
            <a:spLocks noGrp="1"/>
          </p:cNvSpPr>
          <p:nvPr>
            <p:ph type="title"/>
          </p:nvPr>
        </p:nvSpPr>
        <p:spPr>
          <a:xfrm>
            <a:off x="796062" y="1642441"/>
            <a:ext cx="3093691" cy="29635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s-MX" sz="28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SESIÓN </a:t>
            </a:r>
            <a:r>
              <a:rPr lang="es-MX" sz="28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4: </a:t>
            </a:r>
            <a:r>
              <a:rPr lang="es-MX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/>
            </a:r>
            <a:br>
              <a:rPr lang="es-MX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es-MX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/>
            </a:r>
            <a:br>
              <a:rPr lang="es-MX" sz="2400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</a:br>
            <a:r>
              <a:rPr lang="es-MX" sz="2800" dirty="0" smtClean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PROTOCOLO DE BIOSEGURIDAD DE MINERA LAS BAMBAS FUERA DEL SITE</a:t>
            </a:r>
            <a:endParaRPr lang="es-MX" sz="2400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3285" y="1527243"/>
            <a:ext cx="3379311" cy="2171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TRASLADO </a:t>
            </a:r>
            <a:r>
              <a:rPr lang="es-MX" sz="2400" dirty="0" smtClean="0"/>
              <a:t>EXTERNO DESDE LIMA, AREQUIPA Y CUSCO (U OTRA CIUDAD AUTORIZADA) AL SITE O A CHALHUAHUACHO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254" y="2184091"/>
            <a:ext cx="8977745" cy="2280229"/>
          </a:xfrm>
        </p:spPr>
        <p:txBody>
          <a:bodyPr/>
          <a:lstStyle/>
          <a:p>
            <a:r>
              <a:rPr lang="es-MX" sz="1600" dirty="0" smtClean="0"/>
              <a:t>Los </a:t>
            </a:r>
            <a:r>
              <a:rPr lang="es-MX" sz="1600" dirty="0"/>
              <a:t>puntos de embarque establecidos son:</a:t>
            </a:r>
          </a:p>
          <a:p>
            <a:pPr marL="76200" indent="0">
              <a:buNone/>
            </a:pPr>
            <a:r>
              <a:rPr lang="es-MX" sz="1600" dirty="0" smtClean="0"/>
              <a:t>	- Arequipa</a:t>
            </a:r>
            <a:r>
              <a:rPr lang="es-MX" sz="1600" dirty="0"/>
              <a:t>: Vía de </a:t>
            </a:r>
            <a:r>
              <a:rPr lang="es-MX" sz="1600" dirty="0" err="1"/>
              <a:t>Evitamiento</a:t>
            </a:r>
            <a:r>
              <a:rPr lang="es-MX" sz="1600" dirty="0"/>
              <a:t> Km. 3 – Alto Libertad Cerro Colorado</a:t>
            </a:r>
          </a:p>
          <a:p>
            <a:pPr marL="76200" indent="0">
              <a:buNone/>
            </a:pPr>
            <a:r>
              <a:rPr lang="es-MX" sz="1600" dirty="0" smtClean="0"/>
              <a:t>	- Cusco</a:t>
            </a:r>
            <a:r>
              <a:rPr lang="es-MX" sz="1600" dirty="0"/>
              <a:t>: será confirmado oportunamente en la comunicación de aprobación </a:t>
            </a:r>
            <a:r>
              <a:rPr lang="es-MX" sz="1600" dirty="0" smtClean="0"/>
              <a:t>del viaje </a:t>
            </a:r>
            <a:r>
              <a:rPr lang="es-MX" sz="1600" dirty="0"/>
              <a:t>a los </a:t>
            </a:r>
            <a:r>
              <a:rPr lang="es-MX" sz="1600" dirty="0" smtClean="0"/>
              <a:t>	trabajadores </a:t>
            </a:r>
            <a:r>
              <a:rPr lang="es-MX" sz="1600" dirty="0"/>
              <a:t>aptos.</a:t>
            </a:r>
          </a:p>
          <a:p>
            <a:r>
              <a:rPr lang="es-MX" sz="1600" dirty="0" smtClean="0"/>
              <a:t>La </a:t>
            </a:r>
            <a:r>
              <a:rPr lang="es-MX" sz="1600" dirty="0"/>
              <a:t>hora estimada de salida desde los </a:t>
            </a:r>
            <a:r>
              <a:rPr lang="es-MX" sz="1600" dirty="0" err="1"/>
              <a:t>terrapuertos</a:t>
            </a:r>
            <a:r>
              <a:rPr lang="es-MX" sz="1600" dirty="0"/>
              <a:t> de Cusco y Arequipa a mina es de 3 pm – 5 pm.</a:t>
            </a:r>
          </a:p>
          <a:p>
            <a:r>
              <a:rPr lang="es-MX" sz="1600" dirty="0" smtClean="0"/>
              <a:t>Los </a:t>
            </a:r>
            <a:r>
              <a:rPr lang="es-MX" sz="1600" dirty="0"/>
              <a:t>pasajeros deben evitar el contacto personal (saludos de mano, abrazos u otros), así como mantener una distancia mínima de 1.5 metros, uno de otro al momento de formar la fila de espera del embarque o desembarque de la unidad de transporte.</a:t>
            </a:r>
          </a:p>
          <a:p>
            <a:r>
              <a:rPr lang="es-MX" sz="1600" dirty="0" smtClean="0"/>
              <a:t>Cada </a:t>
            </a:r>
            <a:r>
              <a:rPr lang="es-MX" sz="1600" dirty="0"/>
              <a:t>persona deberá pasar por un desinfectante de calzado ubicado en la zona de abordaje al vehículo y realizar la desinfección de manos con alcohol gel.</a:t>
            </a:r>
          </a:p>
          <a:p>
            <a:endParaRPr lang="es-PE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10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1000" y="1466308"/>
            <a:ext cx="7670043" cy="584775"/>
          </a:xfrm>
          <a:prstGeom prst="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TRASLADO EN BUS DESDE CUSCO, AREQUIPA Y OTROS PUNTOS DE INTERÉS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358148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TRASLADO </a:t>
            </a:r>
            <a:r>
              <a:rPr lang="es-MX" sz="2400" dirty="0" smtClean="0"/>
              <a:t>EXTERNO DESDE LIMA, AREQUIPA Y CUSCO (U OTRA CIUDAD AUTORIZADA) AL SITE O A CHALHUAHUACHO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6254" y="2184091"/>
            <a:ext cx="8977745" cy="2280229"/>
          </a:xfrm>
        </p:spPr>
        <p:txBody>
          <a:bodyPr/>
          <a:lstStyle/>
          <a:p>
            <a:r>
              <a:rPr lang="es-MX" sz="1500" dirty="0" smtClean="0"/>
              <a:t>Los </a:t>
            </a:r>
            <a:r>
              <a:rPr lang="es-MX" sz="1500" dirty="0"/>
              <a:t>pasajeros utilizarán de manera obligatoria mascarillas y escudo facial (careta), incluido el chofer, al subir al bus.</a:t>
            </a:r>
          </a:p>
          <a:p>
            <a:r>
              <a:rPr lang="es-MX" sz="1500" dirty="0" smtClean="0"/>
              <a:t>Aforo </a:t>
            </a:r>
            <a:r>
              <a:rPr lang="es-MX" sz="1500" dirty="0"/>
              <a:t>máximo: igual al número de asientos señalados en su tarjeta de identificación vehicular (vehículos de categoría M2 y M3) de los servicios terrestres. En ningún caso puede transportarse pasajeros de pie.</a:t>
            </a:r>
          </a:p>
          <a:p>
            <a:r>
              <a:rPr lang="es-MX" sz="1500" dirty="0" smtClean="0"/>
              <a:t>Procurar </a:t>
            </a:r>
            <a:r>
              <a:rPr lang="es-MX" sz="1500" dirty="0"/>
              <a:t>una adecuada ventilación de las unidades a través de apertura de ventanas y claraboyas.</a:t>
            </a:r>
          </a:p>
          <a:p>
            <a:r>
              <a:rPr lang="es-MX" sz="1500" dirty="0" smtClean="0"/>
              <a:t>En </a:t>
            </a:r>
            <a:r>
              <a:rPr lang="es-MX" sz="1500" dirty="0"/>
              <a:t>caso de estornudar y/o toser cubrirse con el antebrazo y usar toallas de papel, posteriormente desinfectarse el rostro y las manos con alcohol gel, así como los lugares donde se produjo el estornudo.</a:t>
            </a:r>
          </a:p>
          <a:p>
            <a:r>
              <a:rPr lang="es-MX" sz="1500" dirty="0" smtClean="0"/>
              <a:t>Realizar </a:t>
            </a:r>
            <a:r>
              <a:rPr lang="es-MX" sz="1500" dirty="0"/>
              <a:t>una desinfección de los puntos comunes de contacto como barandas, puertas y manijas con desinfectante a base de lejía o alcohol etílico al 70% con un paño limpio.</a:t>
            </a:r>
          </a:p>
          <a:p>
            <a:r>
              <a:rPr lang="es-MX" sz="1500" dirty="0" smtClean="0"/>
              <a:t>No </a:t>
            </a:r>
            <a:r>
              <a:rPr lang="es-MX" sz="1500" dirty="0"/>
              <a:t>se realizarán paradas en la ruta, salvo el relevo de pilotos.</a:t>
            </a:r>
          </a:p>
          <a:p>
            <a:endParaRPr lang="es-PE" sz="15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11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1000" y="1466308"/>
            <a:ext cx="7670043" cy="584775"/>
          </a:xfrm>
          <a:prstGeom prst="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TRASLADO EN BUS DESDE CUSCO, AREQUIPA Y OTROS PUNTOS DE INTERÉS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4930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TRASLADO </a:t>
            </a:r>
            <a:r>
              <a:rPr lang="es-MX" sz="2400" dirty="0" smtClean="0"/>
              <a:t>EXTERNO DESDE LIMA, AREQUIPA Y CUSCO (U OTRA CIUDAD AUTORIZADA) AL SITE O A CHALHUAHUACHO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2273549"/>
            <a:ext cx="7443681" cy="2280229"/>
          </a:xfrm>
        </p:spPr>
        <p:txBody>
          <a:bodyPr/>
          <a:lstStyle/>
          <a:p>
            <a:r>
              <a:rPr lang="es-MX" sz="1600" dirty="0" smtClean="0"/>
              <a:t>A </a:t>
            </a:r>
            <a:r>
              <a:rPr lang="es-MX" sz="1600" dirty="0"/>
              <a:t>la salida de los </a:t>
            </a:r>
            <a:r>
              <a:rPr lang="es-MX" sz="1600" dirty="0" err="1"/>
              <a:t>Terrapuertos</a:t>
            </a:r>
            <a:r>
              <a:rPr lang="es-MX" sz="1600" dirty="0"/>
              <a:t> en Cusco/Arequipa, el contratista u operador organiza el traslado a los domicilios en unidades clasificando a los pasajeros por zonas. Solo se realizarán traslados dentro de las ciudades de Cuzco y Arequipa.</a:t>
            </a:r>
          </a:p>
          <a:p>
            <a:endParaRPr lang="es-MX" sz="1600" dirty="0" smtClean="0"/>
          </a:p>
          <a:p>
            <a:r>
              <a:rPr lang="es-MX" sz="1600" dirty="0" smtClean="0"/>
              <a:t>Llegada </a:t>
            </a:r>
            <a:r>
              <a:rPr lang="es-MX" sz="1600" dirty="0"/>
              <a:t>estimada Mina – </a:t>
            </a:r>
            <a:r>
              <a:rPr lang="es-MX" sz="1600" dirty="0" err="1"/>
              <a:t>Terrapuertos</a:t>
            </a:r>
            <a:r>
              <a:rPr lang="es-MX" sz="1600" dirty="0"/>
              <a:t>:  5.a.m.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12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1000" y="1466308"/>
            <a:ext cx="7670043" cy="584775"/>
          </a:xfrm>
          <a:prstGeom prst="rect">
            <a:avLst/>
          </a:prstGeom>
          <a:solidFill>
            <a:srgbClr val="FFCC66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PROCESO DE TRASLADO TERRAPUERTO CUZCO/AREQUIPA – DOMICILIOS: (RETORNO DE MINA)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24064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TRASLADO </a:t>
            </a:r>
            <a:r>
              <a:rPr lang="es-MX" sz="2400" dirty="0" smtClean="0"/>
              <a:t>INTERNO AL SITE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583436"/>
            <a:ext cx="7904018" cy="2280229"/>
          </a:xfrm>
        </p:spPr>
        <p:txBody>
          <a:bodyPr/>
          <a:lstStyle/>
          <a:p>
            <a:r>
              <a:rPr lang="es-MX" sz="1600" dirty="0" smtClean="0"/>
              <a:t>Los </a:t>
            </a:r>
            <a:r>
              <a:rPr lang="es-MX" sz="1600" dirty="0"/>
              <a:t>trabajadores alojados en hoteles de </a:t>
            </a:r>
            <a:r>
              <a:rPr lang="es-MX" sz="1600" dirty="0" err="1"/>
              <a:t>Chalhuahuacho</a:t>
            </a:r>
            <a:r>
              <a:rPr lang="es-MX" sz="1600" dirty="0"/>
              <a:t> aprobados por MLB serán trasladados cada día desde </a:t>
            </a:r>
            <a:r>
              <a:rPr lang="es-MX" sz="1600" dirty="0" err="1"/>
              <a:t>Chalhuahuacho</a:t>
            </a:r>
            <a:r>
              <a:rPr lang="es-MX" sz="1600" dirty="0"/>
              <a:t> al </a:t>
            </a:r>
            <a:r>
              <a:rPr lang="es-MX" sz="1600" dirty="0" err="1"/>
              <a:t>site</a:t>
            </a:r>
            <a:r>
              <a:rPr lang="es-MX" sz="1600" dirty="0"/>
              <a:t> y viceversa desde el </a:t>
            </a:r>
            <a:r>
              <a:rPr lang="es-MX" sz="1600" dirty="0" err="1"/>
              <a:t>site</a:t>
            </a:r>
            <a:r>
              <a:rPr lang="es-MX" sz="1600" dirty="0"/>
              <a:t> a los paraderos establecidos.</a:t>
            </a:r>
          </a:p>
          <a:p>
            <a:r>
              <a:rPr lang="es-MX" sz="1600" dirty="0" smtClean="0"/>
              <a:t>Los </a:t>
            </a:r>
            <a:r>
              <a:rPr lang="es-MX" sz="1600" dirty="0"/>
              <a:t>trabajadores se dirigirán desde el alojamiento a los paraderos de bus y viceversa de manera segura, conservando la distancia física establecida (1.5 metros) sin entablar contacto con terceras personas.</a:t>
            </a:r>
          </a:p>
          <a:p>
            <a:r>
              <a:rPr lang="es-MX" sz="1600" dirty="0" smtClean="0"/>
              <a:t>MLB </a:t>
            </a:r>
            <a:r>
              <a:rPr lang="es-MX" sz="1600" dirty="0"/>
              <a:t>contará con vigilantes comunitarios que cuidarán el cumplimiento estricto de esta medida. </a:t>
            </a:r>
          </a:p>
          <a:p>
            <a:r>
              <a:rPr lang="es-MX" sz="1600" dirty="0" smtClean="0"/>
              <a:t>Los </a:t>
            </a:r>
            <a:r>
              <a:rPr lang="es-MX" sz="1600" dirty="0"/>
              <a:t>pasajeros deben evitar el contacto personal (saludos de mano, abrazos u otros), así como mantener una distancia mínima de 1.5 metros, uno de otro al momento de formar la fila de espera del embarque o desembarque de la unidad de transporte.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13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TRASLADO </a:t>
            </a:r>
            <a:r>
              <a:rPr lang="es-MX" sz="2400" dirty="0" smtClean="0"/>
              <a:t>INTERNO AL SITE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583436"/>
            <a:ext cx="7904018" cy="2280229"/>
          </a:xfrm>
        </p:spPr>
        <p:txBody>
          <a:bodyPr/>
          <a:lstStyle/>
          <a:p>
            <a:r>
              <a:rPr lang="es-MX" sz="1600" dirty="0" smtClean="0"/>
              <a:t>Cada </a:t>
            </a:r>
            <a:r>
              <a:rPr lang="es-MX" sz="1600" dirty="0"/>
              <a:t>persona deberá pasar por un desinfectante de calzado al subir al vehículo y realizar la desinfección de manos con alcohol gel.</a:t>
            </a:r>
          </a:p>
          <a:p>
            <a:r>
              <a:rPr lang="es-MX" sz="1600" dirty="0" smtClean="0"/>
              <a:t>Los </a:t>
            </a:r>
            <a:r>
              <a:rPr lang="es-MX" sz="1600" dirty="0"/>
              <a:t>pasajeros utilizarán de manera obligatoria mascarillas y escudo facial (careta), incluido el chofer.</a:t>
            </a:r>
          </a:p>
          <a:p>
            <a:r>
              <a:rPr lang="es-MX" sz="1600" dirty="0" smtClean="0"/>
              <a:t>Aforo </a:t>
            </a:r>
            <a:r>
              <a:rPr lang="es-MX" sz="1600" dirty="0" smtClean="0"/>
              <a:t>máximo es </a:t>
            </a:r>
            <a:r>
              <a:rPr lang="es-MX" sz="1600" dirty="0"/>
              <a:t>igual al número de asientos señalados en su tarjeta de identificación vehicular (vehículos de categoría M2 y M3). En ningún caso puede transportarse pasajeros de pie.</a:t>
            </a:r>
          </a:p>
          <a:p>
            <a:r>
              <a:rPr lang="es-MX" sz="1600" dirty="0" smtClean="0"/>
              <a:t>Los </a:t>
            </a:r>
            <a:r>
              <a:rPr lang="es-MX" sz="1600" dirty="0"/>
              <a:t>trabajadores deben mantenerse en sus asientos asignados para asegurar el distanciamiento físico con otros pasajeros.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14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TRASLADO </a:t>
            </a:r>
            <a:r>
              <a:rPr lang="es-MX" sz="2400" dirty="0" smtClean="0"/>
              <a:t>INTERNO AL SITE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583436"/>
            <a:ext cx="7904018" cy="2280229"/>
          </a:xfrm>
        </p:spPr>
        <p:txBody>
          <a:bodyPr/>
          <a:lstStyle/>
          <a:p>
            <a:r>
              <a:rPr lang="es-MX" sz="1600" dirty="0" smtClean="0"/>
              <a:t>Procurar </a:t>
            </a:r>
            <a:r>
              <a:rPr lang="es-MX" sz="1600" dirty="0"/>
              <a:t>una adecuada ventilación de las unidades a través de apertura de ventanas y claraboyas.</a:t>
            </a:r>
          </a:p>
          <a:p>
            <a:r>
              <a:rPr lang="es-MX" sz="1600" dirty="0" smtClean="0"/>
              <a:t>En </a:t>
            </a:r>
            <a:r>
              <a:rPr lang="es-MX" sz="1600" dirty="0"/>
              <a:t>caso de estornudar y/o toser cubrirse con el antebrazo y usar toallas de papel, posteriormente desinfectarse el rostro y las manos con alcohol gel, así como los lugares donde se produjo el estornudo.</a:t>
            </a:r>
          </a:p>
          <a:p>
            <a:r>
              <a:rPr lang="es-MX" sz="1600" dirty="0" smtClean="0"/>
              <a:t>Realizar </a:t>
            </a:r>
            <a:r>
              <a:rPr lang="es-MX" sz="1600" dirty="0"/>
              <a:t>una desinfección de los puntos comunes de contacto como barandas, puertas y manijas con desinfectante a base de lejía o alcohol etílico al 70% con un paño limpio.</a:t>
            </a:r>
          </a:p>
          <a:p>
            <a:r>
              <a:rPr lang="es-MX" sz="1600" dirty="0" smtClean="0"/>
              <a:t>No </a:t>
            </a:r>
            <a:r>
              <a:rPr lang="es-MX" sz="1600" dirty="0"/>
              <a:t>se realizarán paradas en la ruta salvo casos de emergencia.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15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/>
              <a:t>INGRESO Y </a:t>
            </a:r>
            <a:r>
              <a:rPr lang="es-MX" sz="2800" dirty="0" smtClean="0"/>
              <a:t>PERMANENCIA PARA </a:t>
            </a:r>
            <a:r>
              <a:rPr lang="es-MX" sz="2800" dirty="0"/>
              <a:t>QUIENES </a:t>
            </a:r>
            <a:r>
              <a:rPr lang="es-MX" sz="2800" dirty="0" smtClean="0"/>
              <a:t>PERNOCTAN EN </a:t>
            </a:r>
            <a:r>
              <a:rPr lang="es-MX" sz="2800" dirty="0"/>
              <a:t>EL SITE</a:t>
            </a:r>
            <a:endParaRPr lang="es-PE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0999" y="1472093"/>
            <a:ext cx="8171329" cy="2826600"/>
          </a:xfrm>
        </p:spPr>
        <p:txBody>
          <a:bodyPr/>
          <a:lstStyle/>
          <a:p>
            <a:r>
              <a:rPr lang="es-MX" sz="1600" dirty="0" smtClean="0"/>
              <a:t>Trasládese </a:t>
            </a:r>
            <a:r>
              <a:rPr lang="es-MX" sz="1600" dirty="0"/>
              <a:t>de manera segura hasta </a:t>
            </a:r>
            <a:r>
              <a:rPr lang="es-MX" sz="1600" dirty="0" smtClean="0"/>
              <a:t>su habitación </a:t>
            </a:r>
            <a:r>
              <a:rPr lang="es-MX" sz="1600" dirty="0"/>
              <a:t>en el lugar asignado.</a:t>
            </a:r>
          </a:p>
          <a:p>
            <a:r>
              <a:rPr lang="es-MX" sz="1600" dirty="0" smtClean="0"/>
              <a:t>Salga </a:t>
            </a:r>
            <a:r>
              <a:rPr lang="es-MX" sz="1600" dirty="0"/>
              <a:t>de su habitación únicamente </a:t>
            </a:r>
            <a:r>
              <a:rPr lang="es-MX" sz="1600" dirty="0" smtClean="0"/>
              <a:t>para </a:t>
            </a:r>
            <a:r>
              <a:rPr lang="es-PE" sz="1600" dirty="0" smtClean="0"/>
              <a:t>realizar </a:t>
            </a:r>
            <a:r>
              <a:rPr lang="es-PE" sz="1600" dirty="0"/>
              <a:t>sus labores diarias.</a:t>
            </a:r>
          </a:p>
          <a:p>
            <a:r>
              <a:rPr lang="es-MX" sz="1600" dirty="0" smtClean="0"/>
              <a:t>Deje</a:t>
            </a:r>
            <a:r>
              <a:rPr lang="es-MX" sz="1600" dirty="0"/>
              <a:t>, cada 4 días, su ropa de trabajo </a:t>
            </a:r>
            <a:r>
              <a:rPr lang="es-MX" sz="1600" dirty="0" smtClean="0"/>
              <a:t>para lavandería </a:t>
            </a:r>
            <a:r>
              <a:rPr lang="es-MX" sz="1600" dirty="0"/>
              <a:t>siguiendo el protocolo </a:t>
            </a:r>
            <a:r>
              <a:rPr lang="es-MX" sz="1600" dirty="0" smtClean="0"/>
              <a:t>sanitario </a:t>
            </a:r>
            <a:r>
              <a:rPr lang="es-PE" sz="1600" dirty="0" smtClean="0"/>
              <a:t>establecido</a:t>
            </a:r>
            <a:r>
              <a:rPr lang="es-PE" sz="1600" dirty="0"/>
              <a:t>.</a:t>
            </a:r>
          </a:p>
          <a:p>
            <a:r>
              <a:rPr lang="es-MX" sz="1600" dirty="0" smtClean="0"/>
              <a:t>Cumpla </a:t>
            </a:r>
            <a:r>
              <a:rPr lang="es-MX" sz="1600" dirty="0"/>
              <a:t>con las normas de uso de </a:t>
            </a:r>
            <a:r>
              <a:rPr lang="es-MX" sz="1600" dirty="0" smtClean="0"/>
              <a:t>EPPS, lavado </a:t>
            </a:r>
            <a:r>
              <a:rPr lang="es-MX" sz="1600" dirty="0"/>
              <a:t>de manos, </a:t>
            </a:r>
            <a:r>
              <a:rPr lang="es-MX" sz="1600" dirty="0" err="1" smtClean="0"/>
              <a:t>sanitización</a:t>
            </a:r>
            <a:r>
              <a:rPr lang="es-MX" sz="1600" dirty="0" smtClean="0"/>
              <a:t> </a:t>
            </a:r>
            <a:r>
              <a:rPr lang="es-MX" sz="1600" dirty="0"/>
              <a:t>de </a:t>
            </a:r>
            <a:r>
              <a:rPr lang="es-MX" sz="1600" dirty="0" smtClean="0"/>
              <a:t>zapatos, distanciamiento </a:t>
            </a:r>
            <a:r>
              <a:rPr lang="es-MX" sz="1600" dirty="0"/>
              <a:t>social dentro del </a:t>
            </a:r>
            <a:r>
              <a:rPr lang="es-MX" sz="1600" dirty="0" err="1"/>
              <a:t>site</a:t>
            </a:r>
            <a:r>
              <a:rPr lang="es-MX" sz="1600" dirty="0"/>
              <a:t> </a:t>
            </a:r>
            <a:r>
              <a:rPr lang="es-MX" sz="1600" dirty="0" smtClean="0"/>
              <a:t>según </a:t>
            </a:r>
            <a:r>
              <a:rPr lang="es-PE" sz="1600" dirty="0" smtClean="0"/>
              <a:t>protocolo </a:t>
            </a:r>
            <a:r>
              <a:rPr lang="es-PE" sz="1600" dirty="0"/>
              <a:t>sanitario.</a:t>
            </a:r>
          </a:p>
          <a:p>
            <a:r>
              <a:rPr lang="es-MX" sz="1600" dirty="0" smtClean="0"/>
              <a:t>Pase </a:t>
            </a:r>
            <a:r>
              <a:rPr lang="es-MX" sz="1600" dirty="0"/>
              <a:t>el control diario de temperatura en </a:t>
            </a:r>
            <a:r>
              <a:rPr lang="es-MX" sz="1600" dirty="0" err="1" smtClean="0"/>
              <a:t>site</a:t>
            </a:r>
            <a:r>
              <a:rPr lang="es-MX" sz="1600" dirty="0" smtClean="0"/>
              <a:t> para </a:t>
            </a:r>
            <a:r>
              <a:rPr lang="es-MX" sz="1600" dirty="0"/>
              <a:t>el ingreso a oficinas, comedores </a:t>
            </a:r>
            <a:r>
              <a:rPr lang="es-MX" sz="1600" dirty="0" smtClean="0"/>
              <a:t>y cambios </a:t>
            </a:r>
            <a:r>
              <a:rPr lang="es-MX" sz="1600" dirty="0"/>
              <a:t>de guardia en comedor satelital </a:t>
            </a:r>
            <a:r>
              <a:rPr lang="es-MX" sz="1600" dirty="0" smtClean="0"/>
              <a:t>y antes </a:t>
            </a:r>
            <a:r>
              <a:rPr lang="es-MX" sz="1600" dirty="0"/>
              <a:t>de subir a los buses después </a:t>
            </a:r>
            <a:r>
              <a:rPr lang="es-MX" sz="1600" dirty="0" smtClean="0"/>
              <a:t>del </a:t>
            </a:r>
            <a:r>
              <a:rPr lang="es-PE" sz="1600" dirty="0" smtClean="0"/>
              <a:t>trabajo</a:t>
            </a:r>
            <a:r>
              <a:rPr lang="es-PE" sz="1600" dirty="0"/>
              <a:t>.</a:t>
            </a:r>
          </a:p>
          <a:p>
            <a:pPr marL="76200" indent="0">
              <a:buNone/>
            </a:pPr>
            <a:r>
              <a:rPr lang="es-PE" sz="1600" dirty="0" smtClean="0"/>
              <a:t>	- </a:t>
            </a:r>
            <a:r>
              <a:rPr lang="es-PE" sz="1600" dirty="0"/>
              <a:t>Temperatura normal 36°C a 37.5°C.</a:t>
            </a:r>
          </a:p>
          <a:p>
            <a:pPr marL="76200" indent="0">
              <a:buNone/>
            </a:pPr>
            <a:r>
              <a:rPr lang="es-PE" sz="1600" dirty="0" smtClean="0"/>
              <a:t>	- Serán </a:t>
            </a:r>
            <a:r>
              <a:rPr lang="es-PE" sz="1600" dirty="0"/>
              <a:t>aislados temporalmente, </a:t>
            </a:r>
            <a:r>
              <a:rPr lang="es-PE" sz="1600" dirty="0" smtClean="0"/>
              <a:t>aquel trabajador con fiebre y con sospecha de 	COVID-19</a:t>
            </a:r>
            <a:endParaRPr lang="es-PE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16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3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/>
              <a:t>INGRESO Y </a:t>
            </a:r>
            <a:r>
              <a:rPr lang="es-MX" sz="2800" dirty="0" smtClean="0"/>
              <a:t>PERMANENCIA PARA </a:t>
            </a:r>
            <a:r>
              <a:rPr lang="es-MX" sz="2800" dirty="0"/>
              <a:t>QUIENES </a:t>
            </a:r>
            <a:r>
              <a:rPr lang="es-MX" sz="2800" dirty="0" smtClean="0"/>
              <a:t>PERNOCTAN EN </a:t>
            </a:r>
            <a:r>
              <a:rPr lang="es-MX" sz="2800" dirty="0"/>
              <a:t>EL SITE</a:t>
            </a:r>
            <a:endParaRPr lang="es-PE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472093"/>
            <a:ext cx="4065494" cy="2826600"/>
          </a:xfrm>
        </p:spPr>
        <p:txBody>
          <a:bodyPr/>
          <a:lstStyle/>
          <a:p>
            <a:pPr marL="76200" indent="0">
              <a:buNone/>
            </a:pP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</a:rPr>
              <a:t>IMPORTANTE</a:t>
            </a:r>
          </a:p>
          <a:p>
            <a:r>
              <a:rPr lang="es-MX" sz="1600" dirty="0"/>
              <a:t>Tome un baño al llegar al hotel </a:t>
            </a:r>
            <a:r>
              <a:rPr lang="es-MX" sz="1600" dirty="0" smtClean="0"/>
              <a:t>o campamento</a:t>
            </a:r>
            <a:r>
              <a:rPr lang="es-MX" sz="1600" dirty="0"/>
              <a:t>.</a:t>
            </a:r>
          </a:p>
          <a:p>
            <a:r>
              <a:rPr lang="es-MX" sz="1600" dirty="0"/>
              <a:t>Coloque en una bolsa las prendas </a:t>
            </a:r>
            <a:r>
              <a:rPr lang="es-MX" sz="1600" dirty="0" smtClean="0"/>
              <a:t>de ropa utilizadas </a:t>
            </a:r>
            <a:r>
              <a:rPr lang="es-MX" sz="1600" dirty="0"/>
              <a:t>durante la visita </a:t>
            </a:r>
            <a:r>
              <a:rPr lang="es-MX" sz="1600" dirty="0" smtClean="0"/>
              <a:t>que serán </a:t>
            </a:r>
            <a:r>
              <a:rPr lang="es-MX" sz="1600" dirty="0"/>
              <a:t>enviadas a lavar.</a:t>
            </a:r>
          </a:p>
          <a:p>
            <a:r>
              <a:rPr lang="es-MX" sz="1600" dirty="0"/>
              <a:t>Lave sus manos con agua y </a:t>
            </a:r>
            <a:r>
              <a:rPr lang="es-MX" sz="1600" dirty="0" smtClean="0"/>
              <a:t>jabón siguiendo </a:t>
            </a:r>
            <a:r>
              <a:rPr lang="es-MX" sz="1600" dirty="0"/>
              <a:t>el </a:t>
            </a:r>
            <a:r>
              <a:rPr lang="es-MX" sz="1600" dirty="0" smtClean="0"/>
              <a:t>procedimiento establecido</a:t>
            </a:r>
            <a:r>
              <a:rPr lang="es-MX" sz="1600" dirty="0"/>
              <a:t>, </a:t>
            </a:r>
            <a:r>
              <a:rPr lang="es-MX" sz="1600" dirty="0" smtClean="0"/>
              <a:t>inmediatamente después de </a:t>
            </a:r>
            <a:r>
              <a:rPr lang="es-MX" sz="1600" dirty="0"/>
              <a:t>cerrar la bolsa.</a:t>
            </a:r>
          </a:p>
          <a:p>
            <a:r>
              <a:rPr lang="es-MX" sz="1600" dirty="0"/>
              <a:t>Deseche mascarillas y cualquier </a:t>
            </a:r>
            <a:r>
              <a:rPr lang="es-MX" sz="1600" dirty="0" smtClean="0"/>
              <a:t>otro material </a:t>
            </a:r>
            <a:r>
              <a:rPr lang="es-MX" sz="1600" dirty="0" err="1"/>
              <a:t>bio</a:t>
            </a:r>
            <a:r>
              <a:rPr lang="es-MX" sz="1600" dirty="0"/>
              <a:t> contaminado, en tacho </a:t>
            </a:r>
            <a:r>
              <a:rPr lang="es-MX" sz="1600" dirty="0" smtClean="0"/>
              <a:t>o contenedor </a:t>
            </a:r>
            <a:r>
              <a:rPr lang="es-MX" sz="1600" dirty="0"/>
              <a:t>adecuado.</a:t>
            </a:r>
            <a:endParaRPr lang="es-PE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17</a:t>
            </a:fld>
            <a:endParaRPr lang="es-PE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176" y="1375322"/>
            <a:ext cx="2457842" cy="358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07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/>
              <a:t>INGRESO Y </a:t>
            </a:r>
            <a:r>
              <a:rPr lang="es-MX" sz="2800" dirty="0" smtClean="0"/>
              <a:t>PERMANENCIA PARA </a:t>
            </a:r>
            <a:r>
              <a:rPr lang="es-MX" sz="2800" dirty="0"/>
              <a:t>QUIENES </a:t>
            </a:r>
            <a:r>
              <a:rPr lang="es-MX" sz="2800" dirty="0" smtClean="0"/>
              <a:t>PERNOCTAN EN </a:t>
            </a:r>
            <a:r>
              <a:rPr lang="es-MX" sz="2800" dirty="0"/>
              <a:t>CHALLHUAHUACHO</a:t>
            </a:r>
            <a:endParaRPr lang="es-PE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472092"/>
            <a:ext cx="4065494" cy="3099907"/>
          </a:xfrm>
          <a:solidFill>
            <a:srgbClr val="CCFFCC"/>
          </a:solidFill>
        </p:spPr>
        <p:txBody>
          <a:bodyPr/>
          <a:lstStyle/>
          <a:p>
            <a:r>
              <a:rPr lang="es-MX" sz="1600" dirty="0" smtClean="0">
                <a:solidFill>
                  <a:schemeClr val="tx1"/>
                </a:solidFill>
              </a:rPr>
              <a:t>Trasládese </a:t>
            </a:r>
            <a:r>
              <a:rPr lang="es-MX" sz="1600" dirty="0">
                <a:solidFill>
                  <a:schemeClr val="tx1"/>
                </a:solidFill>
              </a:rPr>
              <a:t>de manera segura hasta </a:t>
            </a:r>
            <a:r>
              <a:rPr lang="es-MX" sz="1600" dirty="0" smtClean="0">
                <a:solidFill>
                  <a:schemeClr val="tx1"/>
                </a:solidFill>
              </a:rPr>
              <a:t>el alojamiento </a:t>
            </a:r>
            <a:r>
              <a:rPr lang="es-MX" sz="1600" dirty="0">
                <a:solidFill>
                  <a:schemeClr val="tx1"/>
                </a:solidFill>
              </a:rPr>
              <a:t>designado.</a:t>
            </a:r>
          </a:p>
          <a:p>
            <a:r>
              <a:rPr lang="es-MX" sz="1600" dirty="0" smtClean="0">
                <a:solidFill>
                  <a:schemeClr val="tx1"/>
                </a:solidFill>
              </a:rPr>
              <a:t>Baje </a:t>
            </a:r>
            <a:r>
              <a:rPr lang="es-MX" sz="1600" dirty="0">
                <a:solidFill>
                  <a:schemeClr val="tx1"/>
                </a:solidFill>
              </a:rPr>
              <a:t>del bus, realizará desinfección y </a:t>
            </a:r>
            <a:r>
              <a:rPr lang="es-MX" sz="1600" dirty="0" smtClean="0">
                <a:solidFill>
                  <a:schemeClr val="tx1"/>
                </a:solidFill>
              </a:rPr>
              <a:t>control sanitario </a:t>
            </a:r>
            <a:r>
              <a:rPr lang="es-MX" sz="1600" dirty="0">
                <a:solidFill>
                  <a:schemeClr val="tx1"/>
                </a:solidFill>
              </a:rPr>
              <a:t>al ingreso del alojamiento. </a:t>
            </a:r>
            <a:r>
              <a:rPr lang="es-MX" sz="1600" dirty="0" smtClean="0">
                <a:solidFill>
                  <a:schemeClr val="tx1"/>
                </a:solidFill>
              </a:rPr>
              <a:t>Luego, se </a:t>
            </a:r>
            <a:r>
              <a:rPr lang="es-MX" sz="1600" dirty="0">
                <a:solidFill>
                  <a:schemeClr val="tx1"/>
                </a:solidFill>
              </a:rPr>
              <a:t>dirigirá </a:t>
            </a:r>
            <a:r>
              <a:rPr lang="es-MX" sz="1600" dirty="0" smtClean="0">
                <a:solidFill>
                  <a:schemeClr val="tx1"/>
                </a:solidFill>
              </a:rPr>
              <a:t> directamente </a:t>
            </a:r>
            <a:r>
              <a:rPr lang="es-MX" sz="1600" dirty="0">
                <a:solidFill>
                  <a:schemeClr val="tx1"/>
                </a:solidFill>
              </a:rPr>
              <a:t>a su </a:t>
            </a:r>
            <a:r>
              <a:rPr lang="es-MX" sz="1600" dirty="0" smtClean="0">
                <a:solidFill>
                  <a:schemeClr val="tx1"/>
                </a:solidFill>
              </a:rPr>
              <a:t>habitación donde </a:t>
            </a:r>
            <a:r>
              <a:rPr lang="es-MX" sz="1600" dirty="0">
                <a:solidFill>
                  <a:schemeClr val="tx1"/>
                </a:solidFill>
              </a:rPr>
              <a:t>permanecerá hasta su </a:t>
            </a:r>
            <a:r>
              <a:rPr lang="es-MX" sz="1600" dirty="0" smtClean="0">
                <a:solidFill>
                  <a:schemeClr val="tx1"/>
                </a:solidFill>
              </a:rPr>
              <a:t>próxima salida</a:t>
            </a:r>
            <a:r>
              <a:rPr lang="es-MX" sz="1600" dirty="0">
                <a:solidFill>
                  <a:schemeClr val="tx1"/>
                </a:solidFill>
              </a:rPr>
              <a:t>.</a:t>
            </a:r>
          </a:p>
          <a:p>
            <a:r>
              <a:rPr lang="es-MX" sz="1600" dirty="0" smtClean="0">
                <a:solidFill>
                  <a:schemeClr val="tx1"/>
                </a:solidFill>
              </a:rPr>
              <a:t>Evite </a:t>
            </a:r>
            <a:r>
              <a:rPr lang="es-MX" sz="1600" dirty="0">
                <a:solidFill>
                  <a:schemeClr val="tx1"/>
                </a:solidFill>
              </a:rPr>
              <a:t>el </a:t>
            </a:r>
            <a:r>
              <a:rPr lang="es-MX" sz="1600" dirty="0" smtClean="0">
                <a:solidFill>
                  <a:schemeClr val="tx1"/>
                </a:solidFill>
              </a:rPr>
              <a:t>contacto físico </a:t>
            </a:r>
            <a:r>
              <a:rPr lang="es-MX" sz="1600" dirty="0">
                <a:solidFill>
                  <a:schemeClr val="tx1"/>
                </a:solidFill>
              </a:rPr>
              <a:t>con </a:t>
            </a:r>
            <a:r>
              <a:rPr lang="es-MX" sz="1600" dirty="0" smtClean="0">
                <a:solidFill>
                  <a:schemeClr val="tx1"/>
                </a:solidFill>
              </a:rPr>
              <a:t>pobladores, dentro </a:t>
            </a:r>
            <a:r>
              <a:rPr lang="es-MX" sz="1600" dirty="0">
                <a:solidFill>
                  <a:schemeClr val="tx1"/>
                </a:solidFill>
              </a:rPr>
              <a:t>o fuera del alojamiento.</a:t>
            </a:r>
          </a:p>
          <a:p>
            <a:r>
              <a:rPr lang="es-MX" sz="1600" dirty="0" smtClean="0">
                <a:solidFill>
                  <a:schemeClr val="tx1"/>
                </a:solidFill>
              </a:rPr>
              <a:t>Salga </a:t>
            </a:r>
            <a:r>
              <a:rPr lang="es-MX" sz="1600" dirty="0">
                <a:solidFill>
                  <a:schemeClr val="tx1"/>
                </a:solidFill>
              </a:rPr>
              <a:t>de su habitación únicamente </a:t>
            </a:r>
            <a:r>
              <a:rPr lang="es-MX" sz="1600" dirty="0" smtClean="0">
                <a:solidFill>
                  <a:schemeClr val="tx1"/>
                </a:solidFill>
              </a:rPr>
              <a:t>para dirigirse </a:t>
            </a:r>
            <a:r>
              <a:rPr lang="es-MX" sz="1600" dirty="0">
                <a:solidFill>
                  <a:schemeClr val="tx1"/>
                </a:solidFill>
              </a:rPr>
              <a:t>a su labor diaria..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18</a:t>
            </a:fld>
            <a:endParaRPr lang="es-PE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4621306" y="1472093"/>
            <a:ext cx="4065494" cy="28266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76200" indent="0">
              <a:buNone/>
            </a:pP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</a:rPr>
              <a:t>Traslado al </a:t>
            </a:r>
            <a:r>
              <a:rPr lang="es-MX" sz="1600" b="1" dirty="0" err="1">
                <a:solidFill>
                  <a:schemeClr val="accent1">
                    <a:lumMod val="75000"/>
                  </a:schemeClr>
                </a:solidFill>
              </a:rPr>
              <a:t>site</a:t>
            </a: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</a:rPr>
              <a:t> o lugar de trabajo y </a:t>
            </a: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</a:rPr>
              <a:t>retorno: </a:t>
            </a:r>
          </a:p>
          <a:p>
            <a:pPr marL="76200" indent="0">
              <a:buNone/>
            </a:pPr>
            <a:endParaRPr lang="es-MX" sz="1600" dirty="0"/>
          </a:p>
          <a:p>
            <a:r>
              <a:rPr lang="es-MX" sz="1600" dirty="0" smtClean="0"/>
              <a:t>Diríjase </a:t>
            </a:r>
            <a:r>
              <a:rPr lang="es-MX" sz="1600" dirty="0"/>
              <a:t>al paradero del bus, </a:t>
            </a:r>
            <a:r>
              <a:rPr lang="es-MX" sz="1600" dirty="0" smtClean="0"/>
              <a:t>conservando la </a:t>
            </a:r>
            <a:r>
              <a:rPr lang="es-MX" sz="1600" dirty="0"/>
              <a:t>distancia social (1.5 metros).</a:t>
            </a:r>
          </a:p>
          <a:p>
            <a:r>
              <a:rPr lang="es-MX" sz="1600" dirty="0" smtClean="0"/>
              <a:t>Aborde </a:t>
            </a:r>
            <a:r>
              <a:rPr lang="es-MX" sz="1600" dirty="0"/>
              <a:t>el vehículo asignado, </a:t>
            </a:r>
            <a:r>
              <a:rPr lang="es-MX" sz="1600" dirty="0" smtClean="0"/>
              <a:t>cumpliendo medidas </a:t>
            </a:r>
            <a:r>
              <a:rPr lang="es-MX" sz="1600" dirty="0"/>
              <a:t>de seguridad e higiene.</a:t>
            </a:r>
          </a:p>
          <a:p>
            <a:r>
              <a:rPr lang="es-MX" sz="1600" dirty="0" smtClean="0"/>
              <a:t>Tome </a:t>
            </a:r>
            <a:r>
              <a:rPr lang="es-MX" sz="1600" dirty="0"/>
              <a:t>las mismas precauciones al retornar</a:t>
            </a:r>
            <a:r>
              <a:rPr lang="es-MX" sz="1600" dirty="0" smtClean="0"/>
              <a:t>.</a:t>
            </a:r>
            <a:endParaRPr lang="es-PE" sz="1600" dirty="0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5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RETORNO DESDE EL SITE </a:t>
            </a:r>
            <a:r>
              <a:rPr lang="es-MX" sz="2400" dirty="0" smtClean="0"/>
              <a:t>y CHALLHUAHUACHO A </a:t>
            </a:r>
            <a:r>
              <a:rPr lang="es-MX" sz="2400" dirty="0"/>
              <a:t>CIUDADES DE PROCEDENCIA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423943"/>
            <a:ext cx="4316506" cy="3671408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s-MX" sz="1400" dirty="0">
                <a:solidFill>
                  <a:schemeClr val="tx1"/>
                </a:solidFill>
              </a:rPr>
              <a:t>Realice el </a:t>
            </a:r>
            <a:r>
              <a:rPr lang="es-MX" sz="1400" dirty="0" err="1">
                <a:solidFill>
                  <a:schemeClr val="tx1"/>
                </a:solidFill>
              </a:rPr>
              <a:t>autotest</a:t>
            </a:r>
            <a:r>
              <a:rPr lang="es-MX" sz="1400" dirty="0">
                <a:solidFill>
                  <a:schemeClr val="tx1"/>
                </a:solidFill>
              </a:rPr>
              <a:t> de salud </a:t>
            </a:r>
            <a:r>
              <a:rPr lang="es-MX" sz="1400" dirty="0" smtClean="0">
                <a:solidFill>
                  <a:schemeClr val="tx1"/>
                </a:solidFill>
              </a:rPr>
              <a:t>en “COVIAPP</a:t>
            </a:r>
            <a:r>
              <a:rPr lang="es-MX" sz="1400" dirty="0">
                <a:solidFill>
                  <a:schemeClr val="tx1"/>
                </a:solidFill>
              </a:rPr>
              <a:t>” ingresando </a:t>
            </a:r>
            <a:r>
              <a:rPr lang="es-MX" sz="1400" dirty="0" smtClean="0">
                <a:solidFill>
                  <a:schemeClr val="tx1"/>
                </a:solidFill>
              </a:rPr>
              <a:t>información solicitada, </a:t>
            </a:r>
            <a:r>
              <a:rPr lang="es-MX" sz="1400" dirty="0">
                <a:solidFill>
                  <a:schemeClr val="tx1"/>
                </a:solidFill>
              </a:rPr>
              <a:t>una vez </a:t>
            </a:r>
            <a:r>
              <a:rPr lang="es-MX" sz="1400" dirty="0" smtClean="0">
                <a:solidFill>
                  <a:schemeClr val="tx1"/>
                </a:solidFill>
              </a:rPr>
              <a:t>notificado mediante </a:t>
            </a:r>
            <a:r>
              <a:rPr lang="es-MX" sz="1400" dirty="0">
                <a:solidFill>
                  <a:schemeClr val="tx1"/>
                </a:solidFill>
              </a:rPr>
              <a:t>Web Control</a:t>
            </a:r>
            <a:r>
              <a:rPr lang="es-MX" sz="1400" dirty="0" smtClean="0">
                <a:solidFill>
                  <a:schemeClr val="tx1"/>
                </a:solidFill>
              </a:rPr>
              <a:t>.</a:t>
            </a:r>
          </a:p>
          <a:p>
            <a:pPr marL="76200" indent="0">
              <a:buNone/>
            </a:pPr>
            <a:r>
              <a:rPr lang="es-MX" sz="1400" b="1" dirty="0" smtClean="0">
                <a:solidFill>
                  <a:schemeClr val="accent1">
                    <a:lumMod val="75000"/>
                  </a:schemeClr>
                </a:solidFill>
              </a:rPr>
              <a:t>PERSONAL QUE RETORNA DESDE EL SITE</a:t>
            </a:r>
          </a:p>
          <a:p>
            <a:r>
              <a:rPr lang="es-MX" sz="1400" dirty="0" smtClean="0">
                <a:solidFill>
                  <a:schemeClr val="tx1"/>
                </a:solidFill>
              </a:rPr>
              <a:t>Realice </a:t>
            </a:r>
            <a:r>
              <a:rPr lang="es-MX" sz="1400" dirty="0">
                <a:solidFill>
                  <a:schemeClr val="tx1"/>
                </a:solidFill>
              </a:rPr>
              <a:t>tamizaje médico de salida: control </a:t>
            </a:r>
            <a:r>
              <a:rPr lang="es-MX" sz="1400" dirty="0" smtClean="0">
                <a:solidFill>
                  <a:schemeClr val="tx1"/>
                </a:solidFill>
              </a:rPr>
              <a:t>de temperatura </a:t>
            </a:r>
            <a:r>
              <a:rPr lang="es-MX" sz="1400" dirty="0">
                <a:solidFill>
                  <a:schemeClr val="tx1"/>
                </a:solidFill>
              </a:rPr>
              <a:t>y verificación de </a:t>
            </a:r>
            <a:r>
              <a:rPr lang="es-MX" sz="1400" dirty="0" smtClean="0">
                <a:solidFill>
                  <a:schemeClr val="tx1"/>
                </a:solidFill>
              </a:rPr>
              <a:t>cuestionario de COVID </a:t>
            </a:r>
            <a:r>
              <a:rPr lang="es-MX" sz="1400" dirty="0">
                <a:solidFill>
                  <a:schemeClr val="tx1"/>
                </a:solidFill>
              </a:rPr>
              <a:t>APP.</a:t>
            </a:r>
          </a:p>
          <a:p>
            <a:pPr marL="76200" indent="0">
              <a:buNone/>
            </a:pPr>
            <a:r>
              <a:rPr lang="es-MX" sz="1400" dirty="0" smtClean="0">
                <a:solidFill>
                  <a:schemeClr val="tx1"/>
                </a:solidFill>
              </a:rPr>
              <a:t>	- </a:t>
            </a:r>
            <a:r>
              <a:rPr lang="es-MX" sz="1400" dirty="0">
                <a:solidFill>
                  <a:schemeClr val="tx1"/>
                </a:solidFill>
              </a:rPr>
              <a:t>Resultados </a:t>
            </a:r>
            <a:r>
              <a:rPr lang="es-MX" sz="1400" dirty="0" smtClean="0">
                <a:solidFill>
                  <a:schemeClr val="tx1"/>
                </a:solidFill>
              </a:rPr>
              <a:t>positivos </a:t>
            </a:r>
            <a:r>
              <a:rPr lang="es-MX" sz="1400" dirty="0">
                <a:solidFill>
                  <a:schemeClr val="tx1"/>
                </a:solidFill>
              </a:rPr>
              <a:t>e </a:t>
            </a:r>
            <a:r>
              <a:rPr lang="es-MX" sz="1400" dirty="0" smtClean="0">
                <a:solidFill>
                  <a:schemeClr val="tx1"/>
                </a:solidFill>
              </a:rPr>
              <a:t> 	indeterminados</a:t>
            </a:r>
            <a:r>
              <a:rPr lang="es-MX" sz="1400" dirty="0">
                <a:solidFill>
                  <a:schemeClr val="tx1"/>
                </a:solidFill>
              </a:rPr>
              <a:t>, </a:t>
            </a:r>
            <a:r>
              <a:rPr lang="es-MX" sz="1400" dirty="0" smtClean="0">
                <a:solidFill>
                  <a:schemeClr val="tx1"/>
                </a:solidFill>
              </a:rPr>
              <a:t>es evaluado </a:t>
            </a:r>
            <a:r>
              <a:rPr lang="es-MX" sz="1400" dirty="0">
                <a:solidFill>
                  <a:schemeClr val="tx1"/>
                </a:solidFill>
              </a:rPr>
              <a:t>por el </a:t>
            </a:r>
            <a:r>
              <a:rPr lang="es-MX" sz="1400" dirty="0" smtClean="0">
                <a:solidFill>
                  <a:schemeClr val="tx1"/>
                </a:solidFill>
              </a:rPr>
              <a:t>	área 	médica </a:t>
            </a:r>
            <a:r>
              <a:rPr lang="es-MX" sz="1400" dirty="0">
                <a:solidFill>
                  <a:schemeClr val="tx1"/>
                </a:solidFill>
              </a:rPr>
              <a:t>en </a:t>
            </a:r>
            <a:r>
              <a:rPr lang="es-MX" sz="1400" dirty="0" err="1">
                <a:solidFill>
                  <a:schemeClr val="tx1"/>
                </a:solidFill>
              </a:rPr>
              <a:t>site</a:t>
            </a:r>
            <a:r>
              <a:rPr lang="es-MX" sz="1400" dirty="0">
                <a:solidFill>
                  <a:schemeClr val="tx1"/>
                </a:solidFill>
              </a:rPr>
              <a:t>, </a:t>
            </a:r>
            <a:r>
              <a:rPr lang="es-MX" sz="1400" dirty="0" smtClean="0">
                <a:solidFill>
                  <a:schemeClr val="tx1"/>
                </a:solidFill>
              </a:rPr>
              <a:t>quien determinará </a:t>
            </a:r>
            <a:r>
              <a:rPr lang="es-MX" sz="1400" dirty="0">
                <a:solidFill>
                  <a:schemeClr val="tx1"/>
                </a:solidFill>
              </a:rPr>
              <a:t>los </a:t>
            </a:r>
            <a:r>
              <a:rPr lang="es-MX" sz="1400" dirty="0" smtClean="0">
                <a:solidFill>
                  <a:schemeClr val="tx1"/>
                </a:solidFill>
              </a:rPr>
              <a:t>	procedimientos para </a:t>
            </a:r>
            <a:r>
              <a:rPr lang="es-MX" sz="1400" dirty="0">
                <a:solidFill>
                  <a:schemeClr val="tx1"/>
                </a:solidFill>
              </a:rPr>
              <a:t>su </a:t>
            </a:r>
            <a:r>
              <a:rPr lang="es-MX" sz="1400" dirty="0" smtClean="0">
                <a:solidFill>
                  <a:schemeClr val="tx1"/>
                </a:solidFill>
              </a:rPr>
              <a:t>salida de la 	operación.</a:t>
            </a:r>
          </a:p>
          <a:p>
            <a:pPr marL="76200" indent="0">
              <a:buNone/>
            </a:pPr>
            <a:r>
              <a:rPr lang="es-MX" sz="1400" dirty="0">
                <a:solidFill>
                  <a:schemeClr val="tx1"/>
                </a:solidFill>
              </a:rPr>
              <a:t>	</a:t>
            </a:r>
            <a:r>
              <a:rPr lang="es-MX" sz="1400" dirty="0" smtClean="0">
                <a:solidFill>
                  <a:schemeClr val="tx1"/>
                </a:solidFill>
              </a:rPr>
              <a:t>- </a:t>
            </a:r>
            <a:r>
              <a:rPr lang="es-MX" sz="1400" dirty="0">
                <a:solidFill>
                  <a:schemeClr val="tx1"/>
                </a:solidFill>
              </a:rPr>
              <a:t>Resultados </a:t>
            </a:r>
            <a:r>
              <a:rPr lang="es-MX" sz="1400" dirty="0" smtClean="0">
                <a:solidFill>
                  <a:schemeClr val="tx1"/>
                </a:solidFill>
              </a:rPr>
              <a:t>negativos</a:t>
            </a:r>
            <a:r>
              <a:rPr lang="es-MX" sz="1400" dirty="0">
                <a:solidFill>
                  <a:schemeClr val="tx1"/>
                </a:solidFill>
              </a:rPr>
              <a:t>, se autoriza </a:t>
            </a:r>
            <a:r>
              <a:rPr lang="es-MX" sz="1400" dirty="0" smtClean="0">
                <a:solidFill>
                  <a:schemeClr val="tx1"/>
                </a:solidFill>
              </a:rPr>
              <a:t>	salida</a:t>
            </a:r>
            <a:r>
              <a:rPr lang="es-MX" sz="1400" dirty="0">
                <a:solidFill>
                  <a:schemeClr val="tx1"/>
                </a:solidFill>
              </a:rPr>
              <a:t>.</a:t>
            </a:r>
          </a:p>
          <a:p>
            <a:r>
              <a:rPr lang="es-MX" sz="1400" dirty="0" smtClean="0">
                <a:solidFill>
                  <a:schemeClr val="tx1"/>
                </a:solidFill>
              </a:rPr>
              <a:t>Aborde </a:t>
            </a:r>
            <a:r>
              <a:rPr lang="es-MX" sz="1400" dirty="0">
                <a:solidFill>
                  <a:schemeClr val="tx1"/>
                </a:solidFill>
              </a:rPr>
              <a:t>el vehículo </a:t>
            </a:r>
            <a:r>
              <a:rPr lang="es-MX" sz="1400" dirty="0" smtClean="0">
                <a:solidFill>
                  <a:schemeClr val="tx1"/>
                </a:solidFill>
              </a:rPr>
              <a:t>asignado.</a:t>
            </a:r>
            <a:endParaRPr lang="es-PE" sz="1400" dirty="0">
              <a:solidFill>
                <a:schemeClr val="tx1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19</a:t>
            </a:fld>
            <a:endParaRPr lang="es-PE"/>
          </a:p>
        </p:txBody>
      </p:sp>
      <p:sp>
        <p:nvSpPr>
          <p:cNvPr id="5" name="Marcador de texto 2"/>
          <p:cNvSpPr txBox="1">
            <a:spLocks/>
          </p:cNvSpPr>
          <p:nvPr/>
        </p:nvSpPr>
        <p:spPr>
          <a:xfrm>
            <a:off x="4827494" y="1456043"/>
            <a:ext cx="4316506" cy="363930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76200" indent="0">
              <a:buNone/>
            </a:pPr>
            <a:r>
              <a:rPr lang="es-MX" sz="1400" b="1" dirty="0" smtClean="0">
                <a:solidFill>
                  <a:schemeClr val="accent1">
                    <a:lumMod val="75000"/>
                  </a:schemeClr>
                </a:solidFill>
              </a:rPr>
              <a:t>PERSONAL QUE RETORNA DESDE CHALHUAHUACHO</a:t>
            </a:r>
            <a:r>
              <a:rPr lang="es-MX" sz="1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s-MX" sz="1400" dirty="0" smtClean="0"/>
              <a:t>Realice </a:t>
            </a:r>
            <a:r>
              <a:rPr lang="es-MX" sz="1400" dirty="0"/>
              <a:t>tamizaje médico de salida: control </a:t>
            </a:r>
            <a:r>
              <a:rPr lang="es-MX" sz="1400" dirty="0" smtClean="0"/>
              <a:t>de temperatura </a:t>
            </a:r>
            <a:r>
              <a:rPr lang="es-MX" sz="1400" dirty="0"/>
              <a:t>y verificación de </a:t>
            </a:r>
            <a:r>
              <a:rPr lang="es-MX" sz="1400" dirty="0" smtClean="0"/>
              <a:t>cuestionario de COVID </a:t>
            </a:r>
            <a:r>
              <a:rPr lang="es-MX" sz="1400" dirty="0"/>
              <a:t>APP.</a:t>
            </a:r>
          </a:p>
          <a:p>
            <a:pPr marL="76200" indent="0">
              <a:buNone/>
            </a:pPr>
            <a:r>
              <a:rPr lang="es-MX" sz="1400" dirty="0" smtClean="0"/>
              <a:t>	- </a:t>
            </a:r>
            <a:r>
              <a:rPr lang="es-MX" sz="1400" dirty="0"/>
              <a:t>Resultados </a:t>
            </a:r>
            <a:r>
              <a:rPr lang="es-MX" sz="1400" dirty="0" smtClean="0"/>
              <a:t>positivos</a:t>
            </a:r>
            <a:r>
              <a:rPr lang="es-MX" sz="1400" dirty="0"/>
              <a:t>, es evaluado por </a:t>
            </a:r>
            <a:r>
              <a:rPr lang="es-MX" sz="1400" dirty="0" smtClean="0"/>
              <a:t>	el </a:t>
            </a:r>
            <a:r>
              <a:rPr lang="es-MX" sz="1400" dirty="0"/>
              <a:t>área </a:t>
            </a:r>
            <a:r>
              <a:rPr lang="es-MX" sz="1400" dirty="0" smtClean="0"/>
              <a:t>de médica </a:t>
            </a:r>
            <a:r>
              <a:rPr lang="es-MX" sz="1400" dirty="0"/>
              <a:t>en </a:t>
            </a:r>
            <a:r>
              <a:rPr lang="es-MX" sz="1400" dirty="0" err="1"/>
              <a:t>Chalhuahuacho</a:t>
            </a:r>
            <a:r>
              <a:rPr lang="es-MX" sz="1400" dirty="0"/>
              <a:t> </a:t>
            </a:r>
            <a:r>
              <a:rPr lang="es-MX" sz="1400" dirty="0" smtClean="0"/>
              <a:t>	quien </a:t>
            </a:r>
            <a:r>
              <a:rPr lang="es-MX" sz="1400" dirty="0"/>
              <a:t>determinará </a:t>
            </a:r>
            <a:r>
              <a:rPr lang="es-MX" sz="1400" dirty="0" smtClean="0"/>
              <a:t>los procedimientos 	para </a:t>
            </a:r>
            <a:r>
              <a:rPr lang="es-MX" sz="1400" dirty="0"/>
              <a:t>su salida de la operación.</a:t>
            </a:r>
          </a:p>
          <a:p>
            <a:pPr marL="76200" indent="0">
              <a:buNone/>
            </a:pPr>
            <a:r>
              <a:rPr lang="es-MX" sz="1400" dirty="0" smtClean="0"/>
              <a:t>	- </a:t>
            </a:r>
            <a:r>
              <a:rPr lang="es-MX" sz="1400" dirty="0"/>
              <a:t>Resultados </a:t>
            </a:r>
            <a:r>
              <a:rPr lang="es-MX" sz="1400" dirty="0" smtClean="0"/>
              <a:t>negativos</a:t>
            </a:r>
            <a:r>
              <a:rPr lang="es-MX" sz="1400" dirty="0"/>
              <a:t>, se autoriza </a:t>
            </a:r>
            <a:r>
              <a:rPr lang="es-MX" sz="1400" dirty="0" smtClean="0"/>
              <a:t>	salida</a:t>
            </a:r>
            <a:r>
              <a:rPr lang="es-MX" sz="1400" dirty="0"/>
              <a:t>.</a:t>
            </a:r>
          </a:p>
          <a:p>
            <a:r>
              <a:rPr lang="es-MX" sz="1400" dirty="0" smtClean="0"/>
              <a:t>Aborde </a:t>
            </a:r>
            <a:r>
              <a:rPr lang="es-MX" sz="1400" dirty="0"/>
              <a:t>el vehículo </a:t>
            </a:r>
            <a:r>
              <a:rPr lang="es-MX" sz="1400" dirty="0" smtClean="0"/>
              <a:t>asignado.</a:t>
            </a:r>
          </a:p>
          <a:p>
            <a:pPr marL="76200" indent="0">
              <a:buNone/>
            </a:pPr>
            <a:r>
              <a:rPr lang="es-MX" sz="1400" b="1" dirty="0" smtClean="0">
                <a:solidFill>
                  <a:schemeClr val="accent1">
                    <a:lumMod val="75000"/>
                  </a:schemeClr>
                </a:solidFill>
              </a:rPr>
              <a:t>TENGA </a:t>
            </a:r>
            <a:r>
              <a:rPr lang="es-MX" sz="1400" b="1" dirty="0">
                <a:solidFill>
                  <a:schemeClr val="accent1">
                    <a:lumMod val="75000"/>
                  </a:schemeClr>
                </a:solidFill>
              </a:rPr>
              <a:t>EN CUENTA:</a:t>
            </a:r>
          </a:p>
          <a:p>
            <a:r>
              <a:rPr lang="es-MX" sz="1400" dirty="0"/>
              <a:t>Diríjase directamente a Cusco; de allí, a sus </a:t>
            </a:r>
            <a:r>
              <a:rPr lang="es-MX" sz="1400" dirty="0" smtClean="0"/>
              <a:t>ciudades de </a:t>
            </a:r>
            <a:r>
              <a:rPr lang="es-MX" sz="1400" dirty="0"/>
              <a:t>procedencia.</a:t>
            </a:r>
          </a:p>
          <a:p>
            <a:r>
              <a:rPr lang="es-MX" sz="1400" dirty="0"/>
              <a:t>Respete y siga los procedimientos </a:t>
            </a:r>
            <a:r>
              <a:rPr lang="es-MX" sz="1400" dirty="0" smtClean="0"/>
              <a:t>establecidos</a:t>
            </a:r>
            <a:endParaRPr lang="es-PE" sz="1400" dirty="0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8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8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s-ES" dirty="0" smtClean="0"/>
              <a:t>OBJETIVO</a:t>
            </a:r>
            <a:endParaRPr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C6B33574-EA48-457C-A6C4-CAD9A55D0D08}"/>
              </a:ext>
            </a:extLst>
          </p:cNvPr>
          <p:cNvSpPr txBox="1"/>
          <p:nvPr/>
        </p:nvSpPr>
        <p:spPr>
          <a:xfrm>
            <a:off x="614975" y="1619579"/>
            <a:ext cx="4058066" cy="292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lvl="0" indent="-193675">
              <a:lnSpc>
                <a:spcPct val="115000"/>
              </a:lnSpc>
              <a:buClr>
                <a:schemeClr val="accent2"/>
              </a:buClr>
              <a:buSzPts val="1000"/>
              <a:buFont typeface="Barlow"/>
              <a:buChar char="✔"/>
            </a:pPr>
            <a:r>
              <a:rPr lang="es-MX" sz="18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El  trabajador </a:t>
            </a:r>
            <a:r>
              <a:rPr lang="es-MX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a</a:t>
            </a:r>
            <a:r>
              <a:rPr lang="es-MX" sz="1800" dirty="0" smtClean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plica </a:t>
            </a:r>
            <a:r>
              <a:rPr lang="es-MX" sz="1800" dirty="0">
                <a:solidFill>
                  <a:schemeClr val="tx1"/>
                </a:solidFill>
                <a:latin typeface="Barlow"/>
                <a:ea typeface="Barlow"/>
                <a:cs typeface="Barlow"/>
                <a:sym typeface="Barlow"/>
              </a:rPr>
              <a:t>correctamente los procedimientos de bioseguridad establecidos por MLB para el </a:t>
            </a:r>
            <a:r>
              <a:rPr lang="es-MX" sz="1800" b="1" dirty="0">
                <a:solidFill>
                  <a:schemeClr val="accent2">
                    <a:lumMod val="50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traslado desde su vivienda al </a:t>
            </a:r>
            <a:r>
              <a:rPr lang="es-MX" sz="1800" b="1" dirty="0" err="1">
                <a:solidFill>
                  <a:schemeClr val="accent2">
                    <a:lumMod val="50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site</a:t>
            </a:r>
            <a:r>
              <a:rPr lang="es-MX" sz="1800" b="1" dirty="0">
                <a:solidFill>
                  <a:schemeClr val="accent2">
                    <a:lumMod val="50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 y ante casos sospechosos/positivos de COVID 19 fuera del </a:t>
            </a:r>
            <a:r>
              <a:rPr lang="es-MX" sz="1800" b="1" dirty="0" err="1">
                <a:solidFill>
                  <a:schemeClr val="accent2">
                    <a:lumMod val="50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site</a:t>
            </a:r>
            <a:r>
              <a:rPr lang="es-MX" sz="1800" b="1" dirty="0" smtClean="0">
                <a:solidFill>
                  <a:schemeClr val="accent2">
                    <a:lumMod val="50000"/>
                  </a:schemeClr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</a:p>
          <a:p>
            <a:pPr marL="358775" lvl="0" indent="-193675">
              <a:lnSpc>
                <a:spcPct val="115000"/>
              </a:lnSpc>
              <a:buClr>
                <a:schemeClr val="accent2"/>
              </a:buClr>
              <a:buSzPts val="1000"/>
              <a:buFont typeface="Barlow"/>
              <a:buChar char="✔"/>
            </a:pPr>
            <a:endParaRPr lang="es-MX" sz="1800" b="1" dirty="0">
              <a:solidFill>
                <a:schemeClr val="accent2">
                  <a:lumMod val="50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65100" lvl="0">
              <a:lnSpc>
                <a:spcPct val="115000"/>
              </a:lnSpc>
              <a:buClr>
                <a:schemeClr val="accent2"/>
              </a:buClr>
              <a:buSzPts val="1000"/>
            </a:pPr>
            <a:endParaRPr lang="es-MX" sz="1800" b="1" dirty="0">
              <a:solidFill>
                <a:schemeClr val="accent2">
                  <a:lumMod val="50000"/>
                </a:schemeClr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4098" name="Picture 2" descr="Comienza el reparto de mascarillas entre los trabajadores que se desplazan  en transporte público - Diario Alhaurí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687" r="15098"/>
          <a:stretch/>
        </p:blipFill>
        <p:spPr bwMode="auto">
          <a:xfrm>
            <a:off x="5070137" y="1810966"/>
            <a:ext cx="3437419" cy="19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545965" y="2884525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MX" sz="2800" dirty="0"/>
              <a:t>MANEJO DE CASOS POSITIVOS A COVID 19 EN TRABAJADORES DE CONTRATISTAS U OPERADORES DE MLB FUERA DEL SITE</a:t>
            </a:r>
            <a:endParaRPr lang="es-MX" sz="2800"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2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943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MANEJO DE CASOS POSITIVOS A COVID 19 EN TRABAJADORES DE CONTRATISTAS U OPERADORES DE MLB FUERA DEL SITE</a:t>
            </a:r>
            <a:endParaRPr lang="es-PE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21</a:t>
            </a:fld>
            <a:endParaRPr lang="es-PE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42031704"/>
              </p:ext>
            </p:extLst>
          </p:nvPr>
        </p:nvGraphicFramePr>
        <p:xfrm>
          <a:off x="1416423" y="1084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634246" y="1391056"/>
            <a:ext cx="34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1</a:t>
            </a:r>
            <a:endParaRPr lang="es-PE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2059020" y="2156299"/>
            <a:ext cx="34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2</a:t>
            </a:r>
            <a:endParaRPr lang="es-PE" sz="20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146569" y="2915056"/>
            <a:ext cx="34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3</a:t>
            </a:r>
            <a:endParaRPr lang="es-PE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005517" y="3680089"/>
            <a:ext cx="34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4</a:t>
            </a:r>
            <a:endParaRPr lang="es-PE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47212" y="4461753"/>
            <a:ext cx="34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/>
              <a:t>5</a:t>
            </a:r>
            <a:endParaRPr lang="es-PE" sz="2000" b="1" dirty="0"/>
          </a:p>
        </p:txBody>
      </p:sp>
      <p:pic>
        <p:nvPicPr>
          <p:cNvPr id="11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99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 smtClean="0"/>
              <a:t>TRABAJADOR ALOJADO EN CHALHUAHUACHO</a:t>
            </a:r>
            <a:endParaRPr lang="es-PE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310850"/>
            <a:ext cx="7902388" cy="2826600"/>
          </a:xfrm>
        </p:spPr>
        <p:txBody>
          <a:bodyPr/>
          <a:lstStyle/>
          <a:p>
            <a:r>
              <a:rPr lang="es-MX" sz="1600" dirty="0" smtClean="0"/>
              <a:t>Informa de </a:t>
            </a:r>
            <a:r>
              <a:rPr lang="es-MX" sz="1600" dirty="0"/>
              <a:t>inmediato a su supervisor, si </a:t>
            </a:r>
            <a:r>
              <a:rPr lang="es-MX" sz="1600" dirty="0" smtClean="0"/>
              <a:t>cree que </a:t>
            </a:r>
            <a:r>
              <a:rPr lang="es-MX" sz="1600" dirty="0"/>
              <a:t>estuvo en contacto con </a:t>
            </a:r>
            <a:r>
              <a:rPr lang="es-MX" sz="1600" dirty="0" smtClean="0"/>
              <a:t>personas probables </a:t>
            </a:r>
            <a:r>
              <a:rPr lang="es-MX" sz="1600" dirty="0"/>
              <a:t>o confirmados COVID-19.</a:t>
            </a:r>
          </a:p>
          <a:p>
            <a:r>
              <a:rPr lang="es-MX" sz="1600" dirty="0" smtClean="0"/>
              <a:t>Comunica </a:t>
            </a:r>
            <a:r>
              <a:rPr lang="es-MX" sz="1600" dirty="0"/>
              <a:t>de inmediato a su supervisor, </a:t>
            </a:r>
            <a:r>
              <a:rPr lang="es-MX" sz="1600" dirty="0" smtClean="0"/>
              <a:t>si presenta </a:t>
            </a:r>
            <a:r>
              <a:rPr lang="es-MX" sz="1600" dirty="0"/>
              <a:t>alguno de los siguiente síntomas:</a:t>
            </a:r>
          </a:p>
          <a:p>
            <a:pPr marL="76200" indent="0">
              <a:buNone/>
            </a:pPr>
            <a:r>
              <a:rPr lang="es-MX" sz="1600" dirty="0" smtClean="0"/>
              <a:t>	- </a:t>
            </a:r>
            <a:r>
              <a:rPr lang="es-MX" sz="1600" dirty="0"/>
              <a:t>Fiebre mayor a 37.5°C</a:t>
            </a:r>
          </a:p>
          <a:p>
            <a:pPr marL="76200" indent="0">
              <a:buNone/>
            </a:pPr>
            <a:r>
              <a:rPr lang="es-MX" sz="1600" dirty="0" smtClean="0"/>
              <a:t>	- </a:t>
            </a:r>
            <a:r>
              <a:rPr lang="es-MX" sz="1600" dirty="0"/>
              <a:t>Dificultad para respirar.</a:t>
            </a:r>
          </a:p>
          <a:p>
            <a:pPr marL="76200" indent="0">
              <a:buNone/>
            </a:pPr>
            <a:r>
              <a:rPr lang="es-MX" sz="1600" dirty="0" smtClean="0"/>
              <a:t>	- </a:t>
            </a:r>
            <a:r>
              <a:rPr lang="es-MX" sz="1600" dirty="0"/>
              <a:t>Dolor o presión persistente en el pecho.</a:t>
            </a:r>
          </a:p>
          <a:p>
            <a:pPr marL="76200" indent="0">
              <a:buNone/>
            </a:pPr>
            <a:r>
              <a:rPr lang="es-MX" sz="1600" dirty="0" smtClean="0"/>
              <a:t>	- </a:t>
            </a:r>
            <a:r>
              <a:rPr lang="es-MX" sz="1600" dirty="0"/>
              <a:t>Incapacidad de despertarse o </a:t>
            </a:r>
            <a:r>
              <a:rPr lang="es-MX" sz="1600" dirty="0" smtClean="0"/>
              <a:t>permanecer despierto</a:t>
            </a:r>
            <a:r>
              <a:rPr lang="es-MX" sz="1600" dirty="0"/>
              <a:t>.</a:t>
            </a:r>
          </a:p>
          <a:p>
            <a:pPr marL="76200" indent="0">
              <a:buNone/>
            </a:pPr>
            <a:r>
              <a:rPr lang="es-MX" sz="1600" dirty="0" smtClean="0"/>
              <a:t>	- </a:t>
            </a:r>
            <a:r>
              <a:rPr lang="es-MX" sz="1600" dirty="0"/>
              <a:t>Coloración azulada en los labios o el rostro.</a:t>
            </a:r>
          </a:p>
          <a:p>
            <a:pPr marL="76200" indent="0">
              <a:buNone/>
            </a:pPr>
            <a:r>
              <a:rPr lang="es-MX" sz="1600" dirty="0" smtClean="0"/>
              <a:t>	 - </a:t>
            </a:r>
            <a:r>
              <a:rPr lang="es-MX" sz="1600" dirty="0"/>
              <a:t>Otro síntoma que le preocupe.</a:t>
            </a:r>
          </a:p>
          <a:p>
            <a:r>
              <a:rPr lang="es-MX" sz="1600" dirty="0" smtClean="0"/>
              <a:t>Permanece </a:t>
            </a:r>
            <a:r>
              <a:rPr lang="es-MX" sz="1600" dirty="0"/>
              <a:t>en su habitación sin salir </a:t>
            </a:r>
            <a:r>
              <a:rPr lang="es-MX" sz="1600" dirty="0" smtClean="0"/>
              <a:t>por ningún motivo </a:t>
            </a:r>
            <a:r>
              <a:rPr lang="es-MX" sz="1600" dirty="0"/>
              <a:t>hasta que se le realice </a:t>
            </a:r>
            <a:r>
              <a:rPr lang="es-MX" sz="1600" dirty="0" smtClean="0"/>
              <a:t>una atención </a:t>
            </a:r>
            <a:r>
              <a:rPr lang="es-MX" sz="1600" dirty="0"/>
              <a:t>oportuna.</a:t>
            </a:r>
          </a:p>
          <a:p>
            <a:r>
              <a:rPr lang="es-MX" sz="1600" dirty="0" smtClean="0"/>
              <a:t>Regresa </a:t>
            </a:r>
            <a:r>
              <a:rPr lang="es-MX" sz="1600" dirty="0"/>
              <a:t>al trabajo cuando haya sido dado </a:t>
            </a:r>
            <a:r>
              <a:rPr lang="es-MX" sz="1600" dirty="0" smtClean="0"/>
              <a:t>de alta</a:t>
            </a:r>
            <a:r>
              <a:rPr lang="es-MX" sz="1600" dirty="0"/>
              <a:t>.</a:t>
            </a:r>
            <a:endParaRPr lang="es-PE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22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93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TRABAJADOR </a:t>
            </a:r>
            <a:r>
              <a:rPr lang="es-MX" sz="2400" dirty="0" smtClean="0"/>
              <a:t>CON SÍNTOMAS </a:t>
            </a:r>
            <a:r>
              <a:rPr lang="es-MX" sz="2400" dirty="0"/>
              <a:t>COVID-19</a:t>
            </a:r>
            <a:br>
              <a:rPr lang="es-MX" sz="2400" dirty="0"/>
            </a:br>
            <a:r>
              <a:rPr lang="es-MX" sz="2400" dirty="0"/>
              <a:t>IDENTIFICADOS </a:t>
            </a:r>
            <a:r>
              <a:rPr lang="es-MX" sz="2400" dirty="0" smtClean="0"/>
              <a:t>EN COMUNIDAD </a:t>
            </a:r>
            <a:r>
              <a:rPr lang="es-MX" sz="2400" dirty="0"/>
              <a:t>O TRAYECTO</a:t>
            </a:r>
            <a:br>
              <a:rPr lang="es-MX" sz="2400" dirty="0"/>
            </a:br>
            <a:r>
              <a:rPr lang="es-MX" sz="2400" dirty="0"/>
              <a:t>A CHALLHUAHUACHO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543933"/>
            <a:ext cx="7902388" cy="2826600"/>
          </a:xfrm>
        </p:spPr>
        <p:txBody>
          <a:bodyPr/>
          <a:lstStyle/>
          <a:p>
            <a:r>
              <a:rPr lang="es-MX" sz="1800" dirty="0" smtClean="0"/>
              <a:t>El trabajador será </a:t>
            </a:r>
            <a:r>
              <a:rPr lang="es-MX" sz="1800" dirty="0"/>
              <a:t>aislado de otras personas si el </a:t>
            </a:r>
            <a:r>
              <a:rPr lang="es-MX" sz="1800" dirty="0" smtClean="0"/>
              <a:t>trabajador tiene </a:t>
            </a:r>
            <a:r>
              <a:rPr lang="es-MX" sz="1800" dirty="0"/>
              <a:t>fiebre mayor a 37.5°C o </a:t>
            </a:r>
            <a:r>
              <a:rPr lang="es-MX" sz="1800" dirty="0" smtClean="0"/>
              <a:t>síntomas COVID-19</a:t>
            </a:r>
            <a:r>
              <a:rPr lang="es-MX" sz="1800" dirty="0"/>
              <a:t>.</a:t>
            </a:r>
          </a:p>
          <a:p>
            <a:r>
              <a:rPr lang="es-MX" sz="1800" dirty="0" smtClean="0"/>
              <a:t>Se </a:t>
            </a:r>
            <a:r>
              <a:rPr lang="es-MX" sz="1800" dirty="0"/>
              <a:t>comunicará a su médico ocupacional, </a:t>
            </a:r>
            <a:r>
              <a:rPr lang="es-MX" sz="1800" dirty="0" smtClean="0"/>
              <a:t>quién coordinará </a:t>
            </a:r>
            <a:r>
              <a:rPr lang="es-MX" sz="1800" dirty="0"/>
              <a:t>atención médica oportuna.</a:t>
            </a:r>
          </a:p>
          <a:p>
            <a:r>
              <a:rPr lang="es-MX" sz="1800" dirty="0" smtClean="0"/>
              <a:t>El </a:t>
            </a:r>
            <a:r>
              <a:rPr lang="es-MX" sz="1800" dirty="0"/>
              <a:t> </a:t>
            </a:r>
            <a:r>
              <a:rPr lang="es-MX" sz="1800" dirty="0" smtClean="0"/>
              <a:t>trabajador será </a:t>
            </a:r>
            <a:r>
              <a:rPr lang="es-MX" sz="1800" dirty="0"/>
              <a:t>trasladado hacia el centro de </a:t>
            </a:r>
            <a:r>
              <a:rPr lang="es-MX" sz="1800" dirty="0" smtClean="0"/>
              <a:t>aislamiento temporal </a:t>
            </a:r>
            <a:r>
              <a:rPr lang="es-MX" sz="1800" dirty="0"/>
              <a:t>más cercano.</a:t>
            </a:r>
            <a:endParaRPr lang="es-PE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23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13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IDENTIFICACIÓN Y </a:t>
            </a:r>
            <a:r>
              <a:rPr lang="es-MX" sz="2400" dirty="0"/>
              <a:t>AISLAMIENTO </a:t>
            </a:r>
            <a:r>
              <a:rPr lang="es-MX" sz="2400" dirty="0" smtClean="0"/>
              <a:t>DE CONTACTOS SOSPECHOSOS O </a:t>
            </a:r>
            <a:r>
              <a:rPr lang="es-MX" sz="2400" dirty="0"/>
              <a:t>CONFIRMADOS </a:t>
            </a:r>
            <a:r>
              <a:rPr lang="es-MX" sz="2400" dirty="0" smtClean="0"/>
              <a:t>COVID-19 EN </a:t>
            </a:r>
            <a:r>
              <a:rPr lang="es-MX" sz="2400" dirty="0"/>
              <a:t>EL TRABAJO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543933"/>
            <a:ext cx="4836459" cy="2826600"/>
          </a:xfrm>
        </p:spPr>
        <p:txBody>
          <a:bodyPr/>
          <a:lstStyle/>
          <a:p>
            <a:r>
              <a:rPr lang="es-MX" sz="1600" dirty="0" smtClean="0"/>
              <a:t>El trabajador será informado </a:t>
            </a:r>
            <a:r>
              <a:rPr lang="es-MX" sz="1600" dirty="0"/>
              <a:t>confidencialmente </a:t>
            </a:r>
            <a:r>
              <a:rPr lang="es-MX" sz="1600" dirty="0" smtClean="0"/>
              <a:t>por personal </a:t>
            </a:r>
            <a:r>
              <a:rPr lang="es-MX" sz="1600" dirty="0"/>
              <a:t>de salud, de posible exposición </a:t>
            </a:r>
            <a:r>
              <a:rPr lang="es-MX" sz="1600" dirty="0" smtClean="0"/>
              <a:t>al Covid-19</a:t>
            </a:r>
            <a:r>
              <a:rPr lang="es-MX" sz="1600" dirty="0"/>
              <a:t>.</a:t>
            </a:r>
          </a:p>
          <a:p>
            <a:r>
              <a:rPr lang="es-MX" sz="1600" dirty="0" smtClean="0"/>
              <a:t>El trabajador  será </a:t>
            </a:r>
            <a:r>
              <a:rPr lang="es-MX" sz="1600" dirty="0"/>
              <a:t>monitoreado durante 14 días. De </a:t>
            </a:r>
            <a:r>
              <a:rPr lang="es-MX" sz="1600" dirty="0" smtClean="0"/>
              <a:t>ser posible</a:t>
            </a:r>
            <a:r>
              <a:rPr lang="es-MX" sz="1600" dirty="0"/>
              <a:t>, </a:t>
            </a:r>
            <a:r>
              <a:rPr lang="es-MX" sz="1600" dirty="0" smtClean="0"/>
              <a:t>podrá </a:t>
            </a:r>
            <a:r>
              <a:rPr lang="es-MX" sz="1600" dirty="0"/>
              <a:t>trabajar de forma remota </a:t>
            </a:r>
            <a:r>
              <a:rPr lang="es-MX" sz="1600" dirty="0" smtClean="0"/>
              <a:t>desde el </a:t>
            </a:r>
            <a:r>
              <a:rPr lang="es-MX" sz="1600" dirty="0"/>
              <a:t>alojamiento.</a:t>
            </a:r>
          </a:p>
          <a:p>
            <a:r>
              <a:rPr lang="es-MX" sz="1600" dirty="0" smtClean="0"/>
              <a:t>Se identificarán </a:t>
            </a:r>
            <a:r>
              <a:rPr lang="es-MX" sz="1600" dirty="0"/>
              <a:t>a tus contactos en el centro </a:t>
            </a:r>
            <a:r>
              <a:rPr lang="es-MX" sz="1600" dirty="0" smtClean="0"/>
              <a:t>de trabajo</a:t>
            </a:r>
            <a:r>
              <a:rPr lang="es-MX" sz="1600" dirty="0"/>
              <a:t>. </a:t>
            </a:r>
            <a:r>
              <a:rPr lang="es-MX" sz="1600" dirty="0" smtClean="0"/>
              <a:t>El médico </a:t>
            </a:r>
            <a:r>
              <a:rPr lang="es-MX" sz="1600" dirty="0"/>
              <a:t>ocupacional informará </a:t>
            </a:r>
            <a:r>
              <a:rPr lang="es-MX" sz="1600" dirty="0" smtClean="0"/>
              <a:t>al área </a:t>
            </a:r>
            <a:r>
              <a:rPr lang="es-MX" sz="1600" dirty="0"/>
              <a:t>de salud </a:t>
            </a:r>
            <a:r>
              <a:rPr lang="es-MX" sz="1600" dirty="0" smtClean="0"/>
              <a:t>respectiva</a:t>
            </a:r>
            <a:endParaRPr lang="es-PE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24</a:t>
            </a:fld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772" y="1828800"/>
            <a:ext cx="3243428" cy="166151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42682" y="4188117"/>
            <a:ext cx="727934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dk1"/>
                </a:solidFill>
                <a:latin typeface="Barlow Light"/>
                <a:ea typeface="Barlow Light"/>
                <a:cs typeface="Barlow Light"/>
              </a:rPr>
              <a:t>IMPORTANTE</a:t>
            </a:r>
          </a:p>
          <a:p>
            <a:r>
              <a:rPr lang="es-MX" sz="16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</a:rPr>
              <a:t>Para evitar situaciones de </a:t>
            </a:r>
            <a:r>
              <a:rPr lang="es-MX" sz="1600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</a:rPr>
              <a:t>estigma </a:t>
            </a:r>
            <a:r>
              <a:rPr lang="es-MX" sz="16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</a:rPr>
              <a:t>y discriminación </a:t>
            </a:r>
            <a:r>
              <a:rPr lang="es-MX" sz="1600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</a:rPr>
              <a:t>en el </a:t>
            </a:r>
            <a:r>
              <a:rPr lang="es-MX" sz="16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lugar</a:t>
            </a:r>
            <a:r>
              <a:rPr lang="es-MX" sz="16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</a:rPr>
              <a:t> de trabajo, se mantendrá la </a:t>
            </a:r>
            <a:r>
              <a:rPr lang="es-MX" sz="1600" dirty="0" smtClean="0">
                <a:solidFill>
                  <a:schemeClr val="dk1"/>
                </a:solidFill>
                <a:latin typeface="Barlow Light"/>
                <a:ea typeface="Barlow Light"/>
                <a:cs typeface="Barlow Light"/>
              </a:rPr>
              <a:t>confidencialidad del </a:t>
            </a:r>
            <a:r>
              <a:rPr lang="es-MX" sz="1600" dirty="0">
                <a:solidFill>
                  <a:schemeClr val="dk1"/>
                </a:solidFill>
                <a:latin typeface="Barlow Light"/>
                <a:ea typeface="Barlow Light"/>
                <a:cs typeface="Barlow Light"/>
              </a:rPr>
              <a:t>estado e historial médico del trabajador.</a:t>
            </a:r>
            <a:endParaRPr lang="es-PE" sz="1600" dirty="0">
              <a:solidFill>
                <a:schemeClr val="dk1"/>
              </a:solidFill>
              <a:latin typeface="Barlow Light"/>
              <a:ea typeface="Barlow Light"/>
              <a:cs typeface="Barlow Light"/>
            </a:endParaRPr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251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PROCEDIMIENTO </a:t>
            </a:r>
            <a:r>
              <a:rPr lang="es-MX" sz="2400" dirty="0" smtClean="0"/>
              <a:t>EN AMBIENTES </a:t>
            </a:r>
            <a:r>
              <a:rPr lang="es-MX" sz="2400" dirty="0"/>
              <a:t>DE TRABAJO</a:t>
            </a:r>
            <a:br>
              <a:rPr lang="es-MX" sz="2400" dirty="0"/>
            </a:br>
            <a:r>
              <a:rPr lang="es-MX" sz="2400" dirty="0"/>
              <a:t>UTILIZADOS POR </a:t>
            </a:r>
            <a:r>
              <a:rPr lang="es-MX" sz="2400" dirty="0" smtClean="0"/>
              <a:t>SOSPECHOSOS O </a:t>
            </a:r>
            <a:r>
              <a:rPr lang="es-MX" sz="2400" dirty="0"/>
              <a:t>CONFIRMADOS COVID-19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989" y="1427390"/>
            <a:ext cx="5553635" cy="3528209"/>
          </a:xfrm>
        </p:spPr>
        <p:txBody>
          <a:bodyPr/>
          <a:lstStyle/>
          <a:p>
            <a:pPr marL="76200" indent="0" algn="just">
              <a:buNone/>
            </a:pPr>
            <a:r>
              <a:rPr lang="es-MX" sz="1400" dirty="0" smtClean="0"/>
              <a:t>Si han </a:t>
            </a:r>
            <a:r>
              <a:rPr lang="es-MX" sz="1400" dirty="0"/>
              <a:t>pasado menos de 7 días desde </a:t>
            </a:r>
            <a:r>
              <a:rPr lang="es-MX" sz="1400" dirty="0" smtClean="0"/>
              <a:t>que estuvo </a:t>
            </a:r>
            <a:r>
              <a:rPr lang="es-MX" sz="1400" dirty="0"/>
              <a:t>en el establecimiento.</a:t>
            </a:r>
          </a:p>
          <a:p>
            <a:pPr algn="just"/>
            <a:r>
              <a:rPr lang="es-MX" sz="1400" dirty="0" smtClean="0"/>
              <a:t>Cierre </a:t>
            </a:r>
            <a:r>
              <a:rPr lang="es-MX" sz="1400" dirty="0"/>
              <a:t>las áreas que el trabajador usó </a:t>
            </a:r>
            <a:r>
              <a:rPr lang="es-MX" sz="1400" dirty="0" smtClean="0"/>
              <a:t>por períodos prolongados.</a:t>
            </a:r>
            <a:endParaRPr lang="es-MX" sz="1400" dirty="0"/>
          </a:p>
          <a:p>
            <a:pPr algn="just"/>
            <a:r>
              <a:rPr lang="es-MX" sz="1400" dirty="0" smtClean="0"/>
              <a:t>Minimice </a:t>
            </a:r>
            <a:r>
              <a:rPr lang="es-MX" sz="1400" dirty="0"/>
              <a:t>la posibilidad que </a:t>
            </a:r>
            <a:r>
              <a:rPr lang="es-MX" sz="1400" dirty="0" smtClean="0"/>
              <a:t>otros empleados </a:t>
            </a:r>
            <a:r>
              <a:rPr lang="es-MX" sz="1400" dirty="0"/>
              <a:t>se expongan. Espere 24 </a:t>
            </a:r>
            <a:r>
              <a:rPr lang="es-MX" sz="1400" dirty="0" smtClean="0"/>
              <a:t>horas antes </a:t>
            </a:r>
            <a:r>
              <a:rPr lang="es-MX" sz="1400" dirty="0"/>
              <a:t>de limpiar y desinfectar. Si no </a:t>
            </a:r>
            <a:r>
              <a:rPr lang="es-MX" sz="1400" dirty="0" smtClean="0"/>
              <a:t>es factible </a:t>
            </a:r>
            <a:r>
              <a:rPr lang="es-MX" sz="1400" dirty="0"/>
              <a:t>esperar 24 horas, prologarla </a:t>
            </a:r>
            <a:r>
              <a:rPr lang="es-MX" sz="1400" dirty="0" smtClean="0"/>
              <a:t>tanto como </a:t>
            </a:r>
            <a:r>
              <a:rPr lang="es-MX" sz="1400" dirty="0"/>
              <a:t>sea posible.</a:t>
            </a:r>
          </a:p>
          <a:p>
            <a:pPr algn="just"/>
            <a:r>
              <a:rPr lang="es-MX" sz="1400" dirty="0" smtClean="0"/>
              <a:t>Ventile </a:t>
            </a:r>
            <a:r>
              <a:rPr lang="es-MX" sz="1400" dirty="0"/>
              <a:t>ambientes durante </a:t>
            </a:r>
            <a:r>
              <a:rPr lang="es-MX" sz="1400" dirty="0" smtClean="0"/>
              <a:t>este tiempo de espera</a:t>
            </a:r>
            <a:r>
              <a:rPr lang="es-MX" sz="1400" dirty="0"/>
              <a:t>, abriendo puertas y </a:t>
            </a:r>
            <a:r>
              <a:rPr lang="es-MX" sz="1400" dirty="0" smtClean="0"/>
              <a:t>ventanas exteriores</a:t>
            </a:r>
            <a:r>
              <a:rPr lang="es-MX" sz="1400" dirty="0"/>
              <a:t>.</a:t>
            </a:r>
          </a:p>
          <a:p>
            <a:pPr algn="just"/>
            <a:r>
              <a:rPr lang="es-MX" sz="1400" dirty="0" smtClean="0"/>
              <a:t>Limpie </a:t>
            </a:r>
            <a:r>
              <a:rPr lang="es-MX" sz="1400" dirty="0"/>
              <a:t>las superficies sucias con agua </a:t>
            </a:r>
            <a:r>
              <a:rPr lang="es-MX" sz="1400" dirty="0" smtClean="0"/>
              <a:t>y jabón </a:t>
            </a:r>
            <a:r>
              <a:rPr lang="es-MX" sz="1400" dirty="0"/>
              <a:t>antes de desinfectarlas.</a:t>
            </a:r>
          </a:p>
          <a:p>
            <a:pPr algn="just"/>
            <a:r>
              <a:rPr lang="es-MX" sz="1400" dirty="0" smtClean="0"/>
              <a:t>Use </a:t>
            </a:r>
            <a:r>
              <a:rPr lang="es-MX" sz="1400" dirty="0"/>
              <a:t>productos aptos para desinfectar </a:t>
            </a:r>
            <a:r>
              <a:rPr lang="es-MX" sz="1400" dirty="0" smtClean="0"/>
              <a:t>esa superficie</a:t>
            </a:r>
            <a:r>
              <a:rPr lang="es-MX" sz="1400" dirty="0"/>
              <a:t>, según normatividad vigente.</a:t>
            </a:r>
          </a:p>
          <a:p>
            <a:pPr algn="just"/>
            <a:r>
              <a:rPr lang="es-MX" sz="1400" dirty="0" smtClean="0"/>
              <a:t>Asegure </a:t>
            </a:r>
            <a:r>
              <a:rPr lang="es-MX" sz="1400" dirty="0"/>
              <a:t>uso de EPP que protejan </a:t>
            </a:r>
            <a:r>
              <a:rPr lang="es-MX" sz="1400" dirty="0" smtClean="0"/>
              <a:t>al personal </a:t>
            </a:r>
            <a:r>
              <a:rPr lang="es-MX" sz="1400" dirty="0"/>
              <a:t>de </a:t>
            </a:r>
            <a:r>
              <a:rPr lang="es-MX" sz="1400" dirty="0" smtClean="0"/>
              <a:t>limpieza </a:t>
            </a:r>
            <a:r>
              <a:rPr lang="es-PE" sz="1400" dirty="0"/>
              <a:t>de los </a:t>
            </a:r>
            <a:r>
              <a:rPr lang="es-PE" sz="1400" dirty="0" smtClean="0"/>
              <a:t>producto  químicos </a:t>
            </a:r>
            <a:r>
              <a:rPr lang="es-PE" sz="1400" dirty="0"/>
              <a:t>usados.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25</a:t>
            </a:fld>
            <a:endParaRPr lang="es-PE"/>
          </a:p>
        </p:txBody>
      </p:sp>
      <p:sp>
        <p:nvSpPr>
          <p:cNvPr id="7" name="Marcador de texto 2"/>
          <p:cNvSpPr txBox="1">
            <a:spLocks/>
          </p:cNvSpPr>
          <p:nvPr/>
        </p:nvSpPr>
        <p:spPr>
          <a:xfrm>
            <a:off x="5797228" y="1447323"/>
            <a:ext cx="3151094" cy="204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76200" indent="0" algn="just">
              <a:buNone/>
            </a:pPr>
            <a:r>
              <a:rPr lang="es-MX" sz="1400" dirty="0"/>
              <a:t>Si han pasado 7 días o más desde que </a:t>
            </a:r>
            <a:r>
              <a:rPr lang="es-MX" sz="1400" dirty="0" smtClean="0"/>
              <a:t>el empleado </a:t>
            </a:r>
            <a:r>
              <a:rPr lang="es-MX" sz="1400" dirty="0"/>
              <a:t>estuvo en el establecimiento.</a:t>
            </a:r>
          </a:p>
          <a:p>
            <a:pPr algn="just"/>
            <a:r>
              <a:rPr lang="es-MX" sz="1400" dirty="0" smtClean="0"/>
              <a:t>No es necesario tomar medidas adicionales </a:t>
            </a:r>
            <a:r>
              <a:rPr lang="es-PE" sz="1400" dirty="0" smtClean="0"/>
              <a:t>de limpieza y desinfección</a:t>
            </a:r>
            <a:endParaRPr lang="es-MX" sz="1400" dirty="0" smtClean="0"/>
          </a:p>
          <a:p>
            <a:pPr algn="just"/>
            <a:r>
              <a:rPr lang="es-MX" sz="1400" dirty="0" smtClean="0"/>
              <a:t>Continúe </a:t>
            </a:r>
            <a:r>
              <a:rPr lang="es-MX" sz="1400" dirty="0"/>
              <a:t>con limpieza y desinfección </a:t>
            </a:r>
            <a:r>
              <a:rPr lang="es-MX" sz="1400" dirty="0" smtClean="0"/>
              <a:t>de rutina.</a:t>
            </a:r>
            <a:endParaRPr lang="es-PE" sz="1400" dirty="0"/>
          </a:p>
        </p:txBody>
      </p:sp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62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800" dirty="0"/>
              <a:t>REINGRESO </a:t>
            </a:r>
            <a:r>
              <a:rPr lang="es-MX" sz="2800" dirty="0" smtClean="0"/>
              <a:t>DEL TRABAJADOR CON </a:t>
            </a:r>
            <a:r>
              <a:rPr lang="es-MX" sz="2800" dirty="0"/>
              <a:t>ALTA </a:t>
            </a:r>
            <a:r>
              <a:rPr lang="es-MX" sz="2800" dirty="0" smtClean="0"/>
              <a:t>POR COVID-19</a:t>
            </a:r>
            <a:endParaRPr lang="es-PE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1427391"/>
            <a:ext cx="7902388" cy="3335009"/>
          </a:xfrm>
        </p:spPr>
        <p:txBody>
          <a:bodyPr/>
          <a:lstStyle/>
          <a:p>
            <a:pPr marL="76200" indent="0" algn="just">
              <a:buNone/>
            </a:pPr>
            <a:r>
              <a:rPr lang="es-MX" sz="1600" dirty="0" smtClean="0"/>
              <a:t>Trabajadores </a:t>
            </a:r>
            <a:r>
              <a:rPr lang="es-MX" sz="1600" dirty="0"/>
              <a:t>con alta </a:t>
            </a:r>
            <a:r>
              <a:rPr lang="es-MX" sz="1600" dirty="0" smtClean="0"/>
              <a:t>epidemiológica COVID-19</a:t>
            </a:r>
            <a:r>
              <a:rPr lang="es-MX" sz="1600" dirty="0"/>
              <a:t>:</a:t>
            </a:r>
          </a:p>
          <a:p>
            <a:pPr algn="just"/>
            <a:r>
              <a:rPr lang="es-MX" sz="1600" dirty="0" smtClean="0"/>
              <a:t>Casos leves: </a:t>
            </a:r>
            <a:endParaRPr lang="es-MX" sz="1600" dirty="0"/>
          </a:p>
          <a:p>
            <a:pPr marL="76200" indent="0" algn="just">
              <a:buNone/>
            </a:pPr>
            <a:r>
              <a:rPr lang="es-MX" sz="1600" dirty="0" smtClean="0"/>
              <a:t>	- Podrán </a:t>
            </a:r>
            <a:r>
              <a:rPr lang="es-MX" sz="1600" dirty="0"/>
              <a:t>reincorporarse 21 días </a:t>
            </a:r>
            <a:r>
              <a:rPr lang="es-MX" sz="1600" dirty="0" smtClean="0"/>
              <a:t>calendario después 	de </a:t>
            </a:r>
            <a:r>
              <a:rPr lang="es-MX" sz="1600" dirty="0"/>
              <a:t>iniciado el </a:t>
            </a:r>
            <a:r>
              <a:rPr lang="es-MX" sz="1600" dirty="0" smtClean="0"/>
              <a:t>aislamiento 	domiciliario</a:t>
            </a:r>
            <a:r>
              <a:rPr lang="es-MX" sz="1600" dirty="0"/>
              <a:t>.</a:t>
            </a:r>
          </a:p>
          <a:p>
            <a:pPr algn="just"/>
            <a:r>
              <a:rPr lang="es-MX" sz="1600" dirty="0" smtClean="0"/>
              <a:t>Casos </a:t>
            </a:r>
            <a:r>
              <a:rPr lang="es-MX" sz="1600" dirty="0"/>
              <a:t>moderados o </a:t>
            </a:r>
            <a:r>
              <a:rPr lang="es-MX" sz="1600" dirty="0" smtClean="0"/>
              <a:t>severos:</a:t>
            </a:r>
            <a:endParaRPr lang="es-MX" sz="1600" dirty="0"/>
          </a:p>
          <a:p>
            <a:pPr marL="76200" indent="0" algn="just">
              <a:buNone/>
            </a:pPr>
            <a:r>
              <a:rPr lang="es-MX" sz="1600" dirty="0" smtClean="0"/>
              <a:t>	- Podrán </a:t>
            </a:r>
            <a:r>
              <a:rPr lang="es-MX" sz="1600" dirty="0"/>
              <a:t>reincorporarse 14 días </a:t>
            </a:r>
            <a:r>
              <a:rPr lang="es-MX" sz="1600" dirty="0" smtClean="0"/>
              <a:t>calendario después 	del </a:t>
            </a:r>
            <a:r>
              <a:rPr lang="es-MX" sz="1600" dirty="0"/>
              <a:t>alta clínica</a:t>
            </a:r>
            <a:r>
              <a:rPr lang="es-MX" sz="1600" dirty="0" smtClean="0"/>
              <a:t>.</a:t>
            </a:r>
          </a:p>
          <a:p>
            <a:pPr algn="just"/>
            <a:r>
              <a:rPr lang="es-MX" sz="1600" dirty="0" smtClean="0"/>
              <a:t>Evaluar </a:t>
            </a:r>
            <a:r>
              <a:rPr lang="es-MX" sz="1600" dirty="0"/>
              <a:t>la posibilidad que realice trabajo </a:t>
            </a:r>
            <a:r>
              <a:rPr lang="es-MX" sz="1600" dirty="0" smtClean="0"/>
              <a:t>remoto</a:t>
            </a:r>
          </a:p>
          <a:p>
            <a:pPr algn="just"/>
            <a:r>
              <a:rPr lang="es-MX" sz="1600" dirty="0" smtClean="0"/>
              <a:t>De </a:t>
            </a:r>
            <a:r>
              <a:rPr lang="es-MX" sz="1600" dirty="0"/>
              <a:t>ser necesario su trabajo presencial </a:t>
            </a:r>
            <a:r>
              <a:rPr lang="es-MX" sz="1600" dirty="0" smtClean="0"/>
              <a:t>Deberá usar </a:t>
            </a:r>
            <a:r>
              <a:rPr lang="es-MX" sz="1600" dirty="0"/>
              <a:t>mascarilla en el puesto de </a:t>
            </a:r>
            <a:r>
              <a:rPr lang="es-MX" sz="1600" dirty="0" smtClean="0"/>
              <a:t>trabajo durante </a:t>
            </a:r>
            <a:r>
              <a:rPr lang="es-MX" sz="1600" dirty="0"/>
              <a:t>toda la jornada laboral.</a:t>
            </a:r>
          </a:p>
          <a:p>
            <a:pPr algn="just"/>
            <a:r>
              <a:rPr lang="es-MX" sz="1600" dirty="0" smtClean="0"/>
              <a:t>Se </a:t>
            </a:r>
            <a:r>
              <a:rPr lang="es-MX" sz="1600" dirty="0"/>
              <a:t>monitoreará su sintomatología por 14 </a:t>
            </a:r>
            <a:r>
              <a:rPr lang="es-MX" sz="1600" dirty="0" smtClean="0"/>
              <a:t>días calendario.</a:t>
            </a:r>
            <a:endParaRPr lang="es-MX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26</a:t>
            </a:fld>
            <a:endParaRPr lang="es-PE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19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PE" smtClean="0">
                <a:solidFill>
                  <a:srgbClr val="696464"/>
                </a:solidFill>
              </a:rPr>
              <a:pPr/>
              <a:t>27</a:t>
            </a:fld>
            <a:endParaRPr lang="es-PE">
              <a:solidFill>
                <a:srgbClr val="696464"/>
              </a:solidFill>
            </a:endParaRPr>
          </a:p>
        </p:txBody>
      </p:sp>
      <p:pic>
        <p:nvPicPr>
          <p:cNvPr id="2052" name="Picture 4" descr="Las 10 buenas noticias del coronavirus de hoy 5 de junio. Foto: Europa Pres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934" y="1773790"/>
            <a:ext cx="3765075" cy="25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F98D1BD0-AE14-4405-AFB5-091C4F4366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300344" y="294962"/>
            <a:ext cx="635839" cy="304073"/>
          </a:xfrm>
          <a:prstGeom prst="rect">
            <a:avLst/>
          </a:prstGeom>
        </p:spPr>
      </p:pic>
      <p:pic>
        <p:nvPicPr>
          <p:cNvPr id="2054" name="Picture 6" descr="Gracias, de corazón - Spanish Bow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90" y="2487870"/>
            <a:ext cx="2921940" cy="127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9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995F418F-AC33-4799-9278-E799536FF10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7226926" y="1401227"/>
            <a:ext cx="1413079" cy="675767"/>
          </a:xfrm>
          <a:prstGeom prst="rect">
            <a:avLst/>
          </a:prstGeom>
        </p:spPr>
      </p:pic>
      <p:sp>
        <p:nvSpPr>
          <p:cNvPr id="8" name="Google Shape;302;p36">
            <a:extLst>
              <a:ext uri="{FF2B5EF4-FFF2-40B4-BE49-F238E27FC236}">
                <a16:creationId xmlns:a16="http://schemas.microsoft.com/office/drawing/2014/main" xmlns="" id="{7C2D6552-5938-4C0D-9592-013DB66E98CC}"/>
              </a:ext>
            </a:extLst>
          </p:cNvPr>
          <p:cNvSpPr txBox="1">
            <a:spLocks/>
          </p:cNvSpPr>
          <p:nvPr/>
        </p:nvSpPr>
        <p:spPr>
          <a:xfrm>
            <a:off x="450074" y="457198"/>
            <a:ext cx="4863900" cy="76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 b="0" i="0" u="none" strike="noStrike" cap="none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r>
              <a:rPr lang="es-PE" sz="6000"/>
              <a:t>Contacto</a:t>
            </a:r>
            <a:endParaRPr lang="es-PE" sz="6000" dirty="0"/>
          </a:p>
        </p:txBody>
      </p:sp>
      <p:sp>
        <p:nvSpPr>
          <p:cNvPr id="10" name="Google Shape;304;p36">
            <a:extLst>
              <a:ext uri="{FF2B5EF4-FFF2-40B4-BE49-F238E27FC236}">
                <a16:creationId xmlns:a16="http://schemas.microsoft.com/office/drawing/2014/main" xmlns="" id="{0FFA34D4-254E-4579-95CD-56FF65A85A5A}"/>
              </a:ext>
            </a:extLst>
          </p:cNvPr>
          <p:cNvSpPr txBox="1">
            <a:spLocks/>
          </p:cNvSpPr>
          <p:nvPr/>
        </p:nvSpPr>
        <p:spPr>
          <a:xfrm>
            <a:off x="503995" y="1359010"/>
            <a:ext cx="4863900" cy="2533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indent="-368300">
              <a:buClr>
                <a:schemeClr val="bg1"/>
              </a:buClr>
              <a:buSzPts val="2200"/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www.gycperu.com</a:t>
            </a:r>
          </a:p>
          <a:p>
            <a:pPr indent="-368300">
              <a:buClr>
                <a:schemeClr val="bg1"/>
              </a:buClr>
              <a:buSzPts val="2200"/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  <a:latin typeface="Bahnschrift SemiBold Condensed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gyc@gycperu.com</a:t>
            </a:r>
            <a:endParaRPr lang="es-MX" sz="2000" b="1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pPr indent="-368300">
              <a:buClr>
                <a:schemeClr val="bg1"/>
              </a:buClr>
              <a:buSzPts val="2200"/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Bahnschrift SemiBold Condensed" panose="020B0502040204020203" pitchFamily="34" charset="0"/>
              </a:rPr>
              <a:t>Télef</a:t>
            </a:r>
            <a:r>
              <a:rPr lang="es-MX" sz="20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. +51-976969451</a:t>
            </a:r>
          </a:p>
          <a:p>
            <a:pPr indent="-368300">
              <a:buClr>
                <a:schemeClr val="bg1"/>
              </a:buClr>
              <a:buSzPts val="2200"/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Calle Chinchón 875 – Oficina 401- San Isidro </a:t>
            </a:r>
          </a:p>
          <a:p>
            <a:pPr marL="88900" indent="0">
              <a:buClr>
                <a:schemeClr val="bg1"/>
              </a:buClr>
              <a:buSzPts val="2200"/>
              <a:buNone/>
            </a:pPr>
            <a:r>
              <a:rPr lang="es-MX" sz="20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       Lima - Perú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MEDIDAS DE BIOSEGURIDAD EN: 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3</a:t>
            </a:fld>
            <a:endParaRPr lang="es-PE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31676566"/>
              </p:ext>
            </p:extLst>
          </p:nvPr>
        </p:nvGraphicFramePr>
        <p:xfrm>
          <a:off x="381000" y="1431620"/>
          <a:ext cx="8314281" cy="346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ctrTitle"/>
          </p:nvPr>
        </p:nvSpPr>
        <p:spPr>
          <a:xfrm>
            <a:off x="545965" y="2884525"/>
            <a:ext cx="4969500" cy="563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s-MX" sz="2800" dirty="0" smtClean="0"/>
              <a:t>MOVILIZACIÓN - DESMOVILIZACIÓN</a:t>
            </a:r>
            <a:br>
              <a:rPr lang="es-MX" sz="2800" dirty="0" smtClean="0"/>
            </a:br>
            <a:r>
              <a:rPr lang="es-MX" sz="2800" dirty="0" smtClean="0"/>
              <a:t>PERSONAL CONTRATISTA EN CHALLHUAHUACHO</a:t>
            </a:r>
            <a:endParaRPr lang="es-MX" sz="2800" dirty="0"/>
          </a:p>
        </p:txBody>
      </p:sp>
      <p:sp>
        <p:nvSpPr>
          <p:cNvPr id="186" name="Google Shape;186;p16"/>
          <p:cNvSpPr txBox="1"/>
          <p:nvPr/>
        </p:nvSpPr>
        <p:spPr>
          <a:xfrm>
            <a:off x="6589900" y="759950"/>
            <a:ext cx="2554200" cy="25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9600" dirty="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1</a:t>
            </a:r>
            <a:endParaRPr sz="9600" dirty="0">
              <a:solidFill>
                <a:schemeClr val="l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5213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TRASLADO </a:t>
            </a:r>
            <a:r>
              <a:rPr lang="es-MX" sz="2400" dirty="0" smtClean="0"/>
              <a:t>EXTERNO DESDE LIMA, AREQUIPA Y CUSCO (U OTRA CIUDAD AUTORIZADA) AL SITE O A CHALHUAHUACHO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4975" y="2067484"/>
            <a:ext cx="7890669" cy="2280229"/>
          </a:xfrm>
        </p:spPr>
        <p:txBody>
          <a:bodyPr/>
          <a:lstStyle/>
          <a:p>
            <a:r>
              <a:rPr lang="es-MX" sz="1600" dirty="0"/>
              <a:t>El trabajador será </a:t>
            </a:r>
            <a:r>
              <a:rPr lang="es-MX" sz="1600" dirty="0" smtClean="0"/>
              <a:t>notificado </a:t>
            </a:r>
            <a:r>
              <a:rPr lang="es-MX" sz="1600" dirty="0"/>
              <a:t>por su jefe inmediato </a:t>
            </a:r>
            <a:r>
              <a:rPr lang="es-MX" sz="1600" dirty="0" smtClean="0"/>
              <a:t>para reiniciar </a:t>
            </a:r>
            <a:r>
              <a:rPr lang="es-MX" sz="1600" dirty="0"/>
              <a:t>labores en el </a:t>
            </a:r>
            <a:r>
              <a:rPr lang="es-MX" sz="1600" dirty="0" err="1"/>
              <a:t>site</a:t>
            </a:r>
            <a:r>
              <a:rPr lang="es-MX" sz="1600" dirty="0"/>
              <a:t> o ámbito </a:t>
            </a:r>
            <a:r>
              <a:rPr lang="es-MX" sz="1600" dirty="0" smtClean="0"/>
              <a:t>de influencia </a:t>
            </a:r>
            <a:r>
              <a:rPr lang="es-MX" sz="1600" dirty="0"/>
              <a:t>directa de MLB</a:t>
            </a:r>
            <a:r>
              <a:rPr lang="es-MX" sz="1600" dirty="0" smtClean="0"/>
              <a:t>. </a:t>
            </a:r>
            <a:r>
              <a:rPr lang="es-MX" sz="1600" dirty="0" smtClean="0"/>
              <a:t> </a:t>
            </a:r>
            <a:r>
              <a:rPr lang="es-MX" sz="1600" dirty="0"/>
              <a:t>(Ningún trabajador de las empresas contratistas u operadoras puede iniciar el viaje sin autorización de área de salud de MLB</a:t>
            </a:r>
            <a:r>
              <a:rPr lang="es-MX" sz="1600" dirty="0" smtClean="0"/>
              <a:t>).</a:t>
            </a:r>
          </a:p>
          <a:p>
            <a:r>
              <a:rPr lang="es-MX" sz="1600" dirty="0" smtClean="0"/>
              <a:t>Web </a:t>
            </a:r>
            <a:r>
              <a:rPr lang="es-MX" sz="1600" dirty="0"/>
              <a:t>Control genera y envía el manifiesto de viaje y el pack de documentos de viaje: certificado de salud, constancia de trabajo y acreditación de servicio indispensable a cada trabajador programado APTO y un recordatorio de las medidas sanitarias y el deber de portar sus documentos personales para el viaje. </a:t>
            </a:r>
            <a:endParaRPr lang="es-PE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5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1000" y="1466308"/>
            <a:ext cx="7670043" cy="33855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AUTORIZACIÓN DE VIAJE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364731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TRASLADO </a:t>
            </a:r>
            <a:r>
              <a:rPr lang="es-MX" sz="2400" dirty="0" smtClean="0"/>
              <a:t>EXTERNO DESDE LIMA, AREQUIPA Y CUSCO (U OTRA CIUDAD AUTORIZADA) AL SITE O A CHALHUAHUACHO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0500" y="1960320"/>
            <a:ext cx="5119698" cy="2280229"/>
          </a:xfrm>
        </p:spPr>
        <p:txBody>
          <a:bodyPr/>
          <a:lstStyle/>
          <a:p>
            <a:r>
              <a:rPr lang="es-MX" sz="1600" dirty="0" smtClean="0"/>
              <a:t>Todo </a:t>
            </a:r>
            <a:r>
              <a:rPr lang="es-MX" sz="1600" dirty="0"/>
              <a:t>pasajero confirmado de Las Bambas, trabajador, contratista, deberá llevar consigo al aeropuerto/</a:t>
            </a:r>
            <a:r>
              <a:rPr lang="es-MX" sz="1600" dirty="0" err="1"/>
              <a:t>terrapuerto</a:t>
            </a:r>
            <a:r>
              <a:rPr lang="es-MX" sz="1600" dirty="0"/>
              <a:t> los documentos siguientes:</a:t>
            </a:r>
          </a:p>
          <a:p>
            <a:pPr marL="76200" indent="0">
              <a:buNone/>
            </a:pPr>
            <a:r>
              <a:rPr lang="es-MX" sz="1600" dirty="0"/>
              <a:t>	</a:t>
            </a:r>
            <a:r>
              <a:rPr lang="es-MX" sz="1600" dirty="0" smtClean="0"/>
              <a:t>- </a:t>
            </a:r>
            <a:r>
              <a:rPr lang="es-MX" sz="1600" dirty="0" smtClean="0"/>
              <a:t>DNI </a:t>
            </a:r>
            <a:r>
              <a:rPr lang="es-MX" sz="1600" dirty="0"/>
              <a:t>vigente</a:t>
            </a:r>
          </a:p>
          <a:p>
            <a:pPr marL="76200" indent="0">
              <a:buNone/>
            </a:pPr>
            <a:r>
              <a:rPr lang="es-MX" sz="1600" dirty="0" smtClean="0"/>
              <a:t>	- Certificado </a:t>
            </a:r>
            <a:r>
              <a:rPr lang="es-MX" sz="1600" dirty="0"/>
              <a:t>Médico – Declaración Jurada </a:t>
            </a:r>
            <a:r>
              <a:rPr lang="es-MX" sz="1600" dirty="0" smtClean="0"/>
              <a:t>	COVID-19 </a:t>
            </a:r>
            <a:r>
              <a:rPr lang="es-MX" sz="1600" dirty="0"/>
              <a:t>proporcionada por el </a:t>
            </a:r>
            <a:r>
              <a:rPr lang="es-MX" sz="1600" dirty="0" smtClean="0"/>
              <a:t>área de </a:t>
            </a:r>
            <a:r>
              <a:rPr lang="es-MX" sz="1600" dirty="0"/>
              <a:t>Salud de </a:t>
            </a:r>
            <a:r>
              <a:rPr lang="es-MX" sz="1600" dirty="0" smtClean="0"/>
              <a:t>	Las Bambas</a:t>
            </a:r>
            <a:endParaRPr lang="es-MX" sz="1600" dirty="0"/>
          </a:p>
          <a:p>
            <a:pPr marL="76200" indent="0">
              <a:buNone/>
            </a:pPr>
            <a:r>
              <a:rPr lang="es-MX" sz="1600" dirty="0" smtClean="0"/>
              <a:t>	- Foto-</a:t>
            </a:r>
            <a:r>
              <a:rPr lang="es-MX" sz="1600" dirty="0" err="1" smtClean="0"/>
              <a:t>check</a:t>
            </a:r>
            <a:r>
              <a:rPr lang="es-MX" sz="1600" dirty="0" smtClean="0"/>
              <a:t> </a:t>
            </a:r>
            <a:r>
              <a:rPr lang="es-MX" sz="1600" dirty="0"/>
              <a:t>que acredite que es personal de la </a:t>
            </a:r>
            <a:r>
              <a:rPr lang="es-MX" sz="1600" dirty="0" smtClean="0"/>
              <a:t>	compañía </a:t>
            </a:r>
            <a:r>
              <a:rPr lang="es-MX" sz="1600" dirty="0"/>
              <a:t>o del contratista</a:t>
            </a:r>
          </a:p>
          <a:p>
            <a:pPr marL="76200" indent="0">
              <a:buNone/>
            </a:pPr>
            <a:r>
              <a:rPr lang="es-MX" sz="1600" dirty="0" smtClean="0"/>
              <a:t>	- Kit </a:t>
            </a:r>
            <a:r>
              <a:rPr lang="es-MX" sz="1600" dirty="0"/>
              <a:t>de protección obligatorio: mascarilla </a:t>
            </a:r>
            <a:r>
              <a:rPr lang="es-MX" sz="1600" dirty="0" smtClean="0"/>
              <a:t>	comunitaria </a:t>
            </a:r>
            <a:r>
              <a:rPr lang="es-MX" sz="1600" dirty="0"/>
              <a:t>de tela y </a:t>
            </a:r>
            <a:r>
              <a:rPr lang="es-MX" sz="1600" dirty="0"/>
              <a:t> </a:t>
            </a:r>
            <a:r>
              <a:rPr lang="es-MX" sz="1600" dirty="0" smtClean="0"/>
              <a:t>protector </a:t>
            </a:r>
            <a:r>
              <a:rPr lang="es-MX" sz="1600" dirty="0" smtClean="0"/>
              <a:t>facial.</a:t>
            </a:r>
            <a:endParaRPr lang="es-PE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6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1000" y="1466308"/>
            <a:ext cx="7670043" cy="33855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AUTORIZACIÓN DE VIAJE</a:t>
            </a:r>
            <a:endParaRPr lang="es-PE" sz="1600" b="1" dirty="0"/>
          </a:p>
        </p:txBody>
      </p:sp>
      <p:pic>
        <p:nvPicPr>
          <p:cNvPr id="4098" name="Picture 2" descr="Atención! Gobierno entregará gratis protectores faciales a usuarios de  transporte público [DU 094-2020] | 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8" y="2169590"/>
            <a:ext cx="3106438" cy="207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TRASLADO </a:t>
            </a:r>
            <a:r>
              <a:rPr lang="es-MX" sz="2400" dirty="0" smtClean="0"/>
              <a:t>EXTERNO DESDE LIMA, AREQUIPA Y CUSCO (U OTRA CIUDAD AUTORIZADA) AL SITE O A CHALHUAHUACHO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4975" y="2067484"/>
            <a:ext cx="7890669" cy="2280229"/>
          </a:xfrm>
        </p:spPr>
        <p:txBody>
          <a:bodyPr/>
          <a:lstStyle/>
          <a:p>
            <a:r>
              <a:rPr lang="es-MX" sz="1600" dirty="0" smtClean="0"/>
              <a:t>Los </a:t>
            </a:r>
            <a:r>
              <a:rPr lang="es-MX" sz="1600" dirty="0"/>
              <a:t>traslados desde el domicilio al aeropuerto/</a:t>
            </a:r>
            <a:r>
              <a:rPr lang="es-MX" sz="1600" dirty="0" err="1"/>
              <a:t>terrapuerto</a:t>
            </a:r>
            <a:r>
              <a:rPr lang="es-MX" sz="1600" dirty="0"/>
              <a:t> son responsabilidad de la empresa contratista u operadora</a:t>
            </a:r>
            <a:r>
              <a:rPr lang="es-MX" sz="1600" dirty="0" smtClean="0"/>
              <a:t>.</a:t>
            </a:r>
          </a:p>
          <a:p>
            <a:pPr marL="76200" indent="0">
              <a:buNone/>
            </a:pPr>
            <a:endParaRPr lang="es-MX" sz="1600" dirty="0"/>
          </a:p>
          <a:p>
            <a:r>
              <a:rPr lang="es-MX" sz="1600" dirty="0" smtClean="0"/>
              <a:t>Durante </a:t>
            </a:r>
            <a:r>
              <a:rPr lang="es-MX" sz="1600" dirty="0"/>
              <a:t>todo el proceso de traslado, el pasajero deberá de usar mascarilla y escudo facial (careta), mantener el distanciamiento social obligatorio requerido por el gobierno, garantizando orden y disciplina.</a:t>
            </a:r>
          </a:p>
          <a:p>
            <a:endParaRPr lang="es-PE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7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1000" y="1466308"/>
            <a:ext cx="7670043" cy="338554"/>
          </a:xfrm>
          <a:prstGeom prst="rect">
            <a:avLst/>
          </a:prstGeom>
          <a:solidFill>
            <a:srgbClr val="CCFFCC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TRASLADO DE DOMICILIO AL AEROPUERTO/TERRAPUERTO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409746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TRASLADO </a:t>
            </a:r>
            <a:r>
              <a:rPr lang="es-MX" sz="2400" dirty="0" smtClean="0"/>
              <a:t>EXTERNO DESDE LIMA, AREQUIPA Y CUSCO (U OTRA CIUDAD AUTORIZADA) AL SITE O A CHALHUAHUACHO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2128355"/>
            <a:ext cx="4261825" cy="2827245"/>
          </a:xfrm>
        </p:spPr>
        <p:txBody>
          <a:bodyPr/>
          <a:lstStyle/>
          <a:p>
            <a:pPr marL="76200" indent="0">
              <a:buNone/>
            </a:pPr>
            <a:r>
              <a:rPr lang="es-MX" sz="1600" dirty="0" smtClean="0"/>
              <a:t>El trabajador :</a:t>
            </a:r>
          </a:p>
          <a:p>
            <a:r>
              <a:rPr lang="es-MX" sz="1600" dirty="0" smtClean="0"/>
              <a:t>Será </a:t>
            </a:r>
            <a:r>
              <a:rPr lang="es-MX" sz="1600" dirty="0"/>
              <a:t>trasladado al hospedaje asignado </a:t>
            </a:r>
            <a:r>
              <a:rPr lang="es-MX" sz="1600" dirty="0" smtClean="0"/>
              <a:t>para tamizaje </a:t>
            </a:r>
            <a:r>
              <a:rPr lang="es-MX" sz="1600" dirty="0"/>
              <a:t>médico en unidades </a:t>
            </a:r>
            <a:r>
              <a:rPr lang="es-MX" sz="1600" dirty="0" smtClean="0"/>
              <a:t>autorizadas por </a:t>
            </a:r>
            <a:r>
              <a:rPr lang="es-MX" sz="1600" dirty="0"/>
              <a:t>MLB.</a:t>
            </a:r>
          </a:p>
          <a:p>
            <a:r>
              <a:rPr lang="es-MX" sz="1600" dirty="0" smtClean="0"/>
              <a:t>Se </a:t>
            </a:r>
            <a:r>
              <a:rPr lang="es-MX" sz="1600" dirty="0"/>
              <a:t>le realizará evaluación médica.</a:t>
            </a:r>
          </a:p>
          <a:p>
            <a:r>
              <a:rPr lang="es-MX" sz="1600" dirty="0" smtClean="0"/>
              <a:t>Se </a:t>
            </a:r>
            <a:r>
              <a:rPr lang="es-MX" sz="1600" dirty="0"/>
              <a:t>realizará Prueba Serológica </a:t>
            </a:r>
            <a:r>
              <a:rPr lang="es-MX" sz="1600" dirty="0" smtClean="0"/>
              <a:t>Cuantitativa</a:t>
            </a:r>
          </a:p>
          <a:p>
            <a:r>
              <a:rPr lang="es-MX" sz="1600" dirty="0" smtClean="0"/>
              <a:t>Se </a:t>
            </a:r>
            <a:r>
              <a:rPr lang="es-MX" sz="1600" dirty="0"/>
              <a:t>realizará Prueba Molecular PCR.</a:t>
            </a:r>
          </a:p>
          <a:p>
            <a:r>
              <a:rPr lang="es-MX" sz="1600" dirty="0" smtClean="0"/>
              <a:t>Pernoctará </a:t>
            </a:r>
            <a:r>
              <a:rPr lang="es-MX" sz="1600" dirty="0"/>
              <a:t>en el hotel por 24 horas</a:t>
            </a:r>
            <a:r>
              <a:rPr lang="es-MX" sz="1600" dirty="0" smtClean="0"/>
              <a:t>. </a:t>
            </a:r>
            <a:endParaRPr lang="es-PE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8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1000" y="1466308"/>
            <a:ext cx="7670043" cy="584775"/>
          </a:xfrm>
          <a:prstGeom prst="rect">
            <a:avLst/>
          </a:prstGeom>
          <a:solidFill>
            <a:srgbClr val="FFCC66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EVALUACIÓN DE SALUD - CONTROL </a:t>
            </a:r>
            <a:r>
              <a:rPr lang="es-MX" sz="1600" b="1" dirty="0" smtClean="0"/>
              <a:t>SANITARIO PREVIO AL ABORDAJE DEL TRANSPORTE</a:t>
            </a:r>
            <a:endParaRPr lang="es-PE" sz="1600" b="1" dirty="0"/>
          </a:p>
        </p:txBody>
      </p:sp>
      <p:sp>
        <p:nvSpPr>
          <p:cNvPr id="7" name="Marcador de texto 2"/>
          <p:cNvSpPr txBox="1">
            <a:spLocks/>
          </p:cNvSpPr>
          <p:nvPr/>
        </p:nvSpPr>
        <p:spPr>
          <a:xfrm>
            <a:off x="5366677" y="2206541"/>
            <a:ext cx="3562578" cy="228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 b="0" i="0" u="none" strike="noStrike" cap="none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r>
              <a:rPr lang="es-MX" sz="1600" dirty="0" smtClean="0"/>
              <a:t>De resultar </a:t>
            </a: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</a:rPr>
              <a:t>NO APTO </a:t>
            </a:r>
            <a:r>
              <a:rPr lang="es-MX" sz="1600" dirty="0" smtClean="0"/>
              <a:t>, será trasladado hacia su domicilio *</a:t>
            </a:r>
          </a:p>
          <a:p>
            <a:r>
              <a:rPr lang="es-MX" sz="1600" dirty="0" smtClean="0"/>
              <a:t>De resultar </a:t>
            </a: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</a:rPr>
              <a:t>APTO</a:t>
            </a:r>
            <a:r>
              <a:rPr lang="es-MX" sz="1600" dirty="0" smtClean="0"/>
              <a:t>, podrá realizar su viaje hacia el </a:t>
            </a:r>
            <a:r>
              <a:rPr lang="es-MX" sz="1600" dirty="0" err="1" smtClean="0"/>
              <a:t>site</a:t>
            </a:r>
            <a:endParaRPr lang="es-MX" sz="1600" dirty="0"/>
          </a:p>
          <a:p>
            <a:pPr marL="76200" indent="0">
              <a:buNone/>
            </a:pPr>
            <a:r>
              <a:rPr lang="es-MX" sz="1600" dirty="0" smtClean="0"/>
              <a:t>*  Trabajadores con prueba positiva, sintomático respiratorio o fiebre mayor a 37.5°C no podrán viajar y serán devueltos a sus domicilios para pasar una etapa de aislamiento temporal según protocolo establecido.</a:t>
            </a:r>
          </a:p>
          <a:p>
            <a:endParaRPr lang="es-PE" sz="1600" dirty="0"/>
          </a:p>
        </p:txBody>
      </p:sp>
      <p:sp>
        <p:nvSpPr>
          <p:cNvPr id="8" name="Flecha derecha 7"/>
          <p:cNvSpPr/>
          <p:nvPr/>
        </p:nvSpPr>
        <p:spPr>
          <a:xfrm>
            <a:off x="4421561" y="3075760"/>
            <a:ext cx="854576" cy="54179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6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TRASLADO </a:t>
            </a:r>
            <a:r>
              <a:rPr lang="es-MX" sz="2400" dirty="0" smtClean="0"/>
              <a:t>EXTERNO DESDE LIMA, AREQUIPA Y CUSCO (U OTRA CIUDAD AUTORIZADA) AL SITE O A CHALHUAHUACHO</a:t>
            </a:r>
            <a:endParaRPr lang="es-PE" sz="2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81000" y="2266627"/>
            <a:ext cx="7890669" cy="2280229"/>
          </a:xfrm>
        </p:spPr>
        <p:txBody>
          <a:bodyPr/>
          <a:lstStyle/>
          <a:p>
            <a:r>
              <a:rPr lang="es-MX" sz="1600" dirty="0" smtClean="0"/>
              <a:t>Los </a:t>
            </a:r>
            <a:r>
              <a:rPr lang="es-MX" sz="1600" dirty="0"/>
              <a:t>pasajeros deben de llegar 1 hora antes de la salida del bus y deben cumplir con el protocolo de seguridad (utilizar mascarilla y escudo facial (careta). </a:t>
            </a:r>
          </a:p>
          <a:p>
            <a:r>
              <a:rPr lang="es-MX" sz="1600" dirty="0" smtClean="0"/>
              <a:t>El </a:t>
            </a:r>
            <a:r>
              <a:rPr lang="es-MX" sz="1600" dirty="0"/>
              <a:t>personal de Cusco además pasará por una prueba rápida, y solo en caso esta sea no reactiva podrá abordar el bus.</a:t>
            </a:r>
          </a:p>
          <a:p>
            <a:r>
              <a:rPr lang="es-MX" sz="1600" dirty="0" smtClean="0"/>
              <a:t>En </a:t>
            </a:r>
            <a:r>
              <a:rPr lang="es-MX" sz="1600" dirty="0"/>
              <a:t>el </a:t>
            </a:r>
            <a:r>
              <a:rPr lang="es-MX" sz="1600" dirty="0" err="1"/>
              <a:t>terrapuerto</a:t>
            </a:r>
            <a:r>
              <a:rPr lang="es-MX" sz="1600" dirty="0"/>
              <a:t> cada persona pasará por control de temperatura, antes de abordar el transporte, en caso presente fiebre (Temperatura &lt;37.5°C), tos o dificultad para respirar no podrá realizar el viaje</a:t>
            </a:r>
            <a:r>
              <a:rPr lang="es-MX" sz="1600" dirty="0" smtClean="0"/>
              <a:t>.</a:t>
            </a:r>
            <a:endParaRPr lang="es-MX" sz="16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9</a:t>
            </a:fld>
            <a:endParaRPr lang="es-PE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xmlns="" id="{A179EF82-B96F-4BD0-8498-008A2F33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8285018" y="304800"/>
            <a:ext cx="644237" cy="30808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81000" y="1466308"/>
            <a:ext cx="7670043" cy="584775"/>
          </a:xfrm>
          <a:prstGeom prst="rect">
            <a:avLst/>
          </a:prstGeom>
          <a:solidFill>
            <a:srgbClr val="99FF99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TRASLADO EN BUS DESDE CUSCO, AREQUIPA Y OTROS PUNTOS DE INTERÉS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20787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ius template">
  <a:themeElements>
    <a:clrScheme name="Naranja roj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2506</TotalTime>
  <Words>2053</Words>
  <Application>Microsoft Office PowerPoint</Application>
  <PresentationFormat>Presentación en pantalla (16:9)</PresentationFormat>
  <Paragraphs>203</Paragraphs>
  <Slides>28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Barlow Light</vt:lpstr>
      <vt:lpstr>Bahnschrift SemiBold Condensed</vt:lpstr>
      <vt:lpstr>Bahnschrift SemiBold SemiConden</vt:lpstr>
      <vt:lpstr>Barlow</vt:lpstr>
      <vt:lpstr>Barlow SemiBold</vt:lpstr>
      <vt:lpstr>Arial</vt:lpstr>
      <vt:lpstr>Caius template</vt:lpstr>
      <vt:lpstr>SESIÓN 4:   PROTOCOLO DE BIOSEGURIDAD DE MINERA LAS BAMBAS FUERA DEL SITE</vt:lpstr>
      <vt:lpstr>OBJETIVO</vt:lpstr>
      <vt:lpstr>MEDIDAS DE BIOSEGURIDAD EN: </vt:lpstr>
      <vt:lpstr>MOVILIZACIÓN - DESMOVILIZACIÓN PERSONAL CONTRATISTA EN CHALLHUAHUACHO</vt:lpstr>
      <vt:lpstr>TRASLADO EXTERNO DESDE LIMA, AREQUIPA Y CUSCO (U OTRA CIUDAD AUTORIZADA) AL SITE O A CHALHUAHUACHO</vt:lpstr>
      <vt:lpstr>TRASLADO EXTERNO DESDE LIMA, AREQUIPA Y CUSCO (U OTRA CIUDAD AUTORIZADA) AL SITE O A CHALHUAHUACHO</vt:lpstr>
      <vt:lpstr>TRASLADO EXTERNO DESDE LIMA, AREQUIPA Y CUSCO (U OTRA CIUDAD AUTORIZADA) AL SITE O A CHALHUAHUACHO</vt:lpstr>
      <vt:lpstr>TRASLADO EXTERNO DESDE LIMA, AREQUIPA Y CUSCO (U OTRA CIUDAD AUTORIZADA) AL SITE O A CHALHUAHUACHO</vt:lpstr>
      <vt:lpstr>TRASLADO EXTERNO DESDE LIMA, AREQUIPA Y CUSCO (U OTRA CIUDAD AUTORIZADA) AL SITE O A CHALHUAHUACHO</vt:lpstr>
      <vt:lpstr>TRASLADO EXTERNO DESDE LIMA, AREQUIPA Y CUSCO (U OTRA CIUDAD AUTORIZADA) AL SITE O A CHALHUAHUACHO</vt:lpstr>
      <vt:lpstr>TRASLADO EXTERNO DESDE LIMA, AREQUIPA Y CUSCO (U OTRA CIUDAD AUTORIZADA) AL SITE O A CHALHUAHUACHO</vt:lpstr>
      <vt:lpstr>TRASLADO EXTERNO DESDE LIMA, AREQUIPA Y CUSCO (U OTRA CIUDAD AUTORIZADA) AL SITE O A CHALHUAHUACHO</vt:lpstr>
      <vt:lpstr>TRASLADO INTERNO AL SITE</vt:lpstr>
      <vt:lpstr>TRASLADO INTERNO AL SITE</vt:lpstr>
      <vt:lpstr>TRASLADO INTERNO AL SITE</vt:lpstr>
      <vt:lpstr>INGRESO Y PERMANENCIA PARA QUIENES PERNOCTAN EN EL SITE</vt:lpstr>
      <vt:lpstr>INGRESO Y PERMANENCIA PARA QUIENES PERNOCTAN EN EL SITE</vt:lpstr>
      <vt:lpstr>INGRESO Y PERMANENCIA PARA QUIENES PERNOCTAN EN CHALLHUAHUACHO</vt:lpstr>
      <vt:lpstr>RETORNO DESDE EL SITE y CHALLHUAHUACHO A CIUDADES DE PROCEDENCIA</vt:lpstr>
      <vt:lpstr>MANEJO DE CASOS POSITIVOS A COVID 19 EN TRABAJADORES DE CONTRATISTAS U OPERADORES DE MLB FUERA DEL SITE</vt:lpstr>
      <vt:lpstr>MANEJO DE CASOS POSITIVOS A COVID 19 EN TRABAJADORES DE CONTRATISTAS U OPERADORES DE MLB FUERA DEL SITE</vt:lpstr>
      <vt:lpstr>TRABAJADOR ALOJADO EN CHALHUAHUACHO</vt:lpstr>
      <vt:lpstr>TRABAJADOR CON SÍNTOMAS COVID-19 IDENTIFICADOS EN COMUNIDAD O TRAYECTO A CHALLHUAHUACHO</vt:lpstr>
      <vt:lpstr>IDENTIFICACIÓN Y AISLAMIENTO DE CONTACTOS SOSPECHOSOS O CONFIRMADOS COVID-19 EN EL TRABAJO</vt:lpstr>
      <vt:lpstr>PROCEDIMIENTO EN AMBIENTES DE TRABAJO UTILIZADOS POR SOSPECHOSOS O CONFIRMADOS COVID-19</vt:lpstr>
      <vt:lpstr>REINGRESO DEL TRABAJADOR CON ALTA POR COVID-19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Usuario</dc:creator>
  <cp:lastModifiedBy>Cecilia</cp:lastModifiedBy>
  <cp:revision>100</cp:revision>
  <dcterms:modified xsi:type="dcterms:W3CDTF">2020-10-11T00:12:32Z</dcterms:modified>
</cp:coreProperties>
</file>