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60" r:id="rId4"/>
    <p:sldId id="261" r:id="rId5"/>
    <p:sldId id="262" r:id="rId6"/>
    <p:sldId id="258" r:id="rId7"/>
    <p:sldId id="259"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3130"/>
  </p:normalViewPr>
  <p:slideViewPr>
    <p:cSldViewPr snapToGrid="0" snapToObjects="1">
      <p:cViewPr varScale="1">
        <p:scale>
          <a:sx n="124" d="100"/>
          <a:sy n="12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16541-E8E3-9B4F-950A-C250195B114F}" type="datetimeFigureOut">
              <a:rPr lang="es-ES_tradnl" smtClean="0"/>
              <a:t>12/2/18</a:t>
            </a:fld>
            <a:endParaRPr lang="es-ES_tradnl"/>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4F9B93-3A19-AA47-A9FE-788CD8C1D54D}" type="slidenum">
              <a:rPr lang="es-ES_tradnl" smtClean="0"/>
              <a:t>‹Nº›</a:t>
            </a:fld>
            <a:endParaRPr lang="es-ES_tradnl"/>
          </a:p>
        </p:txBody>
      </p:sp>
    </p:spTree>
    <p:extLst>
      <p:ext uri="{BB962C8B-B14F-4D97-AF65-F5344CB8AC3E}">
        <p14:creationId xmlns:p14="http://schemas.microsoft.com/office/powerpoint/2010/main" val="325089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254ADDFF-EE96-3B4A-AB1A-D1AEB009CD30}" type="datetime1">
              <a:rPr lang="es-PE" smtClean="0"/>
              <a:t>12/02/18</a:t>
            </a:fld>
            <a:endParaRPr lang="en-US" dirty="0"/>
          </a:p>
        </p:txBody>
      </p:sp>
      <p:sp>
        <p:nvSpPr>
          <p:cNvPr id="5" name="Footer Placeholder 4"/>
          <p:cNvSpPr>
            <a:spLocks noGrp="1"/>
          </p:cNvSpPr>
          <p:nvPr>
            <p:ph type="ftr" sz="quarter" idx="11"/>
          </p:nvPr>
        </p:nvSpPr>
        <p:spPr/>
        <p:txBody>
          <a:bodyPr/>
          <a:lstStyle/>
          <a:p>
            <a:r>
              <a:rPr lang="en-US"/>
              <a:t>Alfonso E Nino G
              </a:t>
            </a:r>
            <a:endParaRPr lang="en-US" dirty="0"/>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0614CF6-2E3B-0B49-8F3C-6EFB0C6991AE}" type="datetime1">
              <a:rPr lang="es-PE" smtClean="0"/>
              <a:t>12/02/18</a:t>
            </a:fld>
            <a:endParaRPr lang="en-US" dirty="0"/>
          </a:p>
        </p:txBody>
      </p:sp>
      <p:sp>
        <p:nvSpPr>
          <p:cNvPr id="5" name="Footer Placeholder 4"/>
          <p:cNvSpPr>
            <a:spLocks noGrp="1"/>
          </p:cNvSpPr>
          <p:nvPr>
            <p:ph type="ftr" sz="quarter" idx="11"/>
          </p:nvPr>
        </p:nvSpPr>
        <p:spPr/>
        <p:txBody>
          <a:bodyPr/>
          <a:lstStyle/>
          <a:p>
            <a:r>
              <a:rPr lang="en-US"/>
              <a:t>Alfonso E Nino G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640530C-2178-FE44-954D-D499F2163A04}" type="datetime1">
              <a:rPr lang="es-PE" smtClean="0"/>
              <a:t>12/02/18</a:t>
            </a:fld>
            <a:endParaRPr lang="en-US" dirty="0"/>
          </a:p>
        </p:txBody>
      </p:sp>
      <p:sp>
        <p:nvSpPr>
          <p:cNvPr id="5" name="Footer Placeholder 4"/>
          <p:cNvSpPr>
            <a:spLocks noGrp="1"/>
          </p:cNvSpPr>
          <p:nvPr>
            <p:ph type="ftr" sz="quarter" idx="11"/>
          </p:nvPr>
        </p:nvSpPr>
        <p:spPr/>
        <p:txBody>
          <a:bodyPr/>
          <a:lstStyle/>
          <a:p>
            <a:r>
              <a:rPr lang="en-US"/>
              <a:t>Alfonso E Nino G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122E9BE-B53D-CC4A-BE29-FE81E799E221}" type="datetime1">
              <a:rPr lang="es-PE" smtClean="0"/>
              <a:t>12/02/18</a:t>
            </a:fld>
            <a:endParaRPr lang="en-US" dirty="0"/>
          </a:p>
        </p:txBody>
      </p:sp>
      <p:sp>
        <p:nvSpPr>
          <p:cNvPr id="5" name="Footer Placeholder 4"/>
          <p:cNvSpPr>
            <a:spLocks noGrp="1"/>
          </p:cNvSpPr>
          <p:nvPr>
            <p:ph type="ftr" sz="quarter" idx="11"/>
          </p:nvPr>
        </p:nvSpPr>
        <p:spPr/>
        <p:txBody>
          <a:bodyPr/>
          <a:lstStyle/>
          <a:p>
            <a:r>
              <a:rPr lang="en-US"/>
              <a:t>Alfonso E Nino G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014C042-FF01-8244-B83C-9B0F37DD6A55}" type="datetime1">
              <a:rPr lang="es-PE" smtClean="0"/>
              <a:t>12/02/18</a:t>
            </a:fld>
            <a:endParaRPr lang="en-US" dirty="0"/>
          </a:p>
        </p:txBody>
      </p:sp>
      <p:sp>
        <p:nvSpPr>
          <p:cNvPr id="5" name="Footer Placeholder 4"/>
          <p:cNvSpPr>
            <a:spLocks noGrp="1"/>
          </p:cNvSpPr>
          <p:nvPr>
            <p:ph type="ftr" sz="quarter" idx="11"/>
          </p:nvPr>
        </p:nvSpPr>
        <p:spPr/>
        <p:txBody>
          <a:bodyPr/>
          <a:lstStyle/>
          <a:p>
            <a:r>
              <a:rPr lang="en-US"/>
              <a:t>Alfonso E Nino G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contenid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B43360C-11AD-B944-9EE8-E9B0456F4F98}" type="datetime1">
              <a:rPr lang="es-PE" smtClean="0"/>
              <a:t>12/02/18</a:t>
            </a:fld>
            <a:endParaRPr lang="en-US" dirty="0"/>
          </a:p>
        </p:txBody>
      </p:sp>
      <p:sp>
        <p:nvSpPr>
          <p:cNvPr id="6" name="Footer Placeholder 5"/>
          <p:cNvSpPr>
            <a:spLocks noGrp="1"/>
          </p:cNvSpPr>
          <p:nvPr>
            <p:ph type="ftr" sz="quarter" idx="11"/>
          </p:nvPr>
        </p:nvSpPr>
        <p:spPr/>
        <p:txBody>
          <a:bodyPr/>
          <a:lstStyle/>
          <a:p>
            <a:r>
              <a:rPr lang="en-US"/>
              <a:t>Alfonso E Nino G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15BCF95-2B34-1040-B6D0-3BA01F0CD015}" type="datetime1">
              <a:rPr lang="es-PE" smtClean="0"/>
              <a:t>12/02/18</a:t>
            </a:fld>
            <a:endParaRPr lang="en-US" dirty="0"/>
          </a:p>
        </p:txBody>
      </p:sp>
      <p:sp>
        <p:nvSpPr>
          <p:cNvPr id="8" name="Footer Placeholder 7"/>
          <p:cNvSpPr>
            <a:spLocks noGrp="1"/>
          </p:cNvSpPr>
          <p:nvPr>
            <p:ph type="ftr" sz="quarter" idx="11"/>
          </p:nvPr>
        </p:nvSpPr>
        <p:spPr/>
        <p:txBody>
          <a:bodyPr/>
          <a:lstStyle/>
          <a:p>
            <a:r>
              <a:rPr lang="en-US"/>
              <a:t>Alfonso E Nino G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A8C346-077B-4748-A01B-42B3CF0833F2}" type="datetime1">
              <a:rPr lang="es-PE" smtClean="0"/>
              <a:t>12/02/18</a:t>
            </a:fld>
            <a:endParaRPr lang="en-US" dirty="0"/>
          </a:p>
        </p:txBody>
      </p:sp>
      <p:sp>
        <p:nvSpPr>
          <p:cNvPr id="4" name="Footer Placeholder 3"/>
          <p:cNvSpPr>
            <a:spLocks noGrp="1"/>
          </p:cNvSpPr>
          <p:nvPr>
            <p:ph type="ftr" sz="quarter" idx="11"/>
          </p:nvPr>
        </p:nvSpPr>
        <p:spPr/>
        <p:txBody>
          <a:bodyPr/>
          <a:lstStyle/>
          <a:p>
            <a:r>
              <a:rPr lang="en-US"/>
              <a:t>Alfonso E Nino G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C72F82A-7C21-AB40-BCB7-B9F7CF8835EB}" type="datetime1">
              <a:rPr lang="es-PE" smtClean="0"/>
              <a:t>12/02/18</a:t>
            </a:fld>
            <a:endParaRPr lang="en-US" dirty="0"/>
          </a:p>
        </p:txBody>
      </p:sp>
      <p:sp>
        <p:nvSpPr>
          <p:cNvPr id="3" name="Footer Placeholder 2"/>
          <p:cNvSpPr>
            <a:spLocks noGrp="1"/>
          </p:cNvSpPr>
          <p:nvPr>
            <p:ph type="ftr" sz="quarter" idx="11"/>
          </p:nvPr>
        </p:nvSpPr>
        <p:spPr/>
        <p:txBody>
          <a:bodyPr/>
          <a:lstStyle/>
          <a:p>
            <a:r>
              <a:rPr lang="en-US"/>
              <a:t>Alfonso E Nino G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descripció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6CCCC8C8-C8B6-0941-9D10-5F65E015ACC6}" type="datetime1">
              <a:rPr lang="es-PE" smtClean="0"/>
              <a:t>12/02/18</a:t>
            </a:fld>
            <a:endParaRPr lang="en-US" dirty="0"/>
          </a:p>
        </p:txBody>
      </p:sp>
      <p:sp>
        <p:nvSpPr>
          <p:cNvPr id="6" name="Footer Placeholder 5"/>
          <p:cNvSpPr>
            <a:spLocks noGrp="1"/>
          </p:cNvSpPr>
          <p:nvPr>
            <p:ph type="ftr" sz="quarter" idx="11"/>
          </p:nvPr>
        </p:nvSpPr>
        <p:spPr/>
        <p:txBody>
          <a:bodyPr/>
          <a:lstStyle/>
          <a:p>
            <a:r>
              <a:rPr lang="en-US"/>
              <a:t>Alfonso E Nino G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descripció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9C188132-E09D-5C41-A9CC-CD03915E86CC}" type="datetime1">
              <a:rPr lang="es-PE" smtClean="0"/>
              <a:t>12/02/18</a:t>
            </a:fld>
            <a:endParaRPr lang="en-US" dirty="0"/>
          </a:p>
        </p:txBody>
      </p:sp>
      <p:sp>
        <p:nvSpPr>
          <p:cNvPr id="6" name="Footer Placeholder 5"/>
          <p:cNvSpPr>
            <a:spLocks noGrp="1"/>
          </p:cNvSpPr>
          <p:nvPr>
            <p:ph type="ftr" sz="quarter" idx="11"/>
          </p:nvPr>
        </p:nvSpPr>
        <p:spPr/>
        <p:txBody>
          <a:bodyPr/>
          <a:lstStyle/>
          <a:p>
            <a:r>
              <a:rPr lang="en-US"/>
              <a:t>Alfonso E Nino G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15CF644-D899-9043-8A1C-B62757E6D0BE}" type="datetime1">
              <a:rPr lang="es-PE" smtClean="0"/>
              <a:t>12/02/18</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Alfonso E Nino G
              </a:t>
            </a:r>
            <a:endParaRPr lang="en-US" dirty="0"/>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8F74FF-4030-CA4B-8E6E-8594B4FD997F}"/>
              </a:ext>
            </a:extLst>
          </p:cNvPr>
          <p:cNvSpPr>
            <a:spLocks noGrp="1"/>
          </p:cNvSpPr>
          <p:nvPr>
            <p:ph type="ctrTitle"/>
          </p:nvPr>
        </p:nvSpPr>
        <p:spPr/>
        <p:txBody>
          <a:bodyPr/>
          <a:lstStyle/>
          <a:p>
            <a:r>
              <a:rPr lang="es-ES_tradnl" dirty="0">
                <a:solidFill>
                  <a:srgbClr val="FFC000"/>
                </a:solidFill>
              </a:rPr>
              <a:t>EL ENFOQUE TERRITORIAL</a:t>
            </a:r>
          </a:p>
        </p:txBody>
      </p:sp>
      <p:sp>
        <p:nvSpPr>
          <p:cNvPr id="3" name="Subtítulo 2">
            <a:extLst>
              <a:ext uri="{FF2B5EF4-FFF2-40B4-BE49-F238E27FC236}">
                <a16:creationId xmlns:a16="http://schemas.microsoft.com/office/drawing/2014/main" id="{257CEA1E-AD05-C847-95BD-50AF958D683D}"/>
              </a:ext>
            </a:extLst>
          </p:cNvPr>
          <p:cNvSpPr>
            <a:spLocks noGrp="1"/>
          </p:cNvSpPr>
          <p:nvPr>
            <p:ph type="subTitle" idx="1"/>
          </p:nvPr>
        </p:nvSpPr>
        <p:spPr/>
        <p:txBody>
          <a:bodyPr/>
          <a:lstStyle/>
          <a:p>
            <a:r>
              <a:rPr lang="es-ES_tradnl" b="1" dirty="0"/>
              <a:t>PROMOCION DE LA SALUD EN UN TERRITORIO</a:t>
            </a:r>
          </a:p>
        </p:txBody>
      </p:sp>
      <p:sp>
        <p:nvSpPr>
          <p:cNvPr id="4" name="Marcador de posición de pie de página 3">
            <a:extLst>
              <a:ext uri="{FF2B5EF4-FFF2-40B4-BE49-F238E27FC236}">
                <a16:creationId xmlns:a16="http://schemas.microsoft.com/office/drawing/2014/main" id="{657D8112-B844-1A4B-9C76-F2263A7AD2B0}"/>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63A15B70-FEB1-AE49-8353-E8680F45052E}"/>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6" name="Imagen 5">
            <a:extLst>
              <a:ext uri="{FF2B5EF4-FFF2-40B4-BE49-F238E27FC236}">
                <a16:creationId xmlns:a16="http://schemas.microsoft.com/office/drawing/2014/main" id="{E9CB7C50-B85D-2D46-8851-B0EFCFCE743F}"/>
              </a:ext>
            </a:extLst>
          </p:cNvPr>
          <p:cNvPicPr/>
          <p:nvPr/>
        </p:nvPicPr>
        <p:blipFill>
          <a:blip r:embed="rId2" cstate="print"/>
          <a:srcRect/>
          <a:stretch>
            <a:fillRect/>
          </a:stretch>
        </p:blipFill>
        <p:spPr bwMode="auto">
          <a:xfrm>
            <a:off x="7181636" y="320300"/>
            <a:ext cx="1442842" cy="128702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4055989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2F6463-9A30-434B-B00A-567361B0BEFA}"/>
              </a:ext>
            </a:extLst>
          </p:cNvPr>
          <p:cNvSpPr>
            <a:spLocks noGrp="1"/>
          </p:cNvSpPr>
          <p:nvPr>
            <p:ph type="title"/>
          </p:nvPr>
        </p:nvSpPr>
        <p:spPr/>
        <p:txBody>
          <a:bodyPr/>
          <a:lstStyle/>
          <a:p>
            <a:pPr algn="ctr"/>
            <a:r>
              <a:rPr lang="es-ES_tradnl" b="1" dirty="0">
                <a:solidFill>
                  <a:srgbClr val="FFC000"/>
                </a:solidFill>
              </a:rPr>
              <a:t>TERRITORIO</a:t>
            </a:r>
          </a:p>
        </p:txBody>
      </p:sp>
      <p:sp>
        <p:nvSpPr>
          <p:cNvPr id="3" name="Marcador de contenido 2">
            <a:extLst>
              <a:ext uri="{FF2B5EF4-FFF2-40B4-BE49-F238E27FC236}">
                <a16:creationId xmlns:a16="http://schemas.microsoft.com/office/drawing/2014/main" id="{14A6C28B-314C-1D49-9811-D989330154E4}"/>
              </a:ext>
            </a:extLst>
          </p:cNvPr>
          <p:cNvSpPr>
            <a:spLocks noGrp="1"/>
          </p:cNvSpPr>
          <p:nvPr>
            <p:ph idx="1"/>
          </p:nvPr>
        </p:nvSpPr>
        <p:spPr>
          <a:xfrm>
            <a:off x="2773599" y="1651424"/>
            <a:ext cx="7796540" cy="3997828"/>
          </a:xfrm>
        </p:spPr>
        <p:txBody>
          <a:bodyPr/>
          <a:lstStyle/>
          <a:p>
            <a:pPr algn="just"/>
            <a:r>
              <a:rPr lang="es-PE" b="1" dirty="0"/>
              <a:t>Un territorio es una construcción social dinámica que constituye un proyecto político que incluye una relación de poder o posesión por parte de un individuo o grupo. Región, lugar, espacio y territorio no son nociones neutras desprovistas de contenido y significación, sino  formas creadas socialmente, cargadas de sentido e identidad; en estos conceptos radica la  esencia de la espacialidad de la vida social y son expresiones de la geografía del poder, con las manifestaciones de cooperación y conflicto que del ejercicio de éste se suscita </a:t>
            </a:r>
            <a:endParaRPr lang="es-ES_tradnl" b="1" dirty="0"/>
          </a:p>
        </p:txBody>
      </p:sp>
      <p:sp>
        <p:nvSpPr>
          <p:cNvPr id="4" name="Marcador de posición de pie de página 3">
            <a:extLst>
              <a:ext uri="{FF2B5EF4-FFF2-40B4-BE49-F238E27FC236}">
                <a16:creationId xmlns:a16="http://schemas.microsoft.com/office/drawing/2014/main" id="{F55772E7-1C4A-D443-8737-89B2E8515095}"/>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B049468F-CD2B-CD4D-B524-4E102A43EDE7}"/>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34941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9CC05-2F83-B64F-B2E7-EF3B06E37E58}"/>
              </a:ext>
            </a:extLst>
          </p:cNvPr>
          <p:cNvSpPr>
            <a:spLocks noGrp="1"/>
          </p:cNvSpPr>
          <p:nvPr>
            <p:ph type="title"/>
          </p:nvPr>
        </p:nvSpPr>
        <p:spPr/>
        <p:txBody>
          <a:bodyPr/>
          <a:lstStyle/>
          <a:p>
            <a:pPr algn="ctr"/>
            <a:r>
              <a:rPr lang="es-ES_tradnl" b="1" dirty="0">
                <a:solidFill>
                  <a:srgbClr val="FFC000"/>
                </a:solidFill>
              </a:rPr>
              <a:t>TERRITORIO</a:t>
            </a:r>
          </a:p>
        </p:txBody>
      </p:sp>
      <p:sp>
        <p:nvSpPr>
          <p:cNvPr id="3" name="Marcador de contenido 2">
            <a:extLst>
              <a:ext uri="{FF2B5EF4-FFF2-40B4-BE49-F238E27FC236}">
                <a16:creationId xmlns:a16="http://schemas.microsoft.com/office/drawing/2014/main" id="{1A5DBBEC-F5A8-1A4C-A6AB-63F5DED65405}"/>
              </a:ext>
            </a:extLst>
          </p:cNvPr>
          <p:cNvSpPr>
            <a:spLocks noGrp="1"/>
          </p:cNvSpPr>
          <p:nvPr>
            <p:ph idx="1"/>
          </p:nvPr>
        </p:nvSpPr>
        <p:spPr>
          <a:xfrm>
            <a:off x="2260315" y="1500027"/>
            <a:ext cx="8309824" cy="4549917"/>
          </a:xfrm>
        </p:spPr>
        <p:txBody>
          <a:bodyPr/>
          <a:lstStyle/>
          <a:p>
            <a:pPr algn="just"/>
            <a:r>
              <a:rPr lang="es-PE" b="1" dirty="0"/>
              <a:t>Tambien se puede definir al territorio como un espacio , de identidad y cultura local, su comportamiento se da como resultado del conjunto de percepciones colectivas que tienen sus habitantes con relación a su pasado, a sus costumbres, sus competencias, sus tradiciones, su patrimonio, su estructura productiva, sus recursos materiales, su futuro y otros similares. Es decir, es un sistema abierto y dinámico, y como tal, puede transformarse, evolucionar y modernizarse configurando redes de complementariedad con otros territorios.</a:t>
            </a:r>
          </a:p>
          <a:p>
            <a:endParaRPr lang="es-ES_tradnl" dirty="0"/>
          </a:p>
        </p:txBody>
      </p:sp>
      <p:sp>
        <p:nvSpPr>
          <p:cNvPr id="4" name="Marcador de posición de pie de página 3">
            <a:extLst>
              <a:ext uri="{FF2B5EF4-FFF2-40B4-BE49-F238E27FC236}">
                <a16:creationId xmlns:a16="http://schemas.microsoft.com/office/drawing/2014/main" id="{BA74CA43-7F3F-D24F-B606-6A117A40B2CA}"/>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89FB91EC-9A0A-8049-B1C4-CC21E74121A3}"/>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08855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A9CC05-2F83-B64F-B2E7-EF3B06E37E58}"/>
              </a:ext>
            </a:extLst>
          </p:cNvPr>
          <p:cNvSpPr>
            <a:spLocks noGrp="1"/>
          </p:cNvSpPr>
          <p:nvPr>
            <p:ph type="title"/>
          </p:nvPr>
        </p:nvSpPr>
        <p:spPr>
          <a:xfrm>
            <a:off x="2745372" y="376542"/>
            <a:ext cx="7958331" cy="1077229"/>
          </a:xfrm>
        </p:spPr>
        <p:txBody>
          <a:bodyPr/>
          <a:lstStyle/>
          <a:p>
            <a:pPr algn="ctr"/>
            <a:r>
              <a:rPr lang="es-ES_tradnl" b="1" dirty="0">
                <a:solidFill>
                  <a:srgbClr val="FFC000"/>
                </a:solidFill>
              </a:rPr>
              <a:t>TERRITORIO</a:t>
            </a:r>
          </a:p>
        </p:txBody>
      </p:sp>
      <p:sp>
        <p:nvSpPr>
          <p:cNvPr id="3" name="Marcador de contenido 2">
            <a:extLst>
              <a:ext uri="{FF2B5EF4-FFF2-40B4-BE49-F238E27FC236}">
                <a16:creationId xmlns:a16="http://schemas.microsoft.com/office/drawing/2014/main" id="{1A5DBBEC-F5A8-1A4C-A6AB-63F5DED65405}"/>
              </a:ext>
            </a:extLst>
          </p:cNvPr>
          <p:cNvSpPr>
            <a:spLocks noGrp="1"/>
          </p:cNvSpPr>
          <p:nvPr>
            <p:ph idx="1"/>
          </p:nvPr>
        </p:nvSpPr>
        <p:spPr>
          <a:xfrm>
            <a:off x="1839074" y="1191802"/>
            <a:ext cx="8731065" cy="5414481"/>
          </a:xfrm>
        </p:spPr>
        <p:txBody>
          <a:bodyPr>
            <a:normAutofit fontScale="55000" lnSpcReduction="20000"/>
          </a:bodyPr>
          <a:lstStyle/>
          <a:p>
            <a:pPr marL="0" indent="0" algn="just">
              <a:buNone/>
            </a:pPr>
            <a:r>
              <a:rPr lang="es-PE" sz="2900" b="1" dirty="0"/>
              <a:t>caracterizado por:</a:t>
            </a:r>
          </a:p>
          <a:p>
            <a:pPr lvl="0" algn="just"/>
            <a:r>
              <a:rPr lang="es-PE" sz="3300" b="1" dirty="0"/>
              <a:t>La existencia de una base de recursos naturales específicos.</a:t>
            </a:r>
          </a:p>
          <a:p>
            <a:pPr lvl="0" algn="just"/>
            <a:r>
              <a:rPr lang="es-PE" sz="3300" b="1" dirty="0"/>
              <a:t>Una identidad particular (entendida como historia y cultura local).</a:t>
            </a:r>
          </a:p>
          <a:p>
            <a:pPr lvl="0" algn="just"/>
            <a:r>
              <a:rPr lang="es-PE" sz="3300" b="1" dirty="0"/>
              <a:t>Relaciones sociales, instituciones y formas de organización propias, que conforman un tejido (o entramado social-institucional) resultado de las diversas interacciones entre actores e instituciones característicos del lugar,</a:t>
            </a:r>
          </a:p>
          <a:p>
            <a:pPr lvl="0" algn="just"/>
            <a:r>
              <a:rPr lang="es-PE" sz="3300" b="1" dirty="0"/>
              <a:t> Tener Determinadas formas de producción, intercambio y distribución del ingreso.</a:t>
            </a:r>
          </a:p>
          <a:p>
            <a:pPr lvl="0" algn="just"/>
            <a:r>
              <a:rPr lang="es-PE" sz="3300" b="1" dirty="0"/>
              <a:t>Tiene presencia de instituciones u organizacioens propias o  regionales o nacionales que ofertan servicios de diferente tipo.</a:t>
            </a:r>
          </a:p>
          <a:p>
            <a:pPr lvl="0" algn="just"/>
            <a:r>
              <a:rPr lang="es-PE" sz="3300" b="1" dirty="0"/>
              <a:t>Se establecen redes y estructuras de poder</a:t>
            </a:r>
          </a:p>
          <a:p>
            <a:endParaRPr lang="es-ES_tradnl" dirty="0"/>
          </a:p>
        </p:txBody>
      </p:sp>
      <p:sp>
        <p:nvSpPr>
          <p:cNvPr id="4" name="Marcador de posición de pie de página 3">
            <a:extLst>
              <a:ext uri="{FF2B5EF4-FFF2-40B4-BE49-F238E27FC236}">
                <a16:creationId xmlns:a16="http://schemas.microsoft.com/office/drawing/2014/main" id="{AACB09BF-1704-084E-A03C-E820081A6719}"/>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7B6F1AB6-C28C-6442-94E5-799330A1A267}"/>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426053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413EC-B114-7F46-A9D7-8A42CC41F332}"/>
              </a:ext>
            </a:extLst>
          </p:cNvPr>
          <p:cNvSpPr>
            <a:spLocks noGrp="1"/>
          </p:cNvSpPr>
          <p:nvPr>
            <p:ph type="title"/>
          </p:nvPr>
        </p:nvSpPr>
        <p:spPr>
          <a:xfrm>
            <a:off x="2611808" y="325171"/>
            <a:ext cx="7958331" cy="1077229"/>
          </a:xfrm>
        </p:spPr>
        <p:txBody>
          <a:bodyPr/>
          <a:lstStyle/>
          <a:p>
            <a:pPr algn="ctr"/>
            <a:r>
              <a:rPr lang="es-ES_tradnl" b="1" dirty="0">
                <a:solidFill>
                  <a:srgbClr val="FFC000"/>
                </a:solidFill>
              </a:rPr>
              <a:t>ENFOQUE TERRITORIAL</a:t>
            </a:r>
          </a:p>
        </p:txBody>
      </p:sp>
      <p:sp>
        <p:nvSpPr>
          <p:cNvPr id="3" name="Marcador de contenido 2">
            <a:extLst>
              <a:ext uri="{FF2B5EF4-FFF2-40B4-BE49-F238E27FC236}">
                <a16:creationId xmlns:a16="http://schemas.microsoft.com/office/drawing/2014/main" id="{8FD0C0B0-9732-A04E-84E3-3130DD176BFE}"/>
              </a:ext>
            </a:extLst>
          </p:cNvPr>
          <p:cNvSpPr>
            <a:spLocks noGrp="1"/>
          </p:cNvSpPr>
          <p:nvPr>
            <p:ph idx="1"/>
          </p:nvPr>
        </p:nvSpPr>
        <p:spPr>
          <a:xfrm>
            <a:off x="1787703" y="1150706"/>
            <a:ext cx="8782436" cy="5229545"/>
          </a:xfrm>
        </p:spPr>
        <p:txBody>
          <a:bodyPr>
            <a:normAutofit/>
          </a:bodyPr>
          <a:lstStyle/>
          <a:p>
            <a:pPr algn="just"/>
            <a:r>
              <a:rPr lang="es-PE" b="1" dirty="0"/>
              <a:t>es una perspectiva,  CONSTRUIDAD DESDE LA PRACTICA, que contempla al territorio como el escenario socialmente construido donde ocurre todo lo social y simbólico; sin embargo es a la vez natural, espacial, social, cultural, económico, político, e histórico</a:t>
            </a:r>
          </a:p>
          <a:p>
            <a:pPr algn="just"/>
            <a:r>
              <a:rPr lang="es-PE" b="1" dirty="0"/>
              <a:t>En este enfoque el territorio es más que un espacio físico, es el resultado de una construcción social gestada por un conjunto de relaciones sociales que expresan identidad y propósitos compartidos de un conjunto de actores públicos y privados. Surge ante la necesidad de lograr una mayor sinergia local para enfrentar con éxito la integración nacional y supranacional en el proceso de descentralización y globalización, teniendo en cuenta las especificidades territoriales.</a:t>
            </a:r>
          </a:p>
          <a:p>
            <a:endParaRPr lang="es-ES_tradnl" dirty="0"/>
          </a:p>
        </p:txBody>
      </p:sp>
      <p:sp>
        <p:nvSpPr>
          <p:cNvPr id="4" name="Marcador de posición de pie de página 3">
            <a:extLst>
              <a:ext uri="{FF2B5EF4-FFF2-40B4-BE49-F238E27FC236}">
                <a16:creationId xmlns:a16="http://schemas.microsoft.com/office/drawing/2014/main" id="{24F7D59E-DD5F-CF4F-B960-01676A845B29}"/>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58491F3A-8129-8646-9313-0D4CF6E1163C}"/>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874460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413EC-B114-7F46-A9D7-8A42CC41F332}"/>
              </a:ext>
            </a:extLst>
          </p:cNvPr>
          <p:cNvSpPr>
            <a:spLocks noGrp="1"/>
          </p:cNvSpPr>
          <p:nvPr>
            <p:ph type="title"/>
          </p:nvPr>
        </p:nvSpPr>
        <p:spPr/>
        <p:txBody>
          <a:bodyPr/>
          <a:lstStyle/>
          <a:p>
            <a:pPr algn="ctr"/>
            <a:r>
              <a:rPr lang="es-ES_tradnl" b="1" dirty="0">
                <a:solidFill>
                  <a:srgbClr val="FFC000"/>
                </a:solidFill>
              </a:rPr>
              <a:t>ENFOQUE TERRITORIAL</a:t>
            </a:r>
          </a:p>
        </p:txBody>
      </p:sp>
      <p:sp>
        <p:nvSpPr>
          <p:cNvPr id="3" name="Marcador de contenido 2">
            <a:extLst>
              <a:ext uri="{FF2B5EF4-FFF2-40B4-BE49-F238E27FC236}">
                <a16:creationId xmlns:a16="http://schemas.microsoft.com/office/drawing/2014/main" id="{8FD0C0B0-9732-A04E-84E3-3130DD176BFE}"/>
              </a:ext>
            </a:extLst>
          </p:cNvPr>
          <p:cNvSpPr>
            <a:spLocks noGrp="1"/>
          </p:cNvSpPr>
          <p:nvPr>
            <p:ph idx="1"/>
          </p:nvPr>
        </p:nvSpPr>
        <p:spPr>
          <a:xfrm>
            <a:off x="1674688" y="1643865"/>
            <a:ext cx="8895451" cy="4406079"/>
          </a:xfrm>
        </p:spPr>
        <p:txBody>
          <a:bodyPr>
            <a:normAutofit/>
          </a:bodyPr>
          <a:lstStyle/>
          <a:p>
            <a:pPr algn="just"/>
            <a:r>
              <a:rPr lang="es-PE" b="1" dirty="0"/>
              <a:t>Según este enfoque los elementos constitutivos de un territorio son:</a:t>
            </a:r>
          </a:p>
          <a:p>
            <a:pPr lvl="0" algn="just"/>
            <a:r>
              <a:rPr lang="es-PE" b="1" dirty="0"/>
              <a:t>El capital humano (capacidades y conocimientos de las personas).</a:t>
            </a:r>
          </a:p>
          <a:p>
            <a:pPr lvl="0" algn="just"/>
            <a:r>
              <a:rPr lang="es-PE" b="1" dirty="0"/>
              <a:t>El capital social (cultura, relaciones, redes, concertación socio-institucional).</a:t>
            </a:r>
          </a:p>
          <a:p>
            <a:pPr lvl="0" algn="just"/>
            <a:r>
              <a:rPr lang="es-PE" b="1" dirty="0"/>
              <a:t>El capital natural (base de recursos naturales).</a:t>
            </a:r>
          </a:p>
          <a:p>
            <a:pPr lvl="0" algn="just"/>
            <a:r>
              <a:rPr lang="es-PE" b="1" dirty="0"/>
              <a:t>El capital físico.</a:t>
            </a:r>
          </a:p>
          <a:p>
            <a:pPr lvl="0" algn="just"/>
            <a:r>
              <a:rPr lang="es-PE" b="1" dirty="0"/>
              <a:t>El capital económico.</a:t>
            </a:r>
          </a:p>
          <a:p>
            <a:pPr algn="just"/>
            <a:r>
              <a:rPr lang="es-PE" b="1" dirty="0"/>
              <a:t>Todos ellos conforman el llamado “capital territorial”, </a:t>
            </a:r>
            <a:endParaRPr lang="es-ES_tradnl" b="1" dirty="0"/>
          </a:p>
        </p:txBody>
      </p:sp>
      <p:sp>
        <p:nvSpPr>
          <p:cNvPr id="4" name="Marcador de posición de pie de página 3">
            <a:extLst>
              <a:ext uri="{FF2B5EF4-FFF2-40B4-BE49-F238E27FC236}">
                <a16:creationId xmlns:a16="http://schemas.microsoft.com/office/drawing/2014/main" id="{70D9CF38-06CB-6343-ACA2-690C4FE909C4}"/>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7B787380-D935-574B-B4AA-C347A654C9F3}"/>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49101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413EC-B114-7F46-A9D7-8A42CC41F332}"/>
              </a:ext>
            </a:extLst>
          </p:cNvPr>
          <p:cNvSpPr>
            <a:spLocks noGrp="1"/>
          </p:cNvSpPr>
          <p:nvPr>
            <p:ph type="title"/>
          </p:nvPr>
        </p:nvSpPr>
        <p:spPr>
          <a:xfrm>
            <a:off x="2692703" y="181332"/>
            <a:ext cx="7958331" cy="1077229"/>
          </a:xfrm>
        </p:spPr>
        <p:txBody>
          <a:bodyPr/>
          <a:lstStyle/>
          <a:p>
            <a:pPr algn="ctr"/>
            <a:r>
              <a:rPr lang="es-ES_tradnl" dirty="0">
                <a:solidFill>
                  <a:srgbClr val="FFC000"/>
                </a:solidFill>
              </a:rPr>
              <a:t>ENFOQUE TERRITORIAL EN SALUD </a:t>
            </a:r>
          </a:p>
        </p:txBody>
      </p:sp>
      <p:sp>
        <p:nvSpPr>
          <p:cNvPr id="3" name="Marcador de contenido 2">
            <a:extLst>
              <a:ext uri="{FF2B5EF4-FFF2-40B4-BE49-F238E27FC236}">
                <a16:creationId xmlns:a16="http://schemas.microsoft.com/office/drawing/2014/main" id="{8FD0C0B0-9732-A04E-84E3-3130DD176BFE}"/>
              </a:ext>
            </a:extLst>
          </p:cNvPr>
          <p:cNvSpPr>
            <a:spLocks noGrp="1"/>
          </p:cNvSpPr>
          <p:nvPr>
            <p:ph idx="1"/>
          </p:nvPr>
        </p:nvSpPr>
        <p:spPr>
          <a:xfrm>
            <a:off x="2301411" y="873303"/>
            <a:ext cx="8268728" cy="5176641"/>
          </a:xfrm>
        </p:spPr>
        <p:txBody>
          <a:bodyPr>
            <a:normAutofit/>
          </a:bodyPr>
          <a:lstStyle/>
          <a:p>
            <a:pPr algn="just"/>
            <a:r>
              <a:rPr lang="es-PE" b="1" dirty="0"/>
              <a:t>Frente a la potencialidad que encierra un territorio así concebido, el enfoque sectorial, que es el que hasta ahora predomina en el sector público en general y también en el de salud, no sólo resulta poco eficiente, sino que es inclusive limitante, porque frena la posibilidad de fortalecer esa identidad y ese propósito común.</a:t>
            </a:r>
          </a:p>
          <a:p>
            <a:pPr algn="just"/>
            <a:r>
              <a:rPr lang="es-PE" b="1" dirty="0"/>
              <a:t>La Conferencia Global sobre Promoción de la Salud sostenida en Sundsvall en 1991, apoya también este enfoque aunque no lo llame así. En Sundsvall(Suecia) se enfatizó la conveniencia de trabajar la Promoción de la Salud desde el nivel local porque ahí, al nivel de la vida cotidiana de los pobladores, era donde se hacía posible su participación y éste es un factor fundamental en la promoción de la salud.</a:t>
            </a:r>
          </a:p>
        </p:txBody>
      </p:sp>
      <p:sp>
        <p:nvSpPr>
          <p:cNvPr id="4" name="Marcador de posición de pie de página 3">
            <a:extLst>
              <a:ext uri="{FF2B5EF4-FFF2-40B4-BE49-F238E27FC236}">
                <a16:creationId xmlns:a16="http://schemas.microsoft.com/office/drawing/2014/main" id="{9757ECA2-0BDD-1544-9202-B1CB3229BA03}"/>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0D114A3A-5C96-D64D-97FF-4CAAB62280E6}"/>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500043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413EC-B114-7F46-A9D7-8A42CC41F332}"/>
              </a:ext>
            </a:extLst>
          </p:cNvPr>
          <p:cNvSpPr>
            <a:spLocks noGrp="1"/>
          </p:cNvSpPr>
          <p:nvPr>
            <p:ph type="title"/>
          </p:nvPr>
        </p:nvSpPr>
        <p:spPr/>
        <p:txBody>
          <a:bodyPr/>
          <a:lstStyle/>
          <a:p>
            <a:pPr algn="ctr"/>
            <a:r>
              <a:rPr lang="es-ES_tradnl" b="1" dirty="0">
                <a:solidFill>
                  <a:srgbClr val="FFC000"/>
                </a:solidFill>
              </a:rPr>
              <a:t>ENFOQUE TERRITORIAL EN SALUD </a:t>
            </a:r>
          </a:p>
        </p:txBody>
      </p:sp>
      <p:sp>
        <p:nvSpPr>
          <p:cNvPr id="3" name="Marcador de contenido 2">
            <a:extLst>
              <a:ext uri="{FF2B5EF4-FFF2-40B4-BE49-F238E27FC236}">
                <a16:creationId xmlns:a16="http://schemas.microsoft.com/office/drawing/2014/main" id="{8FD0C0B0-9732-A04E-84E3-3130DD176BFE}"/>
              </a:ext>
            </a:extLst>
          </p:cNvPr>
          <p:cNvSpPr>
            <a:spLocks noGrp="1"/>
          </p:cNvSpPr>
          <p:nvPr>
            <p:ph idx="1"/>
          </p:nvPr>
        </p:nvSpPr>
        <p:spPr>
          <a:xfrm>
            <a:off x="2773599" y="1571945"/>
            <a:ext cx="7796540" cy="4746661"/>
          </a:xfrm>
        </p:spPr>
        <p:txBody>
          <a:bodyPr>
            <a:normAutofit/>
          </a:bodyPr>
          <a:lstStyle/>
          <a:p>
            <a:pPr algn="just"/>
            <a:r>
              <a:rPr lang="es-PE" b="1" dirty="0"/>
              <a:t>Plantea la necesidad de transitar del dominante enfoque sectorial(MINSA), que caracteriza a la acción del Estado, al enfoque territorial por el que los denominados sectores, antes que entes rectores de un campo determinado, son responsables de las metas sociales correspondientes a su sector en un territorio determinado, en el entendido que ningún sector por sí sólo podrá cumplir cabalmente con las metas sociales que le competen, sino es en la medida en que se avance en el logro del conjunto de las metas sociales</a:t>
            </a:r>
            <a:endParaRPr lang="es-ES_tradnl" b="1" dirty="0"/>
          </a:p>
        </p:txBody>
      </p:sp>
      <p:sp>
        <p:nvSpPr>
          <p:cNvPr id="4" name="Marcador de posición de pie de página 3">
            <a:extLst>
              <a:ext uri="{FF2B5EF4-FFF2-40B4-BE49-F238E27FC236}">
                <a16:creationId xmlns:a16="http://schemas.microsoft.com/office/drawing/2014/main" id="{D6C3FBEA-3C43-1D40-A36B-EF703D9DDCCF}"/>
              </a:ext>
            </a:extLst>
          </p:cNvPr>
          <p:cNvSpPr>
            <a:spLocks noGrp="1"/>
          </p:cNvSpPr>
          <p:nvPr>
            <p:ph type="ftr" sz="quarter" idx="11"/>
          </p:nvPr>
        </p:nvSpPr>
        <p:spPr/>
        <p:txBody>
          <a:bodyPr/>
          <a:lstStyle/>
          <a:p>
            <a:r>
              <a:rPr lang="en-US"/>
              <a:t>Alfonso E Nino G
              </a:t>
            </a:r>
            <a:endParaRPr lang="en-US" dirty="0"/>
          </a:p>
        </p:txBody>
      </p:sp>
      <p:sp>
        <p:nvSpPr>
          <p:cNvPr id="5" name="Marcador de posición de número de diapositiva 4">
            <a:extLst>
              <a:ext uri="{FF2B5EF4-FFF2-40B4-BE49-F238E27FC236}">
                <a16:creationId xmlns:a16="http://schemas.microsoft.com/office/drawing/2014/main" id="{C63F2B31-6A49-5A40-BB08-88F226AA7DAC}"/>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8777227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Madison</Template>
  <TotalTime>1880</TotalTime>
  <Words>591</Words>
  <Application>Microsoft Macintosh PowerPoint</Application>
  <PresentationFormat>Panorámica</PresentationFormat>
  <Paragraphs>46</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MS Shell Dlg 2</vt:lpstr>
      <vt:lpstr>Wingdings</vt:lpstr>
      <vt:lpstr>Wingdings 3</vt:lpstr>
      <vt:lpstr>Madison</vt:lpstr>
      <vt:lpstr>EL ENFOQUE TERRITORIAL</vt:lpstr>
      <vt:lpstr>TERRITORIO</vt:lpstr>
      <vt:lpstr>TERRITORIO</vt:lpstr>
      <vt:lpstr>TERRITORIO</vt:lpstr>
      <vt:lpstr>ENFOQUE TERRITORIAL</vt:lpstr>
      <vt:lpstr>ENFOQUE TERRITORIAL</vt:lpstr>
      <vt:lpstr>ENFOQUE TERRITORIAL EN SALUD </vt:lpstr>
      <vt:lpstr>ENFOQUE TERRITORIAL EN SALUD </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ENFOQUE TERRITORIAL</dc:title>
  <dc:creator>Usuario de Microsoft Office</dc:creator>
  <cp:lastModifiedBy>Usuario de Microsoft Office</cp:lastModifiedBy>
  <cp:revision>6</cp:revision>
  <dcterms:created xsi:type="dcterms:W3CDTF">2018-02-07T12:30:30Z</dcterms:created>
  <dcterms:modified xsi:type="dcterms:W3CDTF">2018-02-12T21:32:35Z</dcterms:modified>
</cp:coreProperties>
</file>