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8" r:id="rId2"/>
    <p:sldId id="281" r:id="rId3"/>
    <p:sldId id="619" r:id="rId4"/>
    <p:sldId id="637" r:id="rId5"/>
    <p:sldId id="329" r:id="rId6"/>
    <p:sldId id="354" r:id="rId7"/>
    <p:sldId id="349" r:id="rId8"/>
    <p:sldId id="350" r:id="rId9"/>
    <p:sldId id="352" r:id="rId10"/>
    <p:sldId id="284" r:id="rId11"/>
    <p:sldId id="282" r:id="rId12"/>
    <p:sldId id="300" r:id="rId13"/>
    <p:sldId id="283" r:id="rId14"/>
    <p:sldId id="683" r:id="rId15"/>
    <p:sldId id="361" r:id="rId16"/>
    <p:sldId id="275" r:id="rId17"/>
    <p:sldId id="279" r:id="rId18"/>
    <p:sldId id="684" r:id="rId19"/>
    <p:sldId id="267" r:id="rId20"/>
    <p:sldId id="268" r:id="rId21"/>
    <p:sldId id="270" r:id="rId22"/>
    <p:sldId id="291" r:id="rId23"/>
    <p:sldId id="505" r:id="rId24"/>
    <p:sldId id="330" r:id="rId25"/>
    <p:sldId id="326" r:id="rId26"/>
    <p:sldId id="26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2547"/>
  </p:normalViewPr>
  <p:slideViewPr>
    <p:cSldViewPr>
      <p:cViewPr varScale="1">
        <p:scale>
          <a:sx n="114" d="100"/>
          <a:sy n="114" d="100"/>
        </p:scale>
        <p:origin x="23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4B3C71-276C-4C15-B0C3-84B64BB9C4F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45997B5-C2A7-415E-B9F5-7DA93F6F5AB4}">
      <dgm:prSet phldrT="[Texto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PE" b="1" dirty="0"/>
            <a:t>Circunstancias sociales y psicológicas pueden causar estrés a largo plazo.</a:t>
          </a:r>
          <a:endParaRPr lang="es-ES" b="1" dirty="0"/>
        </a:p>
      </dgm:t>
    </dgm:pt>
    <dgm:pt modelId="{6826E709-FE27-4CAD-8972-BEC7BAEE80B6}" type="parTrans" cxnId="{711E21CE-ABA9-45FF-9682-22F59E2348E4}">
      <dgm:prSet/>
      <dgm:spPr/>
      <dgm:t>
        <a:bodyPr/>
        <a:lstStyle/>
        <a:p>
          <a:endParaRPr lang="es-ES" b="1"/>
        </a:p>
      </dgm:t>
    </dgm:pt>
    <dgm:pt modelId="{EDDCD0D1-0FD4-4E9A-901F-438CC1B813B0}" type="sibTrans" cxnId="{711E21CE-ABA9-45FF-9682-22F59E2348E4}">
      <dgm:prSet/>
      <dgm:spPr/>
      <dgm:t>
        <a:bodyPr/>
        <a:lstStyle/>
        <a:p>
          <a:endParaRPr lang="es-ES" b="1"/>
        </a:p>
      </dgm:t>
    </dgm:pt>
    <dgm:pt modelId="{36E5A5AA-AECE-42A0-B8B1-EB3BCA38CBC3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b="1" dirty="0"/>
            <a:t>Continuando con ansiedad, inseguridad, baja autoestima, aislamiento social y falta de control sobre el trabajo y la vida familiar.</a:t>
          </a:r>
        </a:p>
      </dgm:t>
    </dgm:pt>
    <dgm:pt modelId="{523E3EE0-6DF3-4336-8E06-C4DD67932036}" type="parTrans" cxnId="{C87E003A-0956-4DFA-8FFB-B0BEEB9D3DD2}">
      <dgm:prSet/>
      <dgm:spPr/>
      <dgm:t>
        <a:bodyPr/>
        <a:lstStyle/>
        <a:p>
          <a:endParaRPr lang="es-ES" b="1"/>
        </a:p>
      </dgm:t>
    </dgm:pt>
    <dgm:pt modelId="{BF797598-0122-48F8-A6C4-23B57C218410}" type="sibTrans" cxnId="{C87E003A-0956-4DFA-8FFB-B0BEEB9D3DD2}">
      <dgm:prSet/>
      <dgm:spPr/>
      <dgm:t>
        <a:bodyPr/>
        <a:lstStyle/>
        <a:p>
          <a:endParaRPr lang="es-ES" b="1"/>
        </a:p>
      </dgm:t>
    </dgm:pt>
    <dgm:pt modelId="{F6C14E8D-D18D-4985-979C-C90B8A2CD030}">
      <dgm:prSet phldrT="[Texto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b="1" dirty="0"/>
            <a:t>Tales riesgos psicosociales se acumulan y aumentan una mala salud mental y la muerte prematura.</a:t>
          </a:r>
        </a:p>
      </dgm:t>
    </dgm:pt>
    <dgm:pt modelId="{5A32E847-0398-415D-8090-C783F8A497BE}" type="parTrans" cxnId="{792CE947-5A95-4556-AC41-F039A1211B5C}">
      <dgm:prSet/>
      <dgm:spPr/>
      <dgm:t>
        <a:bodyPr/>
        <a:lstStyle/>
        <a:p>
          <a:endParaRPr lang="es-ES" b="1"/>
        </a:p>
      </dgm:t>
    </dgm:pt>
    <dgm:pt modelId="{C761C937-4055-4D25-BAF0-1558EE41831F}" type="sibTrans" cxnId="{792CE947-5A95-4556-AC41-F039A1211B5C}">
      <dgm:prSet/>
      <dgm:spPr/>
      <dgm:t>
        <a:bodyPr/>
        <a:lstStyle/>
        <a:p>
          <a:endParaRPr lang="es-ES" b="1"/>
        </a:p>
      </dgm:t>
    </dgm:pt>
    <dgm:pt modelId="{96660931-B91C-42A3-B92E-677B93A105B0}" type="pres">
      <dgm:prSet presAssocID="{2E4B3C71-276C-4C15-B0C3-84B64BB9C4FE}" presName="Name0" presStyleCnt="0">
        <dgm:presLayoutVars>
          <dgm:dir/>
          <dgm:resizeHandles val="exact"/>
        </dgm:presLayoutVars>
      </dgm:prSet>
      <dgm:spPr/>
    </dgm:pt>
    <dgm:pt modelId="{AA71BECB-F214-4E11-8F58-88CFEE9EEFF1}" type="pres">
      <dgm:prSet presAssocID="{B45997B5-C2A7-415E-B9F5-7DA93F6F5AB4}" presName="node" presStyleLbl="node1" presStyleIdx="0" presStyleCnt="3">
        <dgm:presLayoutVars>
          <dgm:bulletEnabled val="1"/>
        </dgm:presLayoutVars>
      </dgm:prSet>
      <dgm:spPr/>
    </dgm:pt>
    <dgm:pt modelId="{5772415E-C0B1-4FEA-A85A-00FDEA634DEC}" type="pres">
      <dgm:prSet presAssocID="{EDDCD0D1-0FD4-4E9A-901F-438CC1B813B0}" presName="sibTrans" presStyleLbl="sibTrans2D1" presStyleIdx="0" presStyleCnt="2"/>
      <dgm:spPr/>
    </dgm:pt>
    <dgm:pt modelId="{0BB00426-99E1-4004-A768-C93B2E265F22}" type="pres">
      <dgm:prSet presAssocID="{EDDCD0D1-0FD4-4E9A-901F-438CC1B813B0}" presName="connectorText" presStyleLbl="sibTrans2D1" presStyleIdx="0" presStyleCnt="2"/>
      <dgm:spPr/>
    </dgm:pt>
    <dgm:pt modelId="{D27C42DE-704C-4DFE-89F4-B729D8C4FFD7}" type="pres">
      <dgm:prSet presAssocID="{36E5A5AA-AECE-42A0-B8B1-EB3BCA38CBC3}" presName="node" presStyleLbl="node1" presStyleIdx="1" presStyleCnt="3">
        <dgm:presLayoutVars>
          <dgm:bulletEnabled val="1"/>
        </dgm:presLayoutVars>
      </dgm:prSet>
      <dgm:spPr/>
    </dgm:pt>
    <dgm:pt modelId="{F5F1212C-EDA4-490E-A536-567BBD9CF935}" type="pres">
      <dgm:prSet presAssocID="{BF797598-0122-48F8-A6C4-23B57C218410}" presName="sibTrans" presStyleLbl="sibTrans2D1" presStyleIdx="1" presStyleCnt="2"/>
      <dgm:spPr/>
    </dgm:pt>
    <dgm:pt modelId="{9DACB66E-6B7A-461D-A4FC-5290D03A553C}" type="pres">
      <dgm:prSet presAssocID="{BF797598-0122-48F8-A6C4-23B57C218410}" presName="connectorText" presStyleLbl="sibTrans2D1" presStyleIdx="1" presStyleCnt="2"/>
      <dgm:spPr/>
    </dgm:pt>
    <dgm:pt modelId="{A40F0005-87CF-476A-AA6C-90AF2240A3A2}" type="pres">
      <dgm:prSet presAssocID="{F6C14E8D-D18D-4985-979C-C90B8A2CD030}" presName="node" presStyleLbl="node1" presStyleIdx="2" presStyleCnt="3">
        <dgm:presLayoutVars>
          <dgm:bulletEnabled val="1"/>
        </dgm:presLayoutVars>
      </dgm:prSet>
      <dgm:spPr/>
    </dgm:pt>
  </dgm:ptLst>
  <dgm:cxnLst>
    <dgm:cxn modelId="{D6DAED03-F0F4-40AC-8691-E979FE6626C6}" type="presOf" srcId="{BF797598-0122-48F8-A6C4-23B57C218410}" destId="{F5F1212C-EDA4-490E-A536-567BBD9CF935}" srcOrd="0" destOrd="0" presId="urn:microsoft.com/office/officeart/2005/8/layout/process1"/>
    <dgm:cxn modelId="{C87E003A-0956-4DFA-8FFB-B0BEEB9D3DD2}" srcId="{2E4B3C71-276C-4C15-B0C3-84B64BB9C4FE}" destId="{36E5A5AA-AECE-42A0-B8B1-EB3BCA38CBC3}" srcOrd="1" destOrd="0" parTransId="{523E3EE0-6DF3-4336-8E06-C4DD67932036}" sibTransId="{BF797598-0122-48F8-A6C4-23B57C218410}"/>
    <dgm:cxn modelId="{49BB6246-72F8-4842-B934-2E5838FA23F7}" type="presOf" srcId="{36E5A5AA-AECE-42A0-B8B1-EB3BCA38CBC3}" destId="{D27C42DE-704C-4DFE-89F4-B729D8C4FFD7}" srcOrd="0" destOrd="0" presId="urn:microsoft.com/office/officeart/2005/8/layout/process1"/>
    <dgm:cxn modelId="{792CE947-5A95-4556-AC41-F039A1211B5C}" srcId="{2E4B3C71-276C-4C15-B0C3-84B64BB9C4FE}" destId="{F6C14E8D-D18D-4985-979C-C90B8A2CD030}" srcOrd="2" destOrd="0" parTransId="{5A32E847-0398-415D-8090-C783F8A497BE}" sibTransId="{C761C937-4055-4D25-BAF0-1558EE41831F}"/>
    <dgm:cxn modelId="{6925244B-5D20-44E5-9BB8-B97A0AEA3942}" type="presOf" srcId="{BF797598-0122-48F8-A6C4-23B57C218410}" destId="{9DACB66E-6B7A-461D-A4FC-5290D03A553C}" srcOrd="1" destOrd="0" presId="urn:microsoft.com/office/officeart/2005/8/layout/process1"/>
    <dgm:cxn modelId="{5621DA85-4A99-4588-AAC4-0B7A0B8693BE}" type="presOf" srcId="{EDDCD0D1-0FD4-4E9A-901F-438CC1B813B0}" destId="{5772415E-C0B1-4FEA-A85A-00FDEA634DEC}" srcOrd="0" destOrd="0" presId="urn:microsoft.com/office/officeart/2005/8/layout/process1"/>
    <dgm:cxn modelId="{2D7CA28D-C873-4028-AF36-072019291774}" type="presOf" srcId="{B45997B5-C2A7-415E-B9F5-7DA93F6F5AB4}" destId="{AA71BECB-F214-4E11-8F58-88CFEE9EEFF1}" srcOrd="0" destOrd="0" presId="urn:microsoft.com/office/officeart/2005/8/layout/process1"/>
    <dgm:cxn modelId="{B35A67A9-6C6C-4369-B5D5-BEECA6400976}" type="presOf" srcId="{2E4B3C71-276C-4C15-B0C3-84B64BB9C4FE}" destId="{96660931-B91C-42A3-B92E-677B93A105B0}" srcOrd="0" destOrd="0" presId="urn:microsoft.com/office/officeart/2005/8/layout/process1"/>
    <dgm:cxn modelId="{95FB39AE-B3AC-485B-AE34-EF639C698972}" type="presOf" srcId="{F6C14E8D-D18D-4985-979C-C90B8A2CD030}" destId="{A40F0005-87CF-476A-AA6C-90AF2240A3A2}" srcOrd="0" destOrd="0" presId="urn:microsoft.com/office/officeart/2005/8/layout/process1"/>
    <dgm:cxn modelId="{711E21CE-ABA9-45FF-9682-22F59E2348E4}" srcId="{2E4B3C71-276C-4C15-B0C3-84B64BB9C4FE}" destId="{B45997B5-C2A7-415E-B9F5-7DA93F6F5AB4}" srcOrd="0" destOrd="0" parTransId="{6826E709-FE27-4CAD-8972-BEC7BAEE80B6}" sibTransId="{EDDCD0D1-0FD4-4E9A-901F-438CC1B813B0}"/>
    <dgm:cxn modelId="{8C5590E9-7C96-47EF-A360-85A83306B0A6}" type="presOf" srcId="{EDDCD0D1-0FD4-4E9A-901F-438CC1B813B0}" destId="{0BB00426-99E1-4004-A768-C93B2E265F22}" srcOrd="1" destOrd="0" presId="urn:microsoft.com/office/officeart/2005/8/layout/process1"/>
    <dgm:cxn modelId="{CB42FAE0-E6E7-4537-8023-A608D3D6D36F}" type="presParOf" srcId="{96660931-B91C-42A3-B92E-677B93A105B0}" destId="{AA71BECB-F214-4E11-8F58-88CFEE9EEFF1}" srcOrd="0" destOrd="0" presId="urn:microsoft.com/office/officeart/2005/8/layout/process1"/>
    <dgm:cxn modelId="{D67CD4F4-504A-459C-89E2-D1691A334632}" type="presParOf" srcId="{96660931-B91C-42A3-B92E-677B93A105B0}" destId="{5772415E-C0B1-4FEA-A85A-00FDEA634DEC}" srcOrd="1" destOrd="0" presId="urn:microsoft.com/office/officeart/2005/8/layout/process1"/>
    <dgm:cxn modelId="{42861AAD-DE08-4351-A3AB-2AB81B28D9D4}" type="presParOf" srcId="{5772415E-C0B1-4FEA-A85A-00FDEA634DEC}" destId="{0BB00426-99E1-4004-A768-C93B2E265F22}" srcOrd="0" destOrd="0" presId="urn:microsoft.com/office/officeart/2005/8/layout/process1"/>
    <dgm:cxn modelId="{47064DF4-B768-4D6C-B0E2-FE0681549A3A}" type="presParOf" srcId="{96660931-B91C-42A3-B92E-677B93A105B0}" destId="{D27C42DE-704C-4DFE-89F4-B729D8C4FFD7}" srcOrd="2" destOrd="0" presId="urn:microsoft.com/office/officeart/2005/8/layout/process1"/>
    <dgm:cxn modelId="{1F1EE510-4C23-43B0-8E78-649E53A6A3D1}" type="presParOf" srcId="{96660931-B91C-42A3-B92E-677B93A105B0}" destId="{F5F1212C-EDA4-490E-A536-567BBD9CF935}" srcOrd="3" destOrd="0" presId="urn:microsoft.com/office/officeart/2005/8/layout/process1"/>
    <dgm:cxn modelId="{65D1268E-92F6-44A0-86E9-46714A264AEB}" type="presParOf" srcId="{F5F1212C-EDA4-490E-A536-567BBD9CF935}" destId="{9DACB66E-6B7A-461D-A4FC-5290D03A553C}" srcOrd="0" destOrd="0" presId="urn:microsoft.com/office/officeart/2005/8/layout/process1"/>
    <dgm:cxn modelId="{C3C338EA-C806-4CF2-9D41-88325411A837}" type="presParOf" srcId="{96660931-B91C-42A3-B92E-677B93A105B0}" destId="{A40F0005-87CF-476A-AA6C-90AF2240A3A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6FF835-AC73-4F1D-84B4-379A9CAF075B}" type="doc">
      <dgm:prSet loTypeId="urn:microsoft.com/office/officeart/2005/8/layout/cycle2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PE"/>
        </a:p>
      </dgm:t>
    </dgm:pt>
    <dgm:pt modelId="{3C7E377E-2D3A-43B1-9144-6C4B3FE2C86C}">
      <dgm:prSet phldrT="[Texto]" custT="1"/>
      <dgm:spPr/>
      <dgm:t>
        <a:bodyPr/>
        <a:lstStyle/>
        <a:p>
          <a:r>
            <a:rPr lang="es-PE" sz="1400" dirty="0"/>
            <a:t>Muerte Prematura</a:t>
          </a:r>
        </a:p>
      </dgm:t>
    </dgm:pt>
    <dgm:pt modelId="{DD981244-B0F9-4275-9886-4F868F9060BA}" type="parTrans" cxnId="{7C158929-15DC-4BB7-ABD5-8BE8C71C7559}">
      <dgm:prSet/>
      <dgm:spPr/>
      <dgm:t>
        <a:bodyPr/>
        <a:lstStyle/>
        <a:p>
          <a:endParaRPr lang="es-PE" sz="1400"/>
        </a:p>
      </dgm:t>
    </dgm:pt>
    <dgm:pt modelId="{9C1F3546-59CB-425C-B594-A85D392813F2}" type="sibTrans" cxnId="{7C158929-15DC-4BB7-ABD5-8BE8C71C7559}">
      <dgm:prSet custT="1"/>
      <dgm:spPr/>
      <dgm:t>
        <a:bodyPr/>
        <a:lstStyle/>
        <a:p>
          <a:endParaRPr lang="es-PE" sz="1400"/>
        </a:p>
      </dgm:t>
    </dgm:pt>
    <dgm:pt modelId="{DD3EB14F-65ED-47CD-8DC9-91A04CC9A276}">
      <dgm:prSet phldrT="[Texto]" custT="1"/>
      <dgm:spPr/>
      <dgm:t>
        <a:bodyPr/>
        <a:lstStyle/>
        <a:p>
          <a:r>
            <a:rPr lang="es-PE" sz="1400" dirty="0"/>
            <a:t>Inseguridad </a:t>
          </a:r>
        </a:p>
      </dgm:t>
    </dgm:pt>
    <dgm:pt modelId="{081A84D0-C20B-4CF7-B06F-606CF45ED7CE}" type="parTrans" cxnId="{37F0DD2F-6B32-4EDA-907F-29AB06271F01}">
      <dgm:prSet/>
      <dgm:spPr/>
      <dgm:t>
        <a:bodyPr/>
        <a:lstStyle/>
        <a:p>
          <a:endParaRPr lang="es-PE" sz="1400"/>
        </a:p>
      </dgm:t>
    </dgm:pt>
    <dgm:pt modelId="{8E55D3B7-387A-4BD1-A586-A819F2A44134}" type="sibTrans" cxnId="{37F0DD2F-6B32-4EDA-907F-29AB06271F01}">
      <dgm:prSet custT="1"/>
      <dgm:spPr/>
      <dgm:t>
        <a:bodyPr/>
        <a:lstStyle/>
        <a:p>
          <a:endParaRPr lang="es-PE" sz="1400"/>
        </a:p>
      </dgm:t>
    </dgm:pt>
    <dgm:pt modelId="{E52C76F7-6CF8-415F-9768-DA4265D36482}">
      <dgm:prSet phldrT="[Texto]" custT="1"/>
      <dgm:spPr/>
      <dgm:t>
        <a:bodyPr/>
        <a:lstStyle/>
        <a:p>
          <a:r>
            <a:rPr lang="es-PE" sz="1400" dirty="0"/>
            <a:t>Financieras </a:t>
          </a:r>
        </a:p>
      </dgm:t>
    </dgm:pt>
    <dgm:pt modelId="{6246F7E4-0435-4114-B299-FFD26E09AA54}" type="parTrans" cxnId="{10934D49-6E02-45F0-A765-4856D5FD2493}">
      <dgm:prSet/>
      <dgm:spPr/>
      <dgm:t>
        <a:bodyPr/>
        <a:lstStyle/>
        <a:p>
          <a:endParaRPr lang="es-PE" sz="1400"/>
        </a:p>
      </dgm:t>
    </dgm:pt>
    <dgm:pt modelId="{74F80F5D-0273-4CF7-9055-FDA6962A3200}" type="sibTrans" cxnId="{10934D49-6E02-45F0-A765-4856D5FD2493}">
      <dgm:prSet custT="1"/>
      <dgm:spPr/>
      <dgm:t>
        <a:bodyPr/>
        <a:lstStyle/>
        <a:p>
          <a:endParaRPr lang="es-PE" sz="1400"/>
        </a:p>
      </dgm:t>
    </dgm:pt>
    <dgm:pt modelId="{DE047511-82AC-45FF-889B-D72BF194C29C}">
      <dgm:prSet phldrT="[Texto]" custT="1"/>
      <dgm:spPr/>
      <dgm:t>
        <a:bodyPr/>
        <a:lstStyle/>
        <a:p>
          <a:r>
            <a:rPr lang="es-PE" sz="1400" dirty="0"/>
            <a:t>Psicológicas </a:t>
          </a:r>
        </a:p>
      </dgm:t>
    </dgm:pt>
    <dgm:pt modelId="{66CB0334-D36B-45CF-A4B7-FBC326A96A9F}" type="parTrans" cxnId="{96C2E7BC-DB42-4682-8C8E-199988DB30ED}">
      <dgm:prSet/>
      <dgm:spPr/>
      <dgm:t>
        <a:bodyPr/>
        <a:lstStyle/>
        <a:p>
          <a:endParaRPr lang="es-PE" sz="1400"/>
        </a:p>
      </dgm:t>
    </dgm:pt>
    <dgm:pt modelId="{F18B3675-92AC-46DB-843D-377103B83DC1}" type="sibTrans" cxnId="{96C2E7BC-DB42-4682-8C8E-199988DB30ED}">
      <dgm:prSet custT="1"/>
      <dgm:spPr/>
      <dgm:t>
        <a:bodyPr/>
        <a:lstStyle/>
        <a:p>
          <a:endParaRPr lang="es-PE" sz="1400"/>
        </a:p>
      </dgm:t>
    </dgm:pt>
    <dgm:pt modelId="{D5F768A4-EA4F-4C0F-9BF8-7EA44FBC71CF}">
      <dgm:prSet phldrT="[Texto]" custT="1"/>
      <dgm:spPr/>
      <dgm:t>
        <a:bodyPr/>
        <a:lstStyle/>
        <a:p>
          <a:r>
            <a:rPr lang="es-PE" sz="1400" dirty="0"/>
            <a:t>Riesgos en la Salud</a:t>
          </a:r>
        </a:p>
      </dgm:t>
    </dgm:pt>
    <dgm:pt modelId="{2265F9D0-8879-4B03-B99E-FEA7BB35289B}" type="parTrans" cxnId="{5F0E6864-BF1E-489C-876D-BA07AA00AB82}">
      <dgm:prSet/>
      <dgm:spPr/>
      <dgm:t>
        <a:bodyPr/>
        <a:lstStyle/>
        <a:p>
          <a:endParaRPr lang="es-PE" sz="1400"/>
        </a:p>
      </dgm:t>
    </dgm:pt>
    <dgm:pt modelId="{89839887-8026-42B1-A371-5D0380DD4381}" type="sibTrans" cxnId="{5F0E6864-BF1E-489C-876D-BA07AA00AB82}">
      <dgm:prSet custT="1"/>
      <dgm:spPr/>
      <dgm:t>
        <a:bodyPr/>
        <a:lstStyle/>
        <a:p>
          <a:endParaRPr lang="es-PE" sz="1400"/>
        </a:p>
      </dgm:t>
    </dgm:pt>
    <dgm:pt modelId="{0D8206CA-9DCD-47A1-BF68-2C30D735281C}" type="pres">
      <dgm:prSet presAssocID="{A66FF835-AC73-4F1D-84B4-379A9CAF075B}" presName="cycle" presStyleCnt="0">
        <dgm:presLayoutVars>
          <dgm:dir/>
          <dgm:resizeHandles val="exact"/>
        </dgm:presLayoutVars>
      </dgm:prSet>
      <dgm:spPr/>
    </dgm:pt>
    <dgm:pt modelId="{7DEEA037-7125-4AB5-8726-4A9B212F985A}" type="pres">
      <dgm:prSet presAssocID="{3C7E377E-2D3A-43B1-9144-6C4B3FE2C86C}" presName="node" presStyleLbl="node1" presStyleIdx="0" presStyleCnt="5">
        <dgm:presLayoutVars>
          <dgm:bulletEnabled val="1"/>
        </dgm:presLayoutVars>
      </dgm:prSet>
      <dgm:spPr/>
    </dgm:pt>
    <dgm:pt modelId="{67F7E13B-4C6D-4923-B8FA-BCC896400423}" type="pres">
      <dgm:prSet presAssocID="{9C1F3546-59CB-425C-B594-A85D392813F2}" presName="sibTrans" presStyleLbl="sibTrans2D1" presStyleIdx="0" presStyleCnt="5"/>
      <dgm:spPr/>
    </dgm:pt>
    <dgm:pt modelId="{A9008075-73C2-4537-8217-C45603287464}" type="pres">
      <dgm:prSet presAssocID="{9C1F3546-59CB-425C-B594-A85D392813F2}" presName="connectorText" presStyleLbl="sibTrans2D1" presStyleIdx="0" presStyleCnt="5"/>
      <dgm:spPr/>
    </dgm:pt>
    <dgm:pt modelId="{B032474C-ACAC-4216-AC87-5401E9927DD0}" type="pres">
      <dgm:prSet presAssocID="{DD3EB14F-65ED-47CD-8DC9-91A04CC9A276}" presName="node" presStyleLbl="node1" presStyleIdx="1" presStyleCnt="5">
        <dgm:presLayoutVars>
          <dgm:bulletEnabled val="1"/>
        </dgm:presLayoutVars>
      </dgm:prSet>
      <dgm:spPr/>
    </dgm:pt>
    <dgm:pt modelId="{DB93653E-3A74-4EA3-B054-AF721E0A40E2}" type="pres">
      <dgm:prSet presAssocID="{8E55D3B7-387A-4BD1-A586-A819F2A44134}" presName="sibTrans" presStyleLbl="sibTrans2D1" presStyleIdx="1" presStyleCnt="5"/>
      <dgm:spPr/>
    </dgm:pt>
    <dgm:pt modelId="{632EA85E-9D99-4C6F-9678-0AF1B5F22B55}" type="pres">
      <dgm:prSet presAssocID="{8E55D3B7-387A-4BD1-A586-A819F2A44134}" presName="connectorText" presStyleLbl="sibTrans2D1" presStyleIdx="1" presStyleCnt="5"/>
      <dgm:spPr/>
    </dgm:pt>
    <dgm:pt modelId="{46783AD4-76A8-4A13-8DA6-91AAA4EEAF47}" type="pres">
      <dgm:prSet presAssocID="{E52C76F7-6CF8-415F-9768-DA4265D36482}" presName="node" presStyleLbl="node1" presStyleIdx="2" presStyleCnt="5">
        <dgm:presLayoutVars>
          <dgm:bulletEnabled val="1"/>
        </dgm:presLayoutVars>
      </dgm:prSet>
      <dgm:spPr/>
    </dgm:pt>
    <dgm:pt modelId="{ED17CEA0-A3AA-4DA1-93B0-5F2DEB44F9EC}" type="pres">
      <dgm:prSet presAssocID="{74F80F5D-0273-4CF7-9055-FDA6962A3200}" presName="sibTrans" presStyleLbl="sibTrans2D1" presStyleIdx="2" presStyleCnt="5"/>
      <dgm:spPr/>
    </dgm:pt>
    <dgm:pt modelId="{D33B2332-5F33-4655-916E-5AA89F8BCC1E}" type="pres">
      <dgm:prSet presAssocID="{74F80F5D-0273-4CF7-9055-FDA6962A3200}" presName="connectorText" presStyleLbl="sibTrans2D1" presStyleIdx="2" presStyleCnt="5"/>
      <dgm:spPr/>
    </dgm:pt>
    <dgm:pt modelId="{1BCEE0BD-15B3-4CE6-A90A-DF0F3763CD64}" type="pres">
      <dgm:prSet presAssocID="{DE047511-82AC-45FF-889B-D72BF194C29C}" presName="node" presStyleLbl="node1" presStyleIdx="3" presStyleCnt="5">
        <dgm:presLayoutVars>
          <dgm:bulletEnabled val="1"/>
        </dgm:presLayoutVars>
      </dgm:prSet>
      <dgm:spPr/>
    </dgm:pt>
    <dgm:pt modelId="{728F2241-8020-4A40-AC28-F679E58CE22C}" type="pres">
      <dgm:prSet presAssocID="{F18B3675-92AC-46DB-843D-377103B83DC1}" presName="sibTrans" presStyleLbl="sibTrans2D1" presStyleIdx="3" presStyleCnt="5"/>
      <dgm:spPr/>
    </dgm:pt>
    <dgm:pt modelId="{F0A57D39-7438-4296-899C-5354A125E572}" type="pres">
      <dgm:prSet presAssocID="{F18B3675-92AC-46DB-843D-377103B83DC1}" presName="connectorText" presStyleLbl="sibTrans2D1" presStyleIdx="3" presStyleCnt="5"/>
      <dgm:spPr/>
    </dgm:pt>
    <dgm:pt modelId="{9AB89777-1AD5-4B59-ABF0-2A1359CB2E47}" type="pres">
      <dgm:prSet presAssocID="{D5F768A4-EA4F-4C0F-9BF8-7EA44FBC71CF}" presName="node" presStyleLbl="node1" presStyleIdx="4" presStyleCnt="5">
        <dgm:presLayoutVars>
          <dgm:bulletEnabled val="1"/>
        </dgm:presLayoutVars>
      </dgm:prSet>
      <dgm:spPr/>
    </dgm:pt>
    <dgm:pt modelId="{187DFC47-E42E-482E-95DF-DFA45B8AD231}" type="pres">
      <dgm:prSet presAssocID="{89839887-8026-42B1-A371-5D0380DD4381}" presName="sibTrans" presStyleLbl="sibTrans2D1" presStyleIdx="4" presStyleCnt="5"/>
      <dgm:spPr/>
    </dgm:pt>
    <dgm:pt modelId="{ECB011E6-F7CA-475D-AACF-89AE3EDF7279}" type="pres">
      <dgm:prSet presAssocID="{89839887-8026-42B1-A371-5D0380DD4381}" presName="connectorText" presStyleLbl="sibTrans2D1" presStyleIdx="4" presStyleCnt="5"/>
      <dgm:spPr/>
    </dgm:pt>
  </dgm:ptLst>
  <dgm:cxnLst>
    <dgm:cxn modelId="{C1856B07-10A9-41E5-AB55-73B61B8725D6}" type="presOf" srcId="{8E55D3B7-387A-4BD1-A586-A819F2A44134}" destId="{632EA85E-9D99-4C6F-9678-0AF1B5F22B55}" srcOrd="1" destOrd="0" presId="urn:microsoft.com/office/officeart/2005/8/layout/cycle2"/>
    <dgm:cxn modelId="{88EEA50D-D11D-4B50-A6CC-3E0AF8D56737}" type="presOf" srcId="{9C1F3546-59CB-425C-B594-A85D392813F2}" destId="{A9008075-73C2-4537-8217-C45603287464}" srcOrd="1" destOrd="0" presId="urn:microsoft.com/office/officeart/2005/8/layout/cycle2"/>
    <dgm:cxn modelId="{7C158929-15DC-4BB7-ABD5-8BE8C71C7559}" srcId="{A66FF835-AC73-4F1D-84B4-379A9CAF075B}" destId="{3C7E377E-2D3A-43B1-9144-6C4B3FE2C86C}" srcOrd="0" destOrd="0" parTransId="{DD981244-B0F9-4275-9886-4F868F9060BA}" sibTransId="{9C1F3546-59CB-425C-B594-A85D392813F2}"/>
    <dgm:cxn modelId="{37F0DD2F-6B32-4EDA-907F-29AB06271F01}" srcId="{A66FF835-AC73-4F1D-84B4-379A9CAF075B}" destId="{DD3EB14F-65ED-47CD-8DC9-91A04CC9A276}" srcOrd="1" destOrd="0" parTransId="{081A84D0-C20B-4CF7-B06F-606CF45ED7CE}" sibTransId="{8E55D3B7-387A-4BD1-A586-A819F2A44134}"/>
    <dgm:cxn modelId="{A5FD5340-53CE-4665-ABB6-2F2995CD7B0E}" type="presOf" srcId="{9C1F3546-59CB-425C-B594-A85D392813F2}" destId="{67F7E13B-4C6D-4923-B8FA-BCC896400423}" srcOrd="0" destOrd="0" presId="urn:microsoft.com/office/officeart/2005/8/layout/cycle2"/>
    <dgm:cxn modelId="{10934D49-6E02-45F0-A765-4856D5FD2493}" srcId="{A66FF835-AC73-4F1D-84B4-379A9CAF075B}" destId="{E52C76F7-6CF8-415F-9768-DA4265D36482}" srcOrd="2" destOrd="0" parTransId="{6246F7E4-0435-4114-B299-FFD26E09AA54}" sibTransId="{74F80F5D-0273-4CF7-9055-FDA6962A3200}"/>
    <dgm:cxn modelId="{4FCB004B-3718-4290-AD8D-87B38AD94031}" type="presOf" srcId="{D5F768A4-EA4F-4C0F-9BF8-7EA44FBC71CF}" destId="{9AB89777-1AD5-4B59-ABF0-2A1359CB2E47}" srcOrd="0" destOrd="0" presId="urn:microsoft.com/office/officeart/2005/8/layout/cycle2"/>
    <dgm:cxn modelId="{D1B79A4E-F02A-4E07-A7DC-607912FA3B9A}" type="presOf" srcId="{A66FF835-AC73-4F1D-84B4-379A9CAF075B}" destId="{0D8206CA-9DCD-47A1-BF68-2C30D735281C}" srcOrd="0" destOrd="0" presId="urn:microsoft.com/office/officeart/2005/8/layout/cycle2"/>
    <dgm:cxn modelId="{5F0E6864-BF1E-489C-876D-BA07AA00AB82}" srcId="{A66FF835-AC73-4F1D-84B4-379A9CAF075B}" destId="{D5F768A4-EA4F-4C0F-9BF8-7EA44FBC71CF}" srcOrd="4" destOrd="0" parTransId="{2265F9D0-8879-4B03-B99E-FEA7BB35289B}" sibTransId="{89839887-8026-42B1-A371-5D0380DD4381}"/>
    <dgm:cxn modelId="{2CE35365-A75D-4220-B464-DC1FAC57CCAF}" type="presOf" srcId="{89839887-8026-42B1-A371-5D0380DD4381}" destId="{187DFC47-E42E-482E-95DF-DFA45B8AD231}" srcOrd="0" destOrd="0" presId="urn:microsoft.com/office/officeart/2005/8/layout/cycle2"/>
    <dgm:cxn modelId="{E556E66E-FD60-4914-ACA5-D5F3474CAB0B}" type="presOf" srcId="{DD3EB14F-65ED-47CD-8DC9-91A04CC9A276}" destId="{B032474C-ACAC-4216-AC87-5401E9927DD0}" srcOrd="0" destOrd="0" presId="urn:microsoft.com/office/officeart/2005/8/layout/cycle2"/>
    <dgm:cxn modelId="{64311471-BBDC-4352-8F35-06E30112550C}" type="presOf" srcId="{89839887-8026-42B1-A371-5D0380DD4381}" destId="{ECB011E6-F7CA-475D-AACF-89AE3EDF7279}" srcOrd="1" destOrd="0" presId="urn:microsoft.com/office/officeart/2005/8/layout/cycle2"/>
    <dgm:cxn modelId="{D6144886-336F-42F1-82FE-C7EC5A9AF4ED}" type="presOf" srcId="{F18B3675-92AC-46DB-843D-377103B83DC1}" destId="{F0A57D39-7438-4296-899C-5354A125E572}" srcOrd="1" destOrd="0" presId="urn:microsoft.com/office/officeart/2005/8/layout/cycle2"/>
    <dgm:cxn modelId="{6BBC3F9E-842C-47A7-AE09-FBF71657AD77}" type="presOf" srcId="{DE047511-82AC-45FF-889B-D72BF194C29C}" destId="{1BCEE0BD-15B3-4CE6-A90A-DF0F3763CD64}" srcOrd="0" destOrd="0" presId="urn:microsoft.com/office/officeart/2005/8/layout/cycle2"/>
    <dgm:cxn modelId="{04F48FAF-CC3B-4A81-865A-3B3E7B6324AB}" type="presOf" srcId="{74F80F5D-0273-4CF7-9055-FDA6962A3200}" destId="{D33B2332-5F33-4655-916E-5AA89F8BCC1E}" srcOrd="1" destOrd="0" presId="urn:microsoft.com/office/officeart/2005/8/layout/cycle2"/>
    <dgm:cxn modelId="{94D30DB4-BCD9-46DD-853A-B2D8DEF60FAA}" type="presOf" srcId="{F18B3675-92AC-46DB-843D-377103B83DC1}" destId="{728F2241-8020-4A40-AC28-F679E58CE22C}" srcOrd="0" destOrd="0" presId="urn:microsoft.com/office/officeart/2005/8/layout/cycle2"/>
    <dgm:cxn modelId="{96C2E7BC-DB42-4682-8C8E-199988DB30ED}" srcId="{A66FF835-AC73-4F1D-84B4-379A9CAF075B}" destId="{DE047511-82AC-45FF-889B-D72BF194C29C}" srcOrd="3" destOrd="0" parTransId="{66CB0334-D36B-45CF-A4B7-FBC326A96A9F}" sibTransId="{F18B3675-92AC-46DB-843D-377103B83DC1}"/>
    <dgm:cxn modelId="{268ED5C7-A1F6-4B16-9480-9C795B18A877}" type="presOf" srcId="{3C7E377E-2D3A-43B1-9144-6C4B3FE2C86C}" destId="{7DEEA037-7125-4AB5-8726-4A9B212F985A}" srcOrd="0" destOrd="0" presId="urn:microsoft.com/office/officeart/2005/8/layout/cycle2"/>
    <dgm:cxn modelId="{EE470AC9-8703-434B-A23E-BB50FE6B85D3}" type="presOf" srcId="{E52C76F7-6CF8-415F-9768-DA4265D36482}" destId="{46783AD4-76A8-4A13-8DA6-91AAA4EEAF47}" srcOrd="0" destOrd="0" presId="urn:microsoft.com/office/officeart/2005/8/layout/cycle2"/>
    <dgm:cxn modelId="{ED45E4CB-F7FF-4804-A2B0-4A75F926677E}" type="presOf" srcId="{74F80F5D-0273-4CF7-9055-FDA6962A3200}" destId="{ED17CEA0-A3AA-4DA1-93B0-5F2DEB44F9EC}" srcOrd="0" destOrd="0" presId="urn:microsoft.com/office/officeart/2005/8/layout/cycle2"/>
    <dgm:cxn modelId="{CAA3DAD2-E0E9-43A5-8697-5BC5C4E42FE7}" type="presOf" srcId="{8E55D3B7-387A-4BD1-A586-A819F2A44134}" destId="{DB93653E-3A74-4EA3-B054-AF721E0A40E2}" srcOrd="0" destOrd="0" presId="urn:microsoft.com/office/officeart/2005/8/layout/cycle2"/>
    <dgm:cxn modelId="{D4F55C7B-E7BA-4273-A070-13522A83AC79}" type="presParOf" srcId="{0D8206CA-9DCD-47A1-BF68-2C30D735281C}" destId="{7DEEA037-7125-4AB5-8726-4A9B212F985A}" srcOrd="0" destOrd="0" presId="urn:microsoft.com/office/officeart/2005/8/layout/cycle2"/>
    <dgm:cxn modelId="{E7975464-CA8C-47AB-8165-8626EE38A207}" type="presParOf" srcId="{0D8206CA-9DCD-47A1-BF68-2C30D735281C}" destId="{67F7E13B-4C6D-4923-B8FA-BCC896400423}" srcOrd="1" destOrd="0" presId="urn:microsoft.com/office/officeart/2005/8/layout/cycle2"/>
    <dgm:cxn modelId="{1E2C6572-B426-4163-BA4F-12C52C2ACE47}" type="presParOf" srcId="{67F7E13B-4C6D-4923-B8FA-BCC896400423}" destId="{A9008075-73C2-4537-8217-C45603287464}" srcOrd="0" destOrd="0" presId="urn:microsoft.com/office/officeart/2005/8/layout/cycle2"/>
    <dgm:cxn modelId="{CB140F4F-0A1E-4375-B48C-1D4046A755BE}" type="presParOf" srcId="{0D8206CA-9DCD-47A1-BF68-2C30D735281C}" destId="{B032474C-ACAC-4216-AC87-5401E9927DD0}" srcOrd="2" destOrd="0" presId="urn:microsoft.com/office/officeart/2005/8/layout/cycle2"/>
    <dgm:cxn modelId="{C04BFC70-9558-456A-A6FB-FCA6280C4CD7}" type="presParOf" srcId="{0D8206CA-9DCD-47A1-BF68-2C30D735281C}" destId="{DB93653E-3A74-4EA3-B054-AF721E0A40E2}" srcOrd="3" destOrd="0" presId="urn:microsoft.com/office/officeart/2005/8/layout/cycle2"/>
    <dgm:cxn modelId="{C12A91BB-F3A8-413C-BD83-A3EAA725F2B4}" type="presParOf" srcId="{DB93653E-3A74-4EA3-B054-AF721E0A40E2}" destId="{632EA85E-9D99-4C6F-9678-0AF1B5F22B55}" srcOrd="0" destOrd="0" presId="urn:microsoft.com/office/officeart/2005/8/layout/cycle2"/>
    <dgm:cxn modelId="{0A7A9DB4-B414-4B62-8A20-106306D84B44}" type="presParOf" srcId="{0D8206CA-9DCD-47A1-BF68-2C30D735281C}" destId="{46783AD4-76A8-4A13-8DA6-91AAA4EEAF47}" srcOrd="4" destOrd="0" presId="urn:microsoft.com/office/officeart/2005/8/layout/cycle2"/>
    <dgm:cxn modelId="{EBDC84B9-56E5-4D91-9335-6BCDF3820EA0}" type="presParOf" srcId="{0D8206CA-9DCD-47A1-BF68-2C30D735281C}" destId="{ED17CEA0-A3AA-4DA1-93B0-5F2DEB44F9EC}" srcOrd="5" destOrd="0" presId="urn:microsoft.com/office/officeart/2005/8/layout/cycle2"/>
    <dgm:cxn modelId="{C7E5D60C-AC51-4FC4-B8C0-306ED56F2C68}" type="presParOf" srcId="{ED17CEA0-A3AA-4DA1-93B0-5F2DEB44F9EC}" destId="{D33B2332-5F33-4655-916E-5AA89F8BCC1E}" srcOrd="0" destOrd="0" presId="urn:microsoft.com/office/officeart/2005/8/layout/cycle2"/>
    <dgm:cxn modelId="{2FE7EB87-E580-409C-985F-4E1294FD8296}" type="presParOf" srcId="{0D8206CA-9DCD-47A1-BF68-2C30D735281C}" destId="{1BCEE0BD-15B3-4CE6-A90A-DF0F3763CD64}" srcOrd="6" destOrd="0" presId="urn:microsoft.com/office/officeart/2005/8/layout/cycle2"/>
    <dgm:cxn modelId="{B7204D40-AB53-4A66-91BB-517BA8009DAA}" type="presParOf" srcId="{0D8206CA-9DCD-47A1-BF68-2C30D735281C}" destId="{728F2241-8020-4A40-AC28-F679E58CE22C}" srcOrd="7" destOrd="0" presId="urn:microsoft.com/office/officeart/2005/8/layout/cycle2"/>
    <dgm:cxn modelId="{EAE95A25-6DB2-4241-B674-6ED66E10F6B2}" type="presParOf" srcId="{728F2241-8020-4A40-AC28-F679E58CE22C}" destId="{F0A57D39-7438-4296-899C-5354A125E572}" srcOrd="0" destOrd="0" presId="urn:microsoft.com/office/officeart/2005/8/layout/cycle2"/>
    <dgm:cxn modelId="{02D1B723-7F46-41E3-ACBB-32CF57CCF957}" type="presParOf" srcId="{0D8206CA-9DCD-47A1-BF68-2C30D735281C}" destId="{9AB89777-1AD5-4B59-ABF0-2A1359CB2E47}" srcOrd="8" destOrd="0" presId="urn:microsoft.com/office/officeart/2005/8/layout/cycle2"/>
    <dgm:cxn modelId="{FFB5CF89-0115-46CF-9462-38557565F323}" type="presParOf" srcId="{0D8206CA-9DCD-47A1-BF68-2C30D735281C}" destId="{187DFC47-E42E-482E-95DF-DFA45B8AD231}" srcOrd="9" destOrd="0" presId="urn:microsoft.com/office/officeart/2005/8/layout/cycle2"/>
    <dgm:cxn modelId="{A11308F3-C0C9-4887-9AB0-9A057F2D6A09}" type="presParOf" srcId="{187DFC47-E42E-482E-95DF-DFA45B8AD231}" destId="{ECB011E6-F7CA-475D-AACF-89AE3EDF727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EB03AB-3975-41CC-90A6-D24AE40FDB84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9B8DBB3F-C25C-49BA-8B72-5BA3D3FE88D1}">
      <dgm:prSet phldrT="[Texto]"/>
      <dgm:spPr/>
      <dgm:t>
        <a:bodyPr/>
        <a:lstStyle/>
        <a:p>
          <a:pPr algn="ctr"/>
          <a:r>
            <a:rPr lang="es-PE" b="1" dirty="0">
              <a:solidFill>
                <a:schemeClr val="bg1"/>
              </a:solidFill>
            </a:rPr>
            <a:t>La amistad, las buenas  relaciones sociales y fuertes redes de apoyo  mejoran la salud en el hogar,  en el trabajo y en la comunidad.</a:t>
          </a:r>
          <a:endParaRPr lang="es-PE" dirty="0">
            <a:solidFill>
              <a:schemeClr val="bg1"/>
            </a:solidFill>
          </a:endParaRPr>
        </a:p>
      </dgm:t>
    </dgm:pt>
    <dgm:pt modelId="{C460491A-00AA-470B-B069-0CF33B99A21E}" type="parTrans" cxnId="{DA58E4DE-D14F-4258-8067-0F36E7965136}">
      <dgm:prSet/>
      <dgm:spPr/>
      <dgm:t>
        <a:bodyPr/>
        <a:lstStyle/>
        <a:p>
          <a:endParaRPr lang="es-PE">
            <a:solidFill>
              <a:schemeClr val="bg1"/>
            </a:solidFill>
          </a:endParaRPr>
        </a:p>
      </dgm:t>
    </dgm:pt>
    <dgm:pt modelId="{AC14D18F-F1B0-4A72-A16A-731627A748F3}" type="sibTrans" cxnId="{DA58E4DE-D14F-4258-8067-0F36E7965136}">
      <dgm:prSet/>
      <dgm:spPr/>
      <dgm:t>
        <a:bodyPr/>
        <a:lstStyle/>
        <a:p>
          <a:endParaRPr lang="es-PE">
            <a:solidFill>
              <a:schemeClr val="bg1"/>
            </a:solidFill>
          </a:endParaRPr>
        </a:p>
      </dgm:t>
    </dgm:pt>
    <dgm:pt modelId="{9653AEBC-FBA7-493B-A1CF-800E38D2D174}">
      <dgm:prSet phldrT="[Texto]" custT="1"/>
      <dgm:spPr/>
      <dgm:t>
        <a:bodyPr/>
        <a:lstStyle/>
        <a:p>
          <a:pPr algn="just"/>
          <a:r>
            <a:rPr lang="es-PE" sz="1400" b="1" dirty="0">
              <a:solidFill>
                <a:schemeClr val="bg1"/>
              </a:solidFill>
            </a:rPr>
            <a:t>Las personas que reciben menos apoyo social y emocional de los demás son más propensos a experimentar menos bienestar, más depresión, un mayor riesgo de complicaciones</a:t>
          </a:r>
        </a:p>
      </dgm:t>
    </dgm:pt>
    <dgm:pt modelId="{2C6DD048-15CB-442C-B312-93E567821254}" type="parTrans" cxnId="{477C3939-5361-42B9-B4E9-8631DC88C22E}">
      <dgm:prSet/>
      <dgm:spPr/>
      <dgm:t>
        <a:bodyPr/>
        <a:lstStyle/>
        <a:p>
          <a:endParaRPr lang="es-PE">
            <a:solidFill>
              <a:schemeClr val="bg1"/>
            </a:solidFill>
          </a:endParaRPr>
        </a:p>
      </dgm:t>
    </dgm:pt>
    <dgm:pt modelId="{63F8B602-2082-4CB6-B3AF-B224446A1184}" type="sibTrans" cxnId="{477C3939-5361-42B9-B4E9-8631DC88C22E}">
      <dgm:prSet/>
      <dgm:spPr/>
      <dgm:t>
        <a:bodyPr/>
        <a:lstStyle/>
        <a:p>
          <a:endParaRPr lang="es-PE">
            <a:solidFill>
              <a:schemeClr val="bg1"/>
            </a:solidFill>
          </a:endParaRPr>
        </a:p>
      </dgm:t>
    </dgm:pt>
    <dgm:pt modelId="{24E01F85-208D-4505-A622-B7EFE13A9AB1}">
      <dgm:prSet phldrT="[Texto]"/>
      <dgm:spPr/>
      <dgm:t>
        <a:bodyPr/>
        <a:lstStyle/>
        <a:p>
          <a:r>
            <a:rPr lang="es-PE" b="1" dirty="0">
              <a:solidFill>
                <a:schemeClr val="bg1"/>
              </a:solidFill>
            </a:rPr>
            <a:t>El apoyo social ayuda a dar a las personas los recursos emocionales y prácticas que necesitan</a:t>
          </a:r>
        </a:p>
      </dgm:t>
    </dgm:pt>
    <dgm:pt modelId="{C66FE1D3-7E73-4489-B756-74900CAA0FDF}" type="parTrans" cxnId="{206B12D5-5879-4A62-9716-2EB7F2AF623D}">
      <dgm:prSet/>
      <dgm:spPr/>
      <dgm:t>
        <a:bodyPr/>
        <a:lstStyle/>
        <a:p>
          <a:endParaRPr lang="es-PE">
            <a:solidFill>
              <a:schemeClr val="bg1"/>
            </a:solidFill>
          </a:endParaRPr>
        </a:p>
      </dgm:t>
    </dgm:pt>
    <dgm:pt modelId="{F20CEBEE-36AC-4DA4-B46E-432E35671087}" type="sibTrans" cxnId="{206B12D5-5879-4A62-9716-2EB7F2AF623D}">
      <dgm:prSet/>
      <dgm:spPr/>
      <dgm:t>
        <a:bodyPr/>
        <a:lstStyle/>
        <a:p>
          <a:endParaRPr lang="es-PE">
            <a:solidFill>
              <a:schemeClr val="bg1"/>
            </a:solidFill>
          </a:endParaRPr>
        </a:p>
      </dgm:t>
    </dgm:pt>
    <dgm:pt modelId="{054219B2-5800-4EB0-B30D-EBA7C6C945E9}" type="pres">
      <dgm:prSet presAssocID="{4AEB03AB-3975-41CC-90A6-D24AE40FDB84}" presName="Name0" presStyleCnt="0">
        <dgm:presLayoutVars>
          <dgm:dir/>
          <dgm:resizeHandles val="exact"/>
        </dgm:presLayoutVars>
      </dgm:prSet>
      <dgm:spPr/>
    </dgm:pt>
    <dgm:pt modelId="{96C7E60C-F5E5-49EB-8CF8-B233EC5B0027}" type="pres">
      <dgm:prSet presAssocID="{9B8DBB3F-C25C-49BA-8B72-5BA3D3FE88D1}" presName="node" presStyleLbl="node1" presStyleIdx="0" presStyleCnt="3" custScaleX="134023" custRadScaleRad="85270" custRadScaleInc="4941">
        <dgm:presLayoutVars>
          <dgm:bulletEnabled val="1"/>
        </dgm:presLayoutVars>
      </dgm:prSet>
      <dgm:spPr/>
    </dgm:pt>
    <dgm:pt modelId="{FB0BF1C7-C6B5-400B-8FCB-96B37A321219}" type="pres">
      <dgm:prSet presAssocID="{AC14D18F-F1B0-4A72-A16A-731627A748F3}" presName="sibTrans" presStyleLbl="sibTrans2D1" presStyleIdx="0" presStyleCnt="3"/>
      <dgm:spPr/>
    </dgm:pt>
    <dgm:pt modelId="{50FA8CBF-FAB7-4B06-8BAF-395620B4384A}" type="pres">
      <dgm:prSet presAssocID="{AC14D18F-F1B0-4A72-A16A-731627A748F3}" presName="connectorText" presStyleLbl="sibTrans2D1" presStyleIdx="0" presStyleCnt="3"/>
      <dgm:spPr/>
    </dgm:pt>
    <dgm:pt modelId="{B1F59677-B6C2-4EC6-AB0E-09F6483D9C98}" type="pres">
      <dgm:prSet presAssocID="{9653AEBC-FBA7-493B-A1CF-800E38D2D174}" presName="node" presStyleLbl="node1" presStyleIdx="1" presStyleCnt="3" custScaleY="156121">
        <dgm:presLayoutVars>
          <dgm:bulletEnabled val="1"/>
        </dgm:presLayoutVars>
      </dgm:prSet>
      <dgm:spPr/>
    </dgm:pt>
    <dgm:pt modelId="{E2EAE17E-D6B3-4008-AEC4-CC3F382DCD71}" type="pres">
      <dgm:prSet presAssocID="{63F8B602-2082-4CB6-B3AF-B224446A1184}" presName="sibTrans" presStyleLbl="sibTrans2D1" presStyleIdx="1" presStyleCnt="3"/>
      <dgm:spPr/>
    </dgm:pt>
    <dgm:pt modelId="{1D71ADF0-863A-4B36-8C43-68CAC76A8BE3}" type="pres">
      <dgm:prSet presAssocID="{63F8B602-2082-4CB6-B3AF-B224446A1184}" presName="connectorText" presStyleLbl="sibTrans2D1" presStyleIdx="1" presStyleCnt="3"/>
      <dgm:spPr/>
    </dgm:pt>
    <dgm:pt modelId="{77DB1301-BBAE-4BD7-8851-898DE46A7577}" type="pres">
      <dgm:prSet presAssocID="{24E01F85-208D-4505-A622-B7EFE13A9AB1}" presName="node" presStyleLbl="node1" presStyleIdx="2" presStyleCnt="3" custScaleY="156121" custRadScaleRad="87946" custRadScaleInc="-9460">
        <dgm:presLayoutVars>
          <dgm:bulletEnabled val="1"/>
        </dgm:presLayoutVars>
      </dgm:prSet>
      <dgm:spPr/>
    </dgm:pt>
    <dgm:pt modelId="{7266675B-5D45-4FF6-B19F-27A1F160F591}" type="pres">
      <dgm:prSet presAssocID="{F20CEBEE-36AC-4DA4-B46E-432E35671087}" presName="sibTrans" presStyleLbl="sibTrans2D1" presStyleIdx="2" presStyleCnt="3" custLinFactNeighborX="2093" custLinFactNeighborY="-2749"/>
      <dgm:spPr/>
    </dgm:pt>
    <dgm:pt modelId="{B582834E-8055-49DA-B23A-0C63ADEC9466}" type="pres">
      <dgm:prSet presAssocID="{F20CEBEE-36AC-4DA4-B46E-432E35671087}" presName="connectorText" presStyleLbl="sibTrans2D1" presStyleIdx="2" presStyleCnt="3"/>
      <dgm:spPr/>
    </dgm:pt>
  </dgm:ptLst>
  <dgm:cxnLst>
    <dgm:cxn modelId="{3F0C2006-BABE-4156-B97D-64BAA15BDDC6}" type="presOf" srcId="{63F8B602-2082-4CB6-B3AF-B224446A1184}" destId="{E2EAE17E-D6B3-4008-AEC4-CC3F382DCD71}" srcOrd="0" destOrd="0" presId="urn:microsoft.com/office/officeart/2005/8/layout/cycle7"/>
    <dgm:cxn modelId="{7E692B0F-1960-43C2-8FF6-5DB0BF3E02CB}" type="presOf" srcId="{F20CEBEE-36AC-4DA4-B46E-432E35671087}" destId="{7266675B-5D45-4FF6-B19F-27A1F160F591}" srcOrd="0" destOrd="0" presId="urn:microsoft.com/office/officeart/2005/8/layout/cycle7"/>
    <dgm:cxn modelId="{37F78024-5D08-4A6B-BCC4-1B68298484E0}" type="presOf" srcId="{F20CEBEE-36AC-4DA4-B46E-432E35671087}" destId="{B582834E-8055-49DA-B23A-0C63ADEC9466}" srcOrd="1" destOrd="0" presId="urn:microsoft.com/office/officeart/2005/8/layout/cycle7"/>
    <dgm:cxn modelId="{A68F4437-31E1-4ADF-8D89-2B86C25641CD}" type="presOf" srcId="{9653AEBC-FBA7-493B-A1CF-800E38D2D174}" destId="{B1F59677-B6C2-4EC6-AB0E-09F6483D9C98}" srcOrd="0" destOrd="0" presId="urn:microsoft.com/office/officeart/2005/8/layout/cycle7"/>
    <dgm:cxn modelId="{477C3939-5361-42B9-B4E9-8631DC88C22E}" srcId="{4AEB03AB-3975-41CC-90A6-D24AE40FDB84}" destId="{9653AEBC-FBA7-493B-A1CF-800E38D2D174}" srcOrd="1" destOrd="0" parTransId="{2C6DD048-15CB-442C-B312-93E567821254}" sibTransId="{63F8B602-2082-4CB6-B3AF-B224446A1184}"/>
    <dgm:cxn modelId="{7472C84D-9C24-4F49-9EB4-4B51E2E55DB5}" type="presOf" srcId="{9B8DBB3F-C25C-49BA-8B72-5BA3D3FE88D1}" destId="{96C7E60C-F5E5-49EB-8CF8-B233EC5B0027}" srcOrd="0" destOrd="0" presId="urn:microsoft.com/office/officeart/2005/8/layout/cycle7"/>
    <dgm:cxn modelId="{EAFD946B-56CF-4E1B-879C-754A269B4033}" type="presOf" srcId="{4AEB03AB-3975-41CC-90A6-D24AE40FDB84}" destId="{054219B2-5800-4EB0-B30D-EBA7C6C945E9}" srcOrd="0" destOrd="0" presId="urn:microsoft.com/office/officeart/2005/8/layout/cycle7"/>
    <dgm:cxn modelId="{9DA19E98-929D-4C37-B16C-1E1E391A8864}" type="presOf" srcId="{24E01F85-208D-4505-A622-B7EFE13A9AB1}" destId="{77DB1301-BBAE-4BD7-8851-898DE46A7577}" srcOrd="0" destOrd="0" presId="urn:microsoft.com/office/officeart/2005/8/layout/cycle7"/>
    <dgm:cxn modelId="{3C1FCFB6-885D-4126-86C0-1EFD2EA6C8FB}" type="presOf" srcId="{AC14D18F-F1B0-4A72-A16A-731627A748F3}" destId="{FB0BF1C7-C6B5-400B-8FCB-96B37A321219}" srcOrd="0" destOrd="0" presId="urn:microsoft.com/office/officeart/2005/8/layout/cycle7"/>
    <dgm:cxn modelId="{4FC800BD-0444-4C73-8622-D9F3DD390E95}" type="presOf" srcId="{63F8B602-2082-4CB6-B3AF-B224446A1184}" destId="{1D71ADF0-863A-4B36-8C43-68CAC76A8BE3}" srcOrd="1" destOrd="0" presId="urn:microsoft.com/office/officeart/2005/8/layout/cycle7"/>
    <dgm:cxn modelId="{206B12D5-5879-4A62-9716-2EB7F2AF623D}" srcId="{4AEB03AB-3975-41CC-90A6-D24AE40FDB84}" destId="{24E01F85-208D-4505-A622-B7EFE13A9AB1}" srcOrd="2" destOrd="0" parTransId="{C66FE1D3-7E73-4489-B756-74900CAA0FDF}" sibTransId="{F20CEBEE-36AC-4DA4-B46E-432E35671087}"/>
    <dgm:cxn modelId="{DA58E4DE-D14F-4258-8067-0F36E7965136}" srcId="{4AEB03AB-3975-41CC-90A6-D24AE40FDB84}" destId="{9B8DBB3F-C25C-49BA-8B72-5BA3D3FE88D1}" srcOrd="0" destOrd="0" parTransId="{C460491A-00AA-470B-B069-0CF33B99A21E}" sibTransId="{AC14D18F-F1B0-4A72-A16A-731627A748F3}"/>
    <dgm:cxn modelId="{F666B2F1-EB5B-4E20-B422-31CE4097CF38}" type="presOf" srcId="{AC14D18F-F1B0-4A72-A16A-731627A748F3}" destId="{50FA8CBF-FAB7-4B06-8BAF-395620B4384A}" srcOrd="1" destOrd="0" presId="urn:microsoft.com/office/officeart/2005/8/layout/cycle7"/>
    <dgm:cxn modelId="{D6BA84E2-6968-430B-8A96-E6EBC14F1FA7}" type="presParOf" srcId="{054219B2-5800-4EB0-B30D-EBA7C6C945E9}" destId="{96C7E60C-F5E5-49EB-8CF8-B233EC5B0027}" srcOrd="0" destOrd="0" presId="urn:microsoft.com/office/officeart/2005/8/layout/cycle7"/>
    <dgm:cxn modelId="{F00D1EF0-07BF-48BA-8D3F-8AD3CBADB6C9}" type="presParOf" srcId="{054219B2-5800-4EB0-B30D-EBA7C6C945E9}" destId="{FB0BF1C7-C6B5-400B-8FCB-96B37A321219}" srcOrd="1" destOrd="0" presId="urn:microsoft.com/office/officeart/2005/8/layout/cycle7"/>
    <dgm:cxn modelId="{D2F54DFA-003E-401A-AAA1-BE14248D3DEC}" type="presParOf" srcId="{FB0BF1C7-C6B5-400B-8FCB-96B37A321219}" destId="{50FA8CBF-FAB7-4B06-8BAF-395620B4384A}" srcOrd="0" destOrd="0" presId="urn:microsoft.com/office/officeart/2005/8/layout/cycle7"/>
    <dgm:cxn modelId="{5781C7EA-2C7A-4DE3-87C0-84A8A03A26C5}" type="presParOf" srcId="{054219B2-5800-4EB0-B30D-EBA7C6C945E9}" destId="{B1F59677-B6C2-4EC6-AB0E-09F6483D9C98}" srcOrd="2" destOrd="0" presId="urn:microsoft.com/office/officeart/2005/8/layout/cycle7"/>
    <dgm:cxn modelId="{244C523E-F5F7-4D55-950C-DD7CDEE38ADE}" type="presParOf" srcId="{054219B2-5800-4EB0-B30D-EBA7C6C945E9}" destId="{E2EAE17E-D6B3-4008-AEC4-CC3F382DCD71}" srcOrd="3" destOrd="0" presId="urn:microsoft.com/office/officeart/2005/8/layout/cycle7"/>
    <dgm:cxn modelId="{0A7888B5-124A-464C-940A-40D3D17173A5}" type="presParOf" srcId="{E2EAE17E-D6B3-4008-AEC4-CC3F382DCD71}" destId="{1D71ADF0-863A-4B36-8C43-68CAC76A8BE3}" srcOrd="0" destOrd="0" presId="urn:microsoft.com/office/officeart/2005/8/layout/cycle7"/>
    <dgm:cxn modelId="{A934E314-CBDE-4D88-A677-1F2478592519}" type="presParOf" srcId="{054219B2-5800-4EB0-B30D-EBA7C6C945E9}" destId="{77DB1301-BBAE-4BD7-8851-898DE46A7577}" srcOrd="4" destOrd="0" presId="urn:microsoft.com/office/officeart/2005/8/layout/cycle7"/>
    <dgm:cxn modelId="{9CD09DF3-3362-4501-9770-256A375A1728}" type="presParOf" srcId="{054219B2-5800-4EB0-B30D-EBA7C6C945E9}" destId="{7266675B-5D45-4FF6-B19F-27A1F160F591}" srcOrd="5" destOrd="0" presId="urn:microsoft.com/office/officeart/2005/8/layout/cycle7"/>
    <dgm:cxn modelId="{7C4E019F-55B9-4C4C-99F4-86B27BE910C4}" type="presParOf" srcId="{7266675B-5D45-4FF6-B19F-27A1F160F591}" destId="{B582834E-8055-49DA-B23A-0C63ADEC946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B3716F-611F-422A-9FCD-9CCBECB06A5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E4F439F-7B6B-457D-B34D-BF98DAFCC43C}">
      <dgm:prSet phldrT="[Texto]"/>
      <dgm:spPr/>
      <dgm:t>
        <a:bodyPr/>
        <a:lstStyle/>
        <a:p>
          <a:r>
            <a:rPr lang="es-PE" b="1" dirty="0">
              <a:solidFill>
                <a:schemeClr val="bg1"/>
              </a:solidFill>
            </a:rPr>
            <a:t>La mejora del entorno social en las escuelas, en el trabajo y en la comunidad ayudará a las personas se sientan valorados y apoyadas.</a:t>
          </a:r>
        </a:p>
        <a:p>
          <a:endParaRPr lang="es-PE" b="1" dirty="0">
            <a:solidFill>
              <a:schemeClr val="bg1"/>
            </a:solidFill>
          </a:endParaRPr>
        </a:p>
      </dgm:t>
    </dgm:pt>
    <dgm:pt modelId="{B7EA8432-A6DE-4F13-80DE-081373FF6001}" type="parTrans" cxnId="{FFB3B491-761D-4D09-83E3-F5BD3424EEAB}">
      <dgm:prSet/>
      <dgm:spPr/>
      <dgm:t>
        <a:bodyPr/>
        <a:lstStyle/>
        <a:p>
          <a:endParaRPr lang="es-PE"/>
        </a:p>
      </dgm:t>
    </dgm:pt>
    <dgm:pt modelId="{4B912795-8CF1-4048-A0A7-6FAD6F2D1158}" type="sibTrans" cxnId="{FFB3B491-761D-4D09-83E3-F5BD3424EEAB}">
      <dgm:prSet/>
      <dgm:spPr/>
      <dgm:t>
        <a:bodyPr/>
        <a:lstStyle/>
        <a:p>
          <a:endParaRPr lang="es-PE"/>
        </a:p>
      </dgm:t>
    </dgm:pt>
    <dgm:pt modelId="{7BD22D9E-CD9B-4BA8-865E-ED7BA5443B18}">
      <dgm:prSet phldrT="[Texto]"/>
      <dgm:spPr/>
      <dgm:t>
        <a:bodyPr/>
        <a:lstStyle/>
        <a:p>
          <a:r>
            <a:rPr lang="es-PE" b="1" dirty="0">
              <a:solidFill>
                <a:schemeClr val="bg1"/>
              </a:solidFill>
            </a:rPr>
            <a:t>El apoyo social puede mejorar las tasas de recuperación del paciente a partir de una serie de condiciones diferentes.</a:t>
          </a:r>
        </a:p>
      </dgm:t>
    </dgm:pt>
    <dgm:pt modelId="{1B8ABF05-5B2B-4F64-9E25-DD18247F14CF}" type="parTrans" cxnId="{F4221D21-8A17-4E3A-9AB4-A683D23098EC}">
      <dgm:prSet/>
      <dgm:spPr/>
      <dgm:t>
        <a:bodyPr/>
        <a:lstStyle/>
        <a:p>
          <a:endParaRPr lang="es-PE"/>
        </a:p>
      </dgm:t>
    </dgm:pt>
    <dgm:pt modelId="{71D9A315-B9B8-46CE-8EF7-9685A4B3571F}" type="sibTrans" cxnId="{F4221D21-8A17-4E3A-9AB4-A683D23098EC}">
      <dgm:prSet/>
      <dgm:spPr/>
      <dgm:t>
        <a:bodyPr/>
        <a:lstStyle/>
        <a:p>
          <a:endParaRPr lang="es-PE"/>
        </a:p>
      </dgm:t>
    </dgm:pt>
    <dgm:pt modelId="{F5D1D9E7-9C36-48EA-BDD7-D48D08AAC624}" type="pres">
      <dgm:prSet presAssocID="{F8B3716F-611F-422A-9FCD-9CCBECB06A51}" presName="Name0" presStyleCnt="0">
        <dgm:presLayoutVars>
          <dgm:dir/>
          <dgm:resizeHandles val="exact"/>
        </dgm:presLayoutVars>
      </dgm:prSet>
      <dgm:spPr/>
    </dgm:pt>
    <dgm:pt modelId="{A0F924BD-7285-4BF4-80DC-2E74A58CE279}" type="pres">
      <dgm:prSet presAssocID="{EE4F439F-7B6B-457D-B34D-BF98DAFCC43C}" presName="node" presStyleLbl="node1" presStyleIdx="0" presStyleCnt="2">
        <dgm:presLayoutVars>
          <dgm:bulletEnabled val="1"/>
        </dgm:presLayoutVars>
      </dgm:prSet>
      <dgm:spPr/>
    </dgm:pt>
    <dgm:pt modelId="{936366C6-2C3F-4722-BD1A-9841F0C53C46}" type="pres">
      <dgm:prSet presAssocID="{4B912795-8CF1-4048-A0A7-6FAD6F2D1158}" presName="sibTrans" presStyleLbl="sibTrans2D1" presStyleIdx="0" presStyleCnt="1"/>
      <dgm:spPr/>
    </dgm:pt>
    <dgm:pt modelId="{18C4781D-E073-4CE3-8ED4-CAF1D4B34A91}" type="pres">
      <dgm:prSet presAssocID="{4B912795-8CF1-4048-A0A7-6FAD6F2D1158}" presName="connectorText" presStyleLbl="sibTrans2D1" presStyleIdx="0" presStyleCnt="1"/>
      <dgm:spPr/>
    </dgm:pt>
    <dgm:pt modelId="{4C8A74D7-D707-4D3C-83A1-C0BB082EB8D2}" type="pres">
      <dgm:prSet presAssocID="{7BD22D9E-CD9B-4BA8-865E-ED7BA5443B18}" presName="node" presStyleLbl="node1" presStyleIdx="1" presStyleCnt="2">
        <dgm:presLayoutVars>
          <dgm:bulletEnabled val="1"/>
        </dgm:presLayoutVars>
      </dgm:prSet>
      <dgm:spPr/>
    </dgm:pt>
  </dgm:ptLst>
  <dgm:cxnLst>
    <dgm:cxn modelId="{910AAE0C-1591-48CA-8F1F-19CD33CC5FCD}" type="presOf" srcId="{7BD22D9E-CD9B-4BA8-865E-ED7BA5443B18}" destId="{4C8A74D7-D707-4D3C-83A1-C0BB082EB8D2}" srcOrd="0" destOrd="0" presId="urn:microsoft.com/office/officeart/2005/8/layout/process1"/>
    <dgm:cxn modelId="{17133D1E-A148-421C-84D1-B471B11CBED4}" type="presOf" srcId="{F8B3716F-611F-422A-9FCD-9CCBECB06A51}" destId="{F5D1D9E7-9C36-48EA-BDD7-D48D08AAC624}" srcOrd="0" destOrd="0" presId="urn:microsoft.com/office/officeart/2005/8/layout/process1"/>
    <dgm:cxn modelId="{F4221D21-8A17-4E3A-9AB4-A683D23098EC}" srcId="{F8B3716F-611F-422A-9FCD-9CCBECB06A51}" destId="{7BD22D9E-CD9B-4BA8-865E-ED7BA5443B18}" srcOrd="1" destOrd="0" parTransId="{1B8ABF05-5B2B-4F64-9E25-DD18247F14CF}" sibTransId="{71D9A315-B9B8-46CE-8EF7-9685A4B3571F}"/>
    <dgm:cxn modelId="{479C3F7C-DD7B-4203-9EF8-4AFB51219EFE}" type="presOf" srcId="{4B912795-8CF1-4048-A0A7-6FAD6F2D1158}" destId="{18C4781D-E073-4CE3-8ED4-CAF1D4B34A91}" srcOrd="1" destOrd="0" presId="urn:microsoft.com/office/officeart/2005/8/layout/process1"/>
    <dgm:cxn modelId="{DD471A8E-8D2D-4443-88B6-9E3975C71B81}" type="presOf" srcId="{4B912795-8CF1-4048-A0A7-6FAD6F2D1158}" destId="{936366C6-2C3F-4722-BD1A-9841F0C53C46}" srcOrd="0" destOrd="0" presId="urn:microsoft.com/office/officeart/2005/8/layout/process1"/>
    <dgm:cxn modelId="{FFB3B491-761D-4D09-83E3-F5BD3424EEAB}" srcId="{F8B3716F-611F-422A-9FCD-9CCBECB06A51}" destId="{EE4F439F-7B6B-457D-B34D-BF98DAFCC43C}" srcOrd="0" destOrd="0" parTransId="{B7EA8432-A6DE-4F13-80DE-081373FF6001}" sibTransId="{4B912795-8CF1-4048-A0A7-6FAD6F2D1158}"/>
    <dgm:cxn modelId="{ACFE6EA9-879C-44AF-85EB-F9C0A7F8912F}" type="presOf" srcId="{EE4F439F-7B6B-457D-B34D-BF98DAFCC43C}" destId="{A0F924BD-7285-4BF4-80DC-2E74A58CE279}" srcOrd="0" destOrd="0" presId="urn:microsoft.com/office/officeart/2005/8/layout/process1"/>
    <dgm:cxn modelId="{10F24B11-569D-4CAA-BE75-ECD82AAB6DBD}" type="presParOf" srcId="{F5D1D9E7-9C36-48EA-BDD7-D48D08AAC624}" destId="{A0F924BD-7285-4BF4-80DC-2E74A58CE279}" srcOrd="0" destOrd="0" presId="urn:microsoft.com/office/officeart/2005/8/layout/process1"/>
    <dgm:cxn modelId="{6C0C6039-ED69-41DA-8403-968859A2E13F}" type="presParOf" srcId="{F5D1D9E7-9C36-48EA-BDD7-D48D08AAC624}" destId="{936366C6-2C3F-4722-BD1A-9841F0C53C46}" srcOrd="1" destOrd="0" presId="urn:microsoft.com/office/officeart/2005/8/layout/process1"/>
    <dgm:cxn modelId="{B1C5614C-58C1-4DAC-8EEE-40A251FC1381}" type="presParOf" srcId="{936366C6-2C3F-4722-BD1A-9841F0C53C46}" destId="{18C4781D-E073-4CE3-8ED4-CAF1D4B34A91}" srcOrd="0" destOrd="0" presId="urn:microsoft.com/office/officeart/2005/8/layout/process1"/>
    <dgm:cxn modelId="{26C4C42F-4447-461D-844B-BB95E87152CF}" type="presParOf" srcId="{F5D1D9E7-9C36-48EA-BDD7-D48D08AAC624}" destId="{4C8A74D7-D707-4D3C-83A1-C0BB082EB8D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6382FC-4699-471A-BBEE-9C4230C762D9}" type="doc">
      <dgm:prSet loTypeId="urn:microsoft.com/office/officeart/2005/8/layout/equation2" loCatId="relationship" qsTypeId="urn:microsoft.com/office/officeart/2005/8/quickstyle/simple2" qsCatId="simple" csTypeId="urn:microsoft.com/office/officeart/2005/8/colors/colorful4" csCatId="colorful" phldr="1"/>
      <dgm:spPr/>
    </dgm:pt>
    <dgm:pt modelId="{8D8ADB6F-529B-4EEB-84BF-E2C5D390B182}">
      <dgm:prSet phldrT="[Texto]" custT="1"/>
      <dgm:spPr/>
      <dgm:t>
        <a:bodyPr/>
        <a:lstStyle/>
        <a:p>
          <a:r>
            <a:rPr lang="es-PE" sz="2000" b="1" dirty="0"/>
            <a:t>Las malas condiciones de vivienda, los bajos ingresos, desempleo o la falta de vivienda</a:t>
          </a:r>
        </a:p>
      </dgm:t>
    </dgm:pt>
    <dgm:pt modelId="{8D107EB3-37CD-490F-992B-ED64DA9B983C}" type="parTrans" cxnId="{51362A28-4493-4178-AC7C-DC96C39097E8}">
      <dgm:prSet/>
      <dgm:spPr/>
      <dgm:t>
        <a:bodyPr/>
        <a:lstStyle/>
        <a:p>
          <a:endParaRPr lang="es-PE"/>
        </a:p>
      </dgm:t>
    </dgm:pt>
    <dgm:pt modelId="{B3FEA79F-3066-40D8-A5DE-A02B2B837491}" type="sibTrans" cxnId="{51362A28-4493-4178-AC7C-DC96C39097E8}">
      <dgm:prSet/>
      <dgm:spPr/>
      <dgm:t>
        <a:bodyPr/>
        <a:lstStyle/>
        <a:p>
          <a:endParaRPr lang="es-PE"/>
        </a:p>
      </dgm:t>
    </dgm:pt>
    <dgm:pt modelId="{C415C0E2-5723-44FE-B383-874ED824DD2F}">
      <dgm:prSet phldrT="[Texto]" custT="1"/>
      <dgm:spPr/>
      <dgm:t>
        <a:bodyPr/>
        <a:lstStyle/>
        <a:p>
          <a:r>
            <a:rPr lang="es-PE" sz="1800" b="1" dirty="0"/>
            <a:t>El uso de alcohol, tabaco y drogas ilícitas es fomentada por la comercialización agresiva y promoción por las principales empresas transnacionales.</a:t>
          </a:r>
        </a:p>
      </dgm:t>
    </dgm:pt>
    <dgm:pt modelId="{651A2651-11DF-4BEC-A7B6-284DC0117D90}" type="parTrans" cxnId="{9FA34EC9-3D91-4521-B1AB-C8F619819DAD}">
      <dgm:prSet/>
      <dgm:spPr/>
      <dgm:t>
        <a:bodyPr/>
        <a:lstStyle/>
        <a:p>
          <a:endParaRPr lang="es-PE"/>
        </a:p>
      </dgm:t>
    </dgm:pt>
    <dgm:pt modelId="{CFEC22D0-C2B8-4A18-BFA5-CEAA2C58743F}" type="sibTrans" cxnId="{9FA34EC9-3D91-4521-B1AB-C8F619819DAD}">
      <dgm:prSet/>
      <dgm:spPr/>
      <dgm:t>
        <a:bodyPr/>
        <a:lstStyle/>
        <a:p>
          <a:endParaRPr lang="es-PE"/>
        </a:p>
      </dgm:t>
    </dgm:pt>
    <dgm:pt modelId="{23F8004A-8455-4E8C-826D-8010EA94FFDB}">
      <dgm:prSet phldrT="[Texto]"/>
      <dgm:spPr/>
      <dgm:t>
        <a:bodyPr/>
        <a:lstStyle/>
        <a:p>
          <a:r>
            <a:rPr lang="es-PE" b="1" dirty="0"/>
            <a:t>Las personas recurren al alcohol, drogas y tabaco ya que están influenciados por el entorno social.</a:t>
          </a:r>
          <a:endParaRPr lang="es-PE" dirty="0"/>
        </a:p>
      </dgm:t>
    </dgm:pt>
    <dgm:pt modelId="{5DE8E524-1BCD-4595-9038-1435FA39AFA3}" type="parTrans" cxnId="{5BA8E524-A734-404D-BE62-645139D179A2}">
      <dgm:prSet/>
      <dgm:spPr/>
      <dgm:t>
        <a:bodyPr/>
        <a:lstStyle/>
        <a:p>
          <a:endParaRPr lang="es-PE"/>
        </a:p>
      </dgm:t>
    </dgm:pt>
    <dgm:pt modelId="{2DC361F4-EA66-441B-9A83-54F7AA49D995}" type="sibTrans" cxnId="{5BA8E524-A734-404D-BE62-645139D179A2}">
      <dgm:prSet/>
      <dgm:spPr/>
      <dgm:t>
        <a:bodyPr/>
        <a:lstStyle/>
        <a:p>
          <a:endParaRPr lang="es-PE"/>
        </a:p>
      </dgm:t>
    </dgm:pt>
    <dgm:pt modelId="{58A4C104-946A-442C-A8D3-70C751F92969}" type="pres">
      <dgm:prSet presAssocID="{A56382FC-4699-471A-BBEE-9C4230C762D9}" presName="Name0" presStyleCnt="0">
        <dgm:presLayoutVars>
          <dgm:dir/>
          <dgm:resizeHandles val="exact"/>
        </dgm:presLayoutVars>
      </dgm:prSet>
      <dgm:spPr/>
    </dgm:pt>
    <dgm:pt modelId="{E1FE0D34-F752-4D89-A609-9BB10847D928}" type="pres">
      <dgm:prSet presAssocID="{A56382FC-4699-471A-BBEE-9C4230C762D9}" presName="vNodes" presStyleCnt="0"/>
      <dgm:spPr/>
    </dgm:pt>
    <dgm:pt modelId="{4F3F0A7A-3AD9-48DA-B5B7-FB5DD470F703}" type="pres">
      <dgm:prSet presAssocID="{8D8ADB6F-529B-4EEB-84BF-E2C5D390B182}" presName="node" presStyleLbl="node1" presStyleIdx="0" presStyleCnt="3" custScaleX="153996" custLinFactNeighborX="-31296">
        <dgm:presLayoutVars>
          <dgm:bulletEnabled val="1"/>
        </dgm:presLayoutVars>
      </dgm:prSet>
      <dgm:spPr/>
    </dgm:pt>
    <dgm:pt modelId="{122E1A2C-BA33-4659-B9B8-F0923F1C2819}" type="pres">
      <dgm:prSet presAssocID="{B3FEA79F-3066-40D8-A5DE-A02B2B837491}" presName="spacerT" presStyleCnt="0"/>
      <dgm:spPr/>
    </dgm:pt>
    <dgm:pt modelId="{28317831-B91E-4BD9-8800-F57D0FA28234}" type="pres">
      <dgm:prSet presAssocID="{B3FEA79F-3066-40D8-A5DE-A02B2B837491}" presName="sibTrans" presStyleLbl="sibTrans2D1" presStyleIdx="0" presStyleCnt="2" custLinFactNeighborX="-15456"/>
      <dgm:spPr/>
    </dgm:pt>
    <dgm:pt modelId="{A429B1A7-EBCC-425A-A493-B1DB3825DBC2}" type="pres">
      <dgm:prSet presAssocID="{B3FEA79F-3066-40D8-A5DE-A02B2B837491}" presName="spacerB" presStyleCnt="0"/>
      <dgm:spPr/>
    </dgm:pt>
    <dgm:pt modelId="{38BCD68B-DFF8-4FFA-9549-23B2906AC628}" type="pres">
      <dgm:prSet presAssocID="{C415C0E2-5723-44FE-B383-874ED824DD2F}" presName="node" presStyleLbl="node1" presStyleIdx="1" presStyleCnt="3" custScaleX="153996" custLinFactNeighborX="-31296">
        <dgm:presLayoutVars>
          <dgm:bulletEnabled val="1"/>
        </dgm:presLayoutVars>
      </dgm:prSet>
      <dgm:spPr/>
    </dgm:pt>
    <dgm:pt modelId="{33AC5E8A-AC92-4599-85F9-21ABC8C3D78E}" type="pres">
      <dgm:prSet presAssocID="{A56382FC-4699-471A-BBEE-9C4230C762D9}" presName="sibTransLast" presStyleLbl="sibTrans2D1" presStyleIdx="1" presStyleCnt="2"/>
      <dgm:spPr/>
    </dgm:pt>
    <dgm:pt modelId="{723BD56F-BBE5-45E5-8F2E-21DACAA802D1}" type="pres">
      <dgm:prSet presAssocID="{A56382FC-4699-471A-BBEE-9C4230C762D9}" presName="connectorText" presStyleLbl="sibTrans2D1" presStyleIdx="1" presStyleCnt="2"/>
      <dgm:spPr/>
    </dgm:pt>
    <dgm:pt modelId="{49D968F4-8DC8-4499-8178-4B6808A9480F}" type="pres">
      <dgm:prSet presAssocID="{A56382FC-4699-471A-BBEE-9C4230C762D9}" presName="lastNode" presStyleLbl="node1" presStyleIdx="2" presStyleCnt="3" custLinFactNeighborX="57045" custLinFactNeighborY="1355">
        <dgm:presLayoutVars>
          <dgm:bulletEnabled val="1"/>
        </dgm:presLayoutVars>
      </dgm:prSet>
      <dgm:spPr/>
    </dgm:pt>
  </dgm:ptLst>
  <dgm:cxnLst>
    <dgm:cxn modelId="{C84E5F12-B866-4BC6-B6A8-9F44ECE8896D}" type="presOf" srcId="{CFEC22D0-C2B8-4A18-BFA5-CEAA2C58743F}" destId="{723BD56F-BBE5-45E5-8F2E-21DACAA802D1}" srcOrd="1" destOrd="0" presId="urn:microsoft.com/office/officeart/2005/8/layout/equation2"/>
    <dgm:cxn modelId="{5BA8E524-A734-404D-BE62-645139D179A2}" srcId="{A56382FC-4699-471A-BBEE-9C4230C762D9}" destId="{23F8004A-8455-4E8C-826D-8010EA94FFDB}" srcOrd="2" destOrd="0" parTransId="{5DE8E524-1BCD-4595-9038-1435FA39AFA3}" sibTransId="{2DC361F4-EA66-441B-9A83-54F7AA49D995}"/>
    <dgm:cxn modelId="{51362A28-4493-4178-AC7C-DC96C39097E8}" srcId="{A56382FC-4699-471A-BBEE-9C4230C762D9}" destId="{8D8ADB6F-529B-4EEB-84BF-E2C5D390B182}" srcOrd="0" destOrd="0" parTransId="{8D107EB3-37CD-490F-992B-ED64DA9B983C}" sibTransId="{B3FEA79F-3066-40D8-A5DE-A02B2B837491}"/>
    <dgm:cxn modelId="{38425952-0265-48A5-8D7B-68A89770A93D}" type="presOf" srcId="{B3FEA79F-3066-40D8-A5DE-A02B2B837491}" destId="{28317831-B91E-4BD9-8800-F57D0FA28234}" srcOrd="0" destOrd="0" presId="urn:microsoft.com/office/officeart/2005/8/layout/equation2"/>
    <dgm:cxn modelId="{AE1CE88D-B47F-4230-BC0E-85FD1505F4E3}" type="presOf" srcId="{8D8ADB6F-529B-4EEB-84BF-E2C5D390B182}" destId="{4F3F0A7A-3AD9-48DA-B5B7-FB5DD470F703}" srcOrd="0" destOrd="0" presId="urn:microsoft.com/office/officeart/2005/8/layout/equation2"/>
    <dgm:cxn modelId="{1DE804AB-BED7-4A5B-8606-9D21601CA2D4}" type="presOf" srcId="{C415C0E2-5723-44FE-B383-874ED824DD2F}" destId="{38BCD68B-DFF8-4FFA-9549-23B2906AC628}" srcOrd="0" destOrd="0" presId="urn:microsoft.com/office/officeart/2005/8/layout/equation2"/>
    <dgm:cxn modelId="{02A529B0-5E78-4663-AE9F-5D6AE853CD4C}" type="presOf" srcId="{CFEC22D0-C2B8-4A18-BFA5-CEAA2C58743F}" destId="{33AC5E8A-AC92-4599-85F9-21ABC8C3D78E}" srcOrd="0" destOrd="0" presId="urn:microsoft.com/office/officeart/2005/8/layout/equation2"/>
    <dgm:cxn modelId="{816DE2B4-C624-4A7A-949A-6DEC771BCC98}" type="presOf" srcId="{A56382FC-4699-471A-BBEE-9C4230C762D9}" destId="{58A4C104-946A-442C-A8D3-70C751F92969}" srcOrd="0" destOrd="0" presId="urn:microsoft.com/office/officeart/2005/8/layout/equation2"/>
    <dgm:cxn modelId="{9FA34EC9-3D91-4521-B1AB-C8F619819DAD}" srcId="{A56382FC-4699-471A-BBEE-9C4230C762D9}" destId="{C415C0E2-5723-44FE-B383-874ED824DD2F}" srcOrd="1" destOrd="0" parTransId="{651A2651-11DF-4BEC-A7B6-284DC0117D90}" sibTransId="{CFEC22D0-C2B8-4A18-BFA5-CEAA2C58743F}"/>
    <dgm:cxn modelId="{0B835CDE-097D-4165-8DDC-0640B9DED121}" type="presOf" srcId="{23F8004A-8455-4E8C-826D-8010EA94FFDB}" destId="{49D968F4-8DC8-4499-8178-4B6808A9480F}" srcOrd="0" destOrd="0" presId="urn:microsoft.com/office/officeart/2005/8/layout/equation2"/>
    <dgm:cxn modelId="{C9C889C7-FAFC-4F45-9675-DFC3741B0F37}" type="presParOf" srcId="{58A4C104-946A-442C-A8D3-70C751F92969}" destId="{E1FE0D34-F752-4D89-A609-9BB10847D928}" srcOrd="0" destOrd="0" presId="urn:microsoft.com/office/officeart/2005/8/layout/equation2"/>
    <dgm:cxn modelId="{B6DB8BB5-A446-4133-94F9-668318C5E656}" type="presParOf" srcId="{E1FE0D34-F752-4D89-A609-9BB10847D928}" destId="{4F3F0A7A-3AD9-48DA-B5B7-FB5DD470F703}" srcOrd="0" destOrd="0" presId="urn:microsoft.com/office/officeart/2005/8/layout/equation2"/>
    <dgm:cxn modelId="{1BCD7FDF-3D93-4770-A772-9726FBEC440D}" type="presParOf" srcId="{E1FE0D34-F752-4D89-A609-9BB10847D928}" destId="{122E1A2C-BA33-4659-B9B8-F0923F1C2819}" srcOrd="1" destOrd="0" presId="urn:microsoft.com/office/officeart/2005/8/layout/equation2"/>
    <dgm:cxn modelId="{E90C420C-E8E8-42FD-8E8F-4367B9B8B7E8}" type="presParOf" srcId="{E1FE0D34-F752-4D89-A609-9BB10847D928}" destId="{28317831-B91E-4BD9-8800-F57D0FA28234}" srcOrd="2" destOrd="0" presId="urn:microsoft.com/office/officeart/2005/8/layout/equation2"/>
    <dgm:cxn modelId="{64CBD4EF-D4FA-4380-8EEC-2A76131A4797}" type="presParOf" srcId="{E1FE0D34-F752-4D89-A609-9BB10847D928}" destId="{A429B1A7-EBCC-425A-A493-B1DB3825DBC2}" srcOrd="3" destOrd="0" presId="urn:microsoft.com/office/officeart/2005/8/layout/equation2"/>
    <dgm:cxn modelId="{2D05D000-AE1F-4622-A2EE-BDE296B80C27}" type="presParOf" srcId="{E1FE0D34-F752-4D89-A609-9BB10847D928}" destId="{38BCD68B-DFF8-4FFA-9549-23B2906AC628}" srcOrd="4" destOrd="0" presId="urn:microsoft.com/office/officeart/2005/8/layout/equation2"/>
    <dgm:cxn modelId="{B9F50812-1837-44F5-A16C-0CFA5D01DD72}" type="presParOf" srcId="{58A4C104-946A-442C-A8D3-70C751F92969}" destId="{33AC5E8A-AC92-4599-85F9-21ABC8C3D78E}" srcOrd="1" destOrd="0" presId="urn:microsoft.com/office/officeart/2005/8/layout/equation2"/>
    <dgm:cxn modelId="{E0707086-186F-4895-8AC1-E906CA86173B}" type="presParOf" srcId="{33AC5E8A-AC92-4599-85F9-21ABC8C3D78E}" destId="{723BD56F-BBE5-45E5-8F2E-21DACAA802D1}" srcOrd="0" destOrd="0" presId="urn:microsoft.com/office/officeart/2005/8/layout/equation2"/>
    <dgm:cxn modelId="{6BE72C08-E761-4805-8115-EEEF65B53651}" type="presParOf" srcId="{58A4C104-946A-442C-A8D3-70C751F92969}" destId="{49D968F4-8DC8-4499-8178-4B6808A9480F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1BECB-F214-4E11-8F58-88CFEE9EEFF1}">
      <dsp:nvSpPr>
        <dsp:cNvPr id="0" name=""/>
        <dsp:cNvSpPr/>
      </dsp:nvSpPr>
      <dsp:spPr>
        <a:xfrm>
          <a:off x="5357" y="12062"/>
          <a:ext cx="1601390" cy="210651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1" kern="1200" dirty="0"/>
            <a:t>Circunstancias sociales y psicológicas pueden causar estrés a largo plazo.</a:t>
          </a:r>
          <a:endParaRPr lang="es-ES" sz="1500" b="1" kern="1200" dirty="0"/>
        </a:p>
      </dsp:txBody>
      <dsp:txXfrm>
        <a:off x="52260" y="58965"/>
        <a:ext cx="1507584" cy="2012710"/>
      </dsp:txXfrm>
    </dsp:sp>
    <dsp:sp modelId="{5772415E-C0B1-4FEA-A85A-00FDEA634DEC}">
      <dsp:nvSpPr>
        <dsp:cNvPr id="0" name=""/>
        <dsp:cNvSpPr/>
      </dsp:nvSpPr>
      <dsp:spPr>
        <a:xfrm>
          <a:off x="1766887" y="866748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/>
        </a:p>
      </dsp:txBody>
      <dsp:txXfrm>
        <a:off x="1766887" y="946177"/>
        <a:ext cx="237646" cy="238286"/>
      </dsp:txXfrm>
    </dsp:sp>
    <dsp:sp modelId="{D27C42DE-704C-4DFE-89F4-B729D8C4FFD7}">
      <dsp:nvSpPr>
        <dsp:cNvPr id="0" name=""/>
        <dsp:cNvSpPr/>
      </dsp:nvSpPr>
      <dsp:spPr>
        <a:xfrm>
          <a:off x="2247304" y="12062"/>
          <a:ext cx="1601390" cy="210651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/>
            <a:t>Continuando con ansiedad, inseguridad, baja autoestima, aislamiento social y falta de control sobre el trabajo y la vida familiar.</a:t>
          </a:r>
        </a:p>
      </dsp:txBody>
      <dsp:txXfrm>
        <a:off x="2294207" y="58965"/>
        <a:ext cx="1507584" cy="2012710"/>
      </dsp:txXfrm>
    </dsp:sp>
    <dsp:sp modelId="{F5F1212C-EDA4-490E-A536-567BBD9CF935}">
      <dsp:nvSpPr>
        <dsp:cNvPr id="0" name=""/>
        <dsp:cNvSpPr/>
      </dsp:nvSpPr>
      <dsp:spPr>
        <a:xfrm>
          <a:off x="4008834" y="866748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/>
        </a:p>
      </dsp:txBody>
      <dsp:txXfrm>
        <a:off x="4008834" y="946177"/>
        <a:ext cx="237646" cy="238286"/>
      </dsp:txXfrm>
    </dsp:sp>
    <dsp:sp modelId="{A40F0005-87CF-476A-AA6C-90AF2240A3A2}">
      <dsp:nvSpPr>
        <dsp:cNvPr id="0" name=""/>
        <dsp:cNvSpPr/>
      </dsp:nvSpPr>
      <dsp:spPr>
        <a:xfrm>
          <a:off x="4489251" y="12062"/>
          <a:ext cx="1601390" cy="210651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/>
            <a:t>Tales riesgos psicosociales se acumulan y aumentan una mala salud mental y la muerte prematura.</a:t>
          </a:r>
        </a:p>
      </dsp:txBody>
      <dsp:txXfrm>
        <a:off x="4536154" y="58965"/>
        <a:ext cx="1507584" cy="20127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EA037-7125-4AB5-8726-4A9B212F985A}">
      <dsp:nvSpPr>
        <dsp:cNvPr id="0" name=""/>
        <dsp:cNvSpPr/>
      </dsp:nvSpPr>
      <dsp:spPr>
        <a:xfrm>
          <a:off x="2064512" y="303"/>
          <a:ext cx="1260550" cy="12605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/>
            <a:t>Muerte Prematura</a:t>
          </a:r>
        </a:p>
      </dsp:txBody>
      <dsp:txXfrm>
        <a:off x="2249115" y="184906"/>
        <a:ext cx="891344" cy="891344"/>
      </dsp:txXfrm>
    </dsp:sp>
    <dsp:sp modelId="{67F7E13B-4C6D-4923-B8FA-BCC896400423}">
      <dsp:nvSpPr>
        <dsp:cNvPr id="0" name=""/>
        <dsp:cNvSpPr/>
      </dsp:nvSpPr>
      <dsp:spPr>
        <a:xfrm rot="2160000">
          <a:off x="3285217" y="968554"/>
          <a:ext cx="335070" cy="425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kern="1200"/>
        </a:p>
      </dsp:txBody>
      <dsp:txXfrm>
        <a:off x="3294816" y="1024099"/>
        <a:ext cx="234549" cy="255261"/>
      </dsp:txXfrm>
    </dsp:sp>
    <dsp:sp modelId="{B032474C-ACAC-4216-AC87-5401E9927DD0}">
      <dsp:nvSpPr>
        <dsp:cNvPr id="0" name=""/>
        <dsp:cNvSpPr/>
      </dsp:nvSpPr>
      <dsp:spPr>
        <a:xfrm>
          <a:off x="3595786" y="1112838"/>
          <a:ext cx="1260550" cy="1260550"/>
        </a:xfrm>
        <a:prstGeom prst="ellipse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/>
            <a:t>Inseguridad </a:t>
          </a:r>
        </a:p>
      </dsp:txBody>
      <dsp:txXfrm>
        <a:off x="3780389" y="1297441"/>
        <a:ext cx="891344" cy="891344"/>
      </dsp:txXfrm>
    </dsp:sp>
    <dsp:sp modelId="{DB93653E-3A74-4EA3-B054-AF721E0A40E2}">
      <dsp:nvSpPr>
        <dsp:cNvPr id="0" name=""/>
        <dsp:cNvSpPr/>
      </dsp:nvSpPr>
      <dsp:spPr>
        <a:xfrm rot="6480000">
          <a:off x="3769009" y="2421436"/>
          <a:ext cx="335070" cy="425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kern="1200"/>
        </a:p>
      </dsp:txBody>
      <dsp:txXfrm rot="10800000">
        <a:off x="3834801" y="2458722"/>
        <a:ext cx="234549" cy="255261"/>
      </dsp:txXfrm>
    </dsp:sp>
    <dsp:sp modelId="{46783AD4-76A8-4A13-8DA6-91AAA4EEAF47}">
      <dsp:nvSpPr>
        <dsp:cNvPr id="0" name=""/>
        <dsp:cNvSpPr/>
      </dsp:nvSpPr>
      <dsp:spPr>
        <a:xfrm>
          <a:off x="3010891" y="2912958"/>
          <a:ext cx="1260550" cy="1260550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/>
            <a:t>Financieras </a:t>
          </a:r>
        </a:p>
      </dsp:txBody>
      <dsp:txXfrm>
        <a:off x="3195494" y="3097561"/>
        <a:ext cx="891344" cy="891344"/>
      </dsp:txXfrm>
    </dsp:sp>
    <dsp:sp modelId="{ED17CEA0-A3AA-4DA1-93B0-5F2DEB44F9EC}">
      <dsp:nvSpPr>
        <dsp:cNvPr id="0" name=""/>
        <dsp:cNvSpPr/>
      </dsp:nvSpPr>
      <dsp:spPr>
        <a:xfrm rot="10800000">
          <a:off x="2536735" y="3330515"/>
          <a:ext cx="335070" cy="425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kern="1200"/>
        </a:p>
      </dsp:txBody>
      <dsp:txXfrm rot="10800000">
        <a:off x="2637256" y="3415602"/>
        <a:ext cx="234549" cy="255261"/>
      </dsp:txXfrm>
    </dsp:sp>
    <dsp:sp modelId="{1BCEE0BD-15B3-4CE6-A90A-DF0F3763CD64}">
      <dsp:nvSpPr>
        <dsp:cNvPr id="0" name=""/>
        <dsp:cNvSpPr/>
      </dsp:nvSpPr>
      <dsp:spPr>
        <a:xfrm>
          <a:off x="1118133" y="2912958"/>
          <a:ext cx="1260550" cy="1260550"/>
        </a:xfrm>
        <a:prstGeom prst="ellipse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/>
            <a:t>Psicológicas </a:t>
          </a:r>
        </a:p>
      </dsp:txBody>
      <dsp:txXfrm>
        <a:off x="1302736" y="3097561"/>
        <a:ext cx="891344" cy="891344"/>
      </dsp:txXfrm>
    </dsp:sp>
    <dsp:sp modelId="{728F2241-8020-4A40-AC28-F679E58CE22C}">
      <dsp:nvSpPr>
        <dsp:cNvPr id="0" name=""/>
        <dsp:cNvSpPr/>
      </dsp:nvSpPr>
      <dsp:spPr>
        <a:xfrm rot="15120000">
          <a:off x="1291356" y="2439474"/>
          <a:ext cx="335070" cy="425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kern="1200"/>
        </a:p>
      </dsp:txBody>
      <dsp:txXfrm rot="10800000">
        <a:off x="1357148" y="2572362"/>
        <a:ext cx="234549" cy="255261"/>
      </dsp:txXfrm>
    </dsp:sp>
    <dsp:sp modelId="{9AB89777-1AD5-4B59-ABF0-2A1359CB2E47}">
      <dsp:nvSpPr>
        <dsp:cNvPr id="0" name=""/>
        <dsp:cNvSpPr/>
      </dsp:nvSpPr>
      <dsp:spPr>
        <a:xfrm>
          <a:off x="533238" y="1112838"/>
          <a:ext cx="1260550" cy="1260550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/>
            <a:t>Riesgos en la Salud</a:t>
          </a:r>
        </a:p>
      </dsp:txBody>
      <dsp:txXfrm>
        <a:off x="717841" y="1297441"/>
        <a:ext cx="891344" cy="891344"/>
      </dsp:txXfrm>
    </dsp:sp>
    <dsp:sp modelId="{187DFC47-E42E-482E-95DF-DFA45B8AD231}">
      <dsp:nvSpPr>
        <dsp:cNvPr id="0" name=""/>
        <dsp:cNvSpPr/>
      </dsp:nvSpPr>
      <dsp:spPr>
        <a:xfrm rot="19440000">
          <a:off x="1753943" y="979702"/>
          <a:ext cx="335070" cy="425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kern="1200"/>
        </a:p>
      </dsp:txBody>
      <dsp:txXfrm>
        <a:off x="1763542" y="1094331"/>
        <a:ext cx="234549" cy="2552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7E60C-F5E5-49EB-8CF8-B233EC5B0027}">
      <dsp:nvSpPr>
        <dsp:cNvPr id="0" name=""/>
        <dsp:cNvSpPr/>
      </dsp:nvSpPr>
      <dsp:spPr>
        <a:xfrm>
          <a:off x="1393633" y="145563"/>
          <a:ext cx="2674532" cy="997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>
              <a:solidFill>
                <a:schemeClr val="bg1"/>
              </a:solidFill>
            </a:rPr>
            <a:t>La amistad, las buenas  relaciones sociales y fuertes redes de apoyo  mejoran la salud en el hogar,  en el trabajo y en la comunidad.</a:t>
          </a:r>
          <a:endParaRPr lang="es-PE" sz="1400" kern="1200" dirty="0">
            <a:solidFill>
              <a:schemeClr val="bg1"/>
            </a:solidFill>
          </a:endParaRPr>
        </a:p>
      </dsp:txBody>
      <dsp:txXfrm>
        <a:off x="1422857" y="174787"/>
        <a:ext cx="2616084" cy="939340"/>
      </dsp:txXfrm>
    </dsp:sp>
    <dsp:sp modelId="{FB0BF1C7-C6B5-400B-8FCB-96B37A321219}">
      <dsp:nvSpPr>
        <dsp:cNvPr id="0" name=""/>
        <dsp:cNvSpPr/>
      </dsp:nvSpPr>
      <dsp:spPr>
        <a:xfrm rot="3521695">
          <a:off x="3023068" y="1615745"/>
          <a:ext cx="809376" cy="34922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100" kern="1200">
            <a:solidFill>
              <a:schemeClr val="bg1"/>
            </a:solidFill>
          </a:endParaRPr>
        </a:p>
      </dsp:txBody>
      <dsp:txXfrm>
        <a:off x="3127836" y="1685590"/>
        <a:ext cx="599840" cy="209536"/>
      </dsp:txXfrm>
    </dsp:sp>
    <dsp:sp modelId="{B1F59677-B6C2-4EC6-AB0E-09F6483D9C98}">
      <dsp:nvSpPr>
        <dsp:cNvPr id="0" name=""/>
        <dsp:cNvSpPr/>
      </dsp:nvSpPr>
      <dsp:spPr>
        <a:xfrm>
          <a:off x="3297093" y="2437364"/>
          <a:ext cx="1995577" cy="1557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>
              <a:solidFill>
                <a:schemeClr val="bg1"/>
              </a:solidFill>
            </a:rPr>
            <a:t>Las personas que reciben menos apoyo social y emocional de los demás son más propensos a experimentar menos bienestar, más depresión, un mayor riesgo de complicaciones</a:t>
          </a:r>
        </a:p>
      </dsp:txBody>
      <dsp:txXfrm>
        <a:off x="3342718" y="2482989"/>
        <a:ext cx="1904327" cy="1466507"/>
      </dsp:txXfrm>
    </dsp:sp>
    <dsp:sp modelId="{E2EAE17E-D6B3-4008-AEC4-CC3F382DCD71}">
      <dsp:nvSpPr>
        <dsp:cNvPr id="0" name=""/>
        <dsp:cNvSpPr/>
      </dsp:nvSpPr>
      <dsp:spPr>
        <a:xfrm rot="10800000">
          <a:off x="2386544" y="3041629"/>
          <a:ext cx="809376" cy="34922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100" kern="1200">
            <a:solidFill>
              <a:schemeClr val="bg1"/>
            </a:solidFill>
          </a:endParaRPr>
        </a:p>
      </dsp:txBody>
      <dsp:txXfrm rot="10800000">
        <a:off x="2491312" y="3111474"/>
        <a:ext cx="599840" cy="209536"/>
      </dsp:txXfrm>
    </dsp:sp>
    <dsp:sp modelId="{77DB1301-BBAE-4BD7-8851-898DE46A7577}">
      <dsp:nvSpPr>
        <dsp:cNvPr id="0" name=""/>
        <dsp:cNvSpPr/>
      </dsp:nvSpPr>
      <dsp:spPr>
        <a:xfrm>
          <a:off x="289794" y="2437364"/>
          <a:ext cx="1995577" cy="1557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>
              <a:solidFill>
                <a:schemeClr val="bg1"/>
              </a:solidFill>
            </a:rPr>
            <a:t>El apoyo social ayuda a dar a las personas los recursos emocionales y prácticas que necesitan</a:t>
          </a:r>
        </a:p>
      </dsp:txBody>
      <dsp:txXfrm>
        <a:off x="335419" y="2482989"/>
        <a:ext cx="1904327" cy="1466507"/>
      </dsp:txXfrm>
    </dsp:sp>
    <dsp:sp modelId="{7266675B-5D45-4FF6-B19F-27A1F160F591}">
      <dsp:nvSpPr>
        <dsp:cNvPr id="0" name=""/>
        <dsp:cNvSpPr/>
      </dsp:nvSpPr>
      <dsp:spPr>
        <a:xfrm rot="17958099">
          <a:off x="1700058" y="1606144"/>
          <a:ext cx="809376" cy="34922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100" kern="1200">
            <a:solidFill>
              <a:schemeClr val="bg1"/>
            </a:solidFill>
          </a:endParaRPr>
        </a:p>
      </dsp:txBody>
      <dsp:txXfrm>
        <a:off x="1804826" y="1675989"/>
        <a:ext cx="599840" cy="2095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924BD-7285-4BF4-80DC-2E74A58CE279}">
      <dsp:nvSpPr>
        <dsp:cNvPr id="0" name=""/>
        <dsp:cNvSpPr/>
      </dsp:nvSpPr>
      <dsp:spPr>
        <a:xfrm>
          <a:off x="745" y="637266"/>
          <a:ext cx="1589261" cy="22497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>
              <a:solidFill>
                <a:schemeClr val="bg1"/>
              </a:solidFill>
            </a:rPr>
            <a:t>La mejora del entorno social en las escuelas, en el trabajo y en la comunidad ayudará a las personas se sientan valorados y apoyadas.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1" kern="1200" dirty="0">
            <a:solidFill>
              <a:schemeClr val="bg1"/>
            </a:solidFill>
          </a:endParaRPr>
        </a:p>
      </dsp:txBody>
      <dsp:txXfrm>
        <a:off x="47293" y="683814"/>
        <a:ext cx="1496165" cy="2156702"/>
      </dsp:txXfrm>
    </dsp:sp>
    <dsp:sp modelId="{936366C6-2C3F-4722-BD1A-9841F0C53C46}">
      <dsp:nvSpPr>
        <dsp:cNvPr id="0" name=""/>
        <dsp:cNvSpPr/>
      </dsp:nvSpPr>
      <dsp:spPr>
        <a:xfrm>
          <a:off x="1748933" y="1565097"/>
          <a:ext cx="336923" cy="394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100" kern="1200"/>
        </a:p>
      </dsp:txBody>
      <dsp:txXfrm>
        <a:off x="1748933" y="1643924"/>
        <a:ext cx="235846" cy="236482"/>
      </dsp:txXfrm>
    </dsp:sp>
    <dsp:sp modelId="{4C8A74D7-D707-4D3C-83A1-C0BB082EB8D2}">
      <dsp:nvSpPr>
        <dsp:cNvPr id="0" name=""/>
        <dsp:cNvSpPr/>
      </dsp:nvSpPr>
      <dsp:spPr>
        <a:xfrm>
          <a:off x="2225711" y="637266"/>
          <a:ext cx="1589261" cy="22497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>
              <a:solidFill>
                <a:schemeClr val="bg1"/>
              </a:solidFill>
            </a:rPr>
            <a:t>El apoyo social puede mejorar las tasas de recuperación del paciente a partir de una serie de condiciones diferentes.</a:t>
          </a:r>
        </a:p>
      </dsp:txBody>
      <dsp:txXfrm>
        <a:off x="2272259" y="683814"/>
        <a:ext cx="1496165" cy="21567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F0A7A-3AD9-48DA-B5B7-FB5DD470F703}">
      <dsp:nvSpPr>
        <dsp:cNvPr id="0" name=""/>
        <dsp:cNvSpPr/>
      </dsp:nvSpPr>
      <dsp:spPr>
        <a:xfrm>
          <a:off x="54030" y="966"/>
          <a:ext cx="2838801" cy="18434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000" b="1" kern="1200" dirty="0"/>
            <a:t>Las malas condiciones de vivienda, los bajos ingresos, desempleo o la falta de vivienda</a:t>
          </a:r>
        </a:p>
      </dsp:txBody>
      <dsp:txXfrm>
        <a:off x="469763" y="270929"/>
        <a:ext cx="2007335" cy="1303499"/>
      </dsp:txXfrm>
    </dsp:sp>
    <dsp:sp modelId="{28317831-B91E-4BD9-8800-F57D0FA28234}">
      <dsp:nvSpPr>
        <dsp:cNvPr id="0" name=""/>
        <dsp:cNvSpPr/>
      </dsp:nvSpPr>
      <dsp:spPr>
        <a:xfrm>
          <a:off x="1350502" y="1994078"/>
          <a:ext cx="1069186" cy="1069186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800" kern="1200"/>
        </a:p>
      </dsp:txBody>
      <dsp:txXfrm>
        <a:off x="1492223" y="2402935"/>
        <a:ext cx="785744" cy="251472"/>
      </dsp:txXfrm>
    </dsp:sp>
    <dsp:sp modelId="{38BCD68B-DFF8-4FFA-9549-23B2906AC628}">
      <dsp:nvSpPr>
        <dsp:cNvPr id="0" name=""/>
        <dsp:cNvSpPr/>
      </dsp:nvSpPr>
      <dsp:spPr>
        <a:xfrm>
          <a:off x="54030" y="3212951"/>
          <a:ext cx="2838801" cy="1843425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b="1" kern="1200" dirty="0"/>
            <a:t>El uso de alcohol, tabaco y drogas ilícitas es fomentada por la comercialización agresiva y promoción por las principales empresas transnacionales.</a:t>
          </a:r>
        </a:p>
      </dsp:txBody>
      <dsp:txXfrm>
        <a:off x="469763" y="3482914"/>
        <a:ext cx="2007335" cy="1303499"/>
      </dsp:txXfrm>
    </dsp:sp>
    <dsp:sp modelId="{33AC5E8A-AC92-4599-85F9-21ABC8C3D78E}">
      <dsp:nvSpPr>
        <dsp:cNvPr id="0" name=""/>
        <dsp:cNvSpPr/>
      </dsp:nvSpPr>
      <dsp:spPr>
        <a:xfrm rot="30795">
          <a:off x="3471306" y="2209184"/>
          <a:ext cx="1226467" cy="685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2900" kern="1200"/>
        </a:p>
      </dsp:txBody>
      <dsp:txXfrm>
        <a:off x="3471310" y="2345414"/>
        <a:ext cx="1020741" cy="411452"/>
      </dsp:txXfrm>
    </dsp:sp>
    <dsp:sp modelId="{49D968F4-8DC8-4499-8178-4B6808A9480F}">
      <dsp:nvSpPr>
        <dsp:cNvPr id="0" name=""/>
        <dsp:cNvSpPr/>
      </dsp:nvSpPr>
      <dsp:spPr>
        <a:xfrm>
          <a:off x="5206754" y="735202"/>
          <a:ext cx="3686851" cy="3686851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600" b="1" kern="1200" dirty="0"/>
            <a:t>Las personas recurren al alcohol, drogas y tabaco ya que están influenciados por el entorno social.</a:t>
          </a:r>
          <a:endParaRPr lang="es-PE" sz="2600" kern="1200" dirty="0"/>
        </a:p>
      </dsp:txBody>
      <dsp:txXfrm>
        <a:off x="5746681" y="1275129"/>
        <a:ext cx="2606997" cy="2606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A0386-9138-214F-9016-7732027F0854}" type="datetimeFigureOut">
              <a:rPr lang="es-ES_tradnl" smtClean="0"/>
              <a:t>29/7/18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4CDFB-F671-A843-A283-E8A2A4BF774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44660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eaLnBrk="1" hangingPunct="1"/>
            <a:fld id="{A5EE449F-836F-4794-8B92-ADC4F7940650}" type="slidenum">
              <a:rPr lang="es-ES" smtClean="0">
                <a:latin typeface="Arial" charset="0"/>
              </a:rPr>
              <a:pPr eaLnBrk="1" hangingPunct="1"/>
              <a:t>2</a:t>
            </a:fld>
            <a:endParaRPr lang="es-ES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33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>
              <a:latin typeface="Arial" charset="0"/>
            </a:endParaRPr>
          </a:p>
        </p:txBody>
      </p:sp>
      <p:sp>
        <p:nvSpPr>
          <p:cNvPr id="9318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eaLnBrk="1" hangingPunct="1"/>
            <a:fld id="{A7C0E201-C1F9-45FC-8AC0-35FB0634CE6F}" type="slidenum">
              <a:rPr lang="es-ES" smtClean="0">
                <a:latin typeface="Arial" charset="0"/>
              </a:rPr>
              <a:pPr eaLnBrk="1" hangingPunct="1"/>
              <a:t>15</a:t>
            </a:fld>
            <a:endParaRPr lang="es-E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096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82BD3-A954-4F1C-AAB9-044472BB9324}" type="slidenum">
              <a:rPr lang="es-PE" smtClean="0"/>
              <a:t>22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56985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E6251ED0-4DDC-FD47-A0B6-9CEFA542CE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8DB54A7-8EF0-3246-AE46-79945CE1B049}" type="slidenum">
              <a:rPr lang="en-US" altLang="es-PE" sz="1200" smtClean="0">
                <a:latin typeface="Arial" panose="020B0604020202020204" pitchFamily="34" charset="0"/>
              </a:rPr>
              <a:pPr eaLnBrk="1" hangingPunct="1"/>
              <a:t>23</a:t>
            </a:fld>
            <a:endParaRPr lang="en-US" altLang="es-PE" sz="1200">
              <a:latin typeface="Arial" panose="020B0604020202020204" pitchFamily="34" charset="0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E541FA14-7C2F-AA42-8FE7-BDD86E623B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D32DB239-226B-D446-A69A-6DDA108DA4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s-PE" altLang="zh-CN">
                <a:ea typeface="宋体" panose="02010600030101010101" pitchFamily="2" charset="-122"/>
              </a:rPr>
              <a:t>La figura ilustra dos opciones para caracterizar la equidad: de acuerdo a est</a:t>
            </a:r>
            <a:r>
              <a:rPr lang="es-PE" altLang="zh-CN">
                <a:latin typeface="Times" pitchFamily="2" charset="0"/>
                <a:ea typeface="宋体" panose="02010600030101010101" pitchFamily="2" charset="-122"/>
              </a:rPr>
              <a:t>á</a:t>
            </a:r>
            <a:r>
              <a:rPr lang="es-PE" altLang="zh-CN">
                <a:ea typeface="宋体" panose="02010600030101010101" pitchFamily="2" charset="-122"/>
              </a:rPr>
              <a:t>ndares justos y a diferencias emp</a:t>
            </a:r>
            <a:r>
              <a:rPr lang="es-PE" altLang="zh-CN">
                <a:latin typeface="Times" pitchFamily="2" charset="0"/>
                <a:ea typeface="宋体" panose="02010600030101010101" pitchFamily="2" charset="-122"/>
              </a:rPr>
              <a:t>í</a:t>
            </a:r>
            <a:r>
              <a:rPr lang="es-PE" altLang="zh-CN">
                <a:ea typeface="宋体" panose="02010600030101010101" pitchFamily="2" charset="-122"/>
              </a:rPr>
              <a:t>ricamente demostradas en uno o m</a:t>
            </a:r>
            <a:r>
              <a:rPr lang="es-PE" altLang="zh-CN">
                <a:latin typeface="Times" pitchFamily="2" charset="0"/>
                <a:ea typeface="宋体" panose="02010600030101010101" pitchFamily="2" charset="-122"/>
              </a:rPr>
              <a:t>á</a:t>
            </a:r>
            <a:r>
              <a:rPr lang="es-PE" altLang="zh-CN">
                <a:ea typeface="宋体" panose="02010600030101010101" pitchFamily="2" charset="-122"/>
              </a:rPr>
              <a:t>s aspectos de salud susceptibles de ser tratados.	</a:t>
            </a:r>
            <a:endParaRPr lang="en-US" altLang="es-PE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7952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F4E03-2F67-5141-A51E-406E30B3C89B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35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E">
              <a:latin typeface="Arial" charset="0"/>
            </a:endParaRPr>
          </a:p>
        </p:txBody>
      </p:sp>
      <p:sp>
        <p:nvSpPr>
          <p:cNvPr id="665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eaLnBrk="1" hangingPunct="1"/>
            <a:fld id="{E71CA7D0-2C10-4235-AEA3-C0B1E70B130D}" type="slidenum">
              <a:rPr lang="es-ES" smtClean="0">
                <a:latin typeface="Arial" charset="0"/>
              </a:rPr>
              <a:pPr eaLnBrk="1" hangingPunct="1"/>
              <a:t>6</a:t>
            </a:fld>
            <a:endParaRPr lang="es-E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113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>
              <a:latin typeface="Arial" charset="0"/>
            </a:endParaRPr>
          </a:p>
        </p:txBody>
      </p:sp>
      <p:sp>
        <p:nvSpPr>
          <p:cNvPr id="778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eaLnBrk="1" hangingPunct="1"/>
            <a:fld id="{BB425F76-9AB5-48A6-9830-9A8214169D6F}" type="slidenum">
              <a:rPr lang="es-ES" smtClean="0">
                <a:latin typeface="Arial" charset="0"/>
              </a:rPr>
              <a:pPr eaLnBrk="1" hangingPunct="1"/>
              <a:t>7</a:t>
            </a:fld>
            <a:endParaRPr lang="es-E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89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1pPr>
            <a:lvl2pPr marL="572814" indent="-220313" defTabSz="9143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2pPr>
            <a:lvl3pPr marL="881253" indent="-176251" defTabSz="9143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3pPr>
            <a:lvl4pPr marL="1233754" indent="-176251" defTabSz="9143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4pPr>
            <a:lvl5pPr marL="1586255" indent="-176251" defTabSz="9143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5pPr>
            <a:lvl6pPr marL="1938757" indent="-176251" defTabSz="9143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6pPr>
            <a:lvl7pPr marL="2291258" indent="-176251" defTabSz="9143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7pPr>
            <a:lvl8pPr marL="2643759" indent="-176251" defTabSz="9143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8pPr>
            <a:lvl9pPr marL="2996260" indent="-176251" defTabSz="9143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9pPr>
          </a:lstStyle>
          <a:p>
            <a:pPr eaLnBrk="1" hangingPunct="1"/>
            <a:fld id="{10942344-5675-4555-AA37-033728F2BD98}" type="slidenum">
              <a:rPr lang="es-ES" u="none">
                <a:latin typeface="Arial" pitchFamily="34" charset="0"/>
              </a:rPr>
              <a:pPr eaLnBrk="1" hangingPunct="1"/>
              <a:t>8</a:t>
            </a:fld>
            <a:endParaRPr lang="es-ES" u="none">
              <a:latin typeface="Arial" pitchFamily="34" charset="0"/>
            </a:endParaRPr>
          </a:p>
        </p:txBody>
      </p:sp>
      <p:sp>
        <p:nvSpPr>
          <p:cNvPr id="4096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5763" y="684213"/>
            <a:ext cx="6091237" cy="3427412"/>
          </a:xfrm>
          <a:ln/>
        </p:spPr>
      </p:sp>
      <p:sp>
        <p:nvSpPr>
          <p:cNvPr id="40964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11" tIns="45207" rIns="90411" bIns="45207"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40965" name="3 Marcador de número de diapositiva"/>
          <p:cNvSpPr txBox="1">
            <a:spLocks noGrp="1"/>
          </p:cNvSpPr>
          <p:nvPr/>
        </p:nvSpPr>
        <p:spPr bwMode="auto">
          <a:xfrm>
            <a:off x="3885425" y="8687330"/>
            <a:ext cx="2969989" cy="45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11" tIns="45207" rIns="90411" bIns="45207" anchor="b"/>
          <a:lstStyle>
            <a:lvl1pPr defTabSz="1185863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1pPr>
            <a:lvl2pPr marL="742950" indent="-285750" defTabSz="1185863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2pPr>
            <a:lvl3pPr marL="1143000" indent="-228600" defTabSz="1185863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3pPr>
            <a:lvl4pPr marL="1600200" indent="-228600" defTabSz="1185863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4pPr>
            <a:lvl5pPr marL="2057400" indent="-228600" defTabSz="1185863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5pPr>
            <a:lvl6pPr marL="2514600" indent="-228600" defTabSz="118586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6pPr>
            <a:lvl7pPr marL="2971800" indent="-228600" defTabSz="118586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7pPr>
            <a:lvl8pPr marL="3429000" indent="-228600" defTabSz="118586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8pPr>
            <a:lvl9pPr marL="3886200" indent="-228600" defTabSz="1185863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9pPr>
          </a:lstStyle>
          <a:p>
            <a:pPr algn="r" eaLnBrk="1" hangingPunct="1"/>
            <a:fld id="{86831EDA-9765-4A84-89E2-E4B2F32BC013}" type="slidenum">
              <a:rPr lang="es-PE" sz="1200" u="none">
                <a:latin typeface="Arial" pitchFamily="34" charset="0"/>
              </a:rPr>
              <a:pPr algn="r" eaLnBrk="1" hangingPunct="1"/>
              <a:t>8</a:t>
            </a:fld>
            <a:endParaRPr lang="es-PE" sz="1200" u="non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38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0DA9061-4CFB-4F99-89D5-9961F86EFF38}" type="slidenum">
              <a:rPr lang="es-ES" smtClean="0"/>
              <a:pPr eaLnBrk="1" hangingPunct="1"/>
              <a:t>9</a:t>
            </a:fld>
            <a:endParaRPr lang="es-E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PE"/>
              <a:t>Evidencia: Factor clave los primeros meses de vida condicionan el desarrollo futuro de la persona. Mantener un patrón normal de crecimiento asegura un adecuado desarrollo del ser humano (competitivo)</a:t>
            </a:r>
          </a:p>
        </p:txBody>
      </p:sp>
    </p:spTree>
    <p:extLst>
      <p:ext uri="{BB962C8B-B14F-4D97-AF65-F5344CB8AC3E}">
        <p14:creationId xmlns:p14="http://schemas.microsoft.com/office/powerpoint/2010/main" val="1268642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>
              <a:latin typeface="Arial" charset="0"/>
            </a:endParaRPr>
          </a:p>
        </p:txBody>
      </p:sp>
      <p:sp>
        <p:nvSpPr>
          <p:cNvPr id="25603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9pPr>
          </a:lstStyle>
          <a:p>
            <a:fld id="{DE3DC0F2-E74C-5A4C-8041-E07D4AD9E0D2}" type="slidenum">
              <a:rPr lang="es-ES" sz="1200">
                <a:latin typeface="Arial" charset="0"/>
              </a:rPr>
              <a:pPr/>
              <a:t>10</a:t>
            </a:fld>
            <a:endParaRPr lang="es-E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024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9pPr>
          </a:lstStyle>
          <a:p>
            <a:fld id="{04F9B510-E0FB-3943-9632-79E140BA3099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98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charset="0"/>
                <a:ea typeface="ＭＳ Ｐゴシック" charset="0"/>
              </a:defRPr>
            </a:lvl9pPr>
          </a:lstStyle>
          <a:p>
            <a:fld id="{C12782D4-3B71-0346-A4D3-77D848EBA8E1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90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eaLnBrk="1" hangingPunct="1"/>
            <a:fld id="{BE818CA3-406B-4334-91E0-D2537E06B3D3}" type="slidenum">
              <a:rPr lang="es-PE" smtClean="0">
                <a:latin typeface="Arial" charset="0"/>
              </a:rPr>
              <a:pPr eaLnBrk="1" hangingPunct="1"/>
              <a:t>14</a:t>
            </a:fld>
            <a:endParaRPr lang="es-PE"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7388"/>
            <a:ext cx="6089650" cy="342582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379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03780"/>
            <a:ext cx="9144000" cy="32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929198"/>
            <a:ext cx="3786182" cy="135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reeform 7"/>
          <p:cNvSpPr>
            <a:spLocks/>
          </p:cNvSpPr>
          <p:nvPr/>
        </p:nvSpPr>
        <p:spPr bwMode="auto">
          <a:xfrm>
            <a:off x="-3175" y="0"/>
            <a:ext cx="9188131" cy="5929330"/>
          </a:xfrm>
          <a:custGeom>
            <a:avLst/>
            <a:gdLst>
              <a:gd name="T0" fmla="*/ 2147483647 w 5109"/>
              <a:gd name="T1" fmla="*/ 2147483647 h 3306"/>
              <a:gd name="T2" fmla="*/ 2147483647 w 5109"/>
              <a:gd name="T3" fmla="*/ 2147483647 h 3306"/>
              <a:gd name="T4" fmla="*/ 2147483647 w 5109"/>
              <a:gd name="T5" fmla="*/ 2147483647 h 3306"/>
              <a:gd name="T6" fmla="*/ 2147483647 w 5109"/>
              <a:gd name="T7" fmla="*/ 2147483647 h 3306"/>
              <a:gd name="T8" fmla="*/ 2147483647 w 5109"/>
              <a:gd name="T9" fmla="*/ 2147483647 h 3306"/>
              <a:gd name="T10" fmla="*/ 2147483647 w 5109"/>
              <a:gd name="T11" fmla="*/ 2147483647 h 3306"/>
              <a:gd name="T12" fmla="*/ 2147483647 w 5109"/>
              <a:gd name="T13" fmla="*/ 2147483647 h 3306"/>
              <a:gd name="T14" fmla="*/ 2147483647 w 5109"/>
              <a:gd name="T15" fmla="*/ 2147483647 h 3306"/>
              <a:gd name="T16" fmla="*/ 2147483647 w 5109"/>
              <a:gd name="T17" fmla="*/ 0 h 3306"/>
              <a:gd name="T18" fmla="*/ 0 w 5109"/>
              <a:gd name="T19" fmla="*/ 2147483647 h 3306"/>
              <a:gd name="T20" fmla="*/ 2147483647 w 5109"/>
              <a:gd name="T21" fmla="*/ 2147483647 h 3306"/>
              <a:gd name="T22" fmla="*/ 2147483647 w 5109"/>
              <a:gd name="T23" fmla="*/ 2147483647 h 3306"/>
              <a:gd name="T24" fmla="*/ 2147483647 w 5109"/>
              <a:gd name="T25" fmla="*/ 2147483647 h 3306"/>
              <a:gd name="T26" fmla="*/ 2147483647 w 5109"/>
              <a:gd name="T27" fmla="*/ 2147483647 h 3306"/>
              <a:gd name="T28" fmla="*/ 2147483647 w 5109"/>
              <a:gd name="T29" fmla="*/ 2147483647 h 3306"/>
              <a:gd name="T30" fmla="*/ 2147483647 w 5109"/>
              <a:gd name="T31" fmla="*/ 2147483647 h 3306"/>
              <a:gd name="T32" fmla="*/ 2147483647 w 5109"/>
              <a:gd name="T33" fmla="*/ 2147483647 h 3306"/>
              <a:gd name="T34" fmla="*/ 2147483647 w 5109"/>
              <a:gd name="T35" fmla="*/ 2147483647 h 3306"/>
              <a:gd name="T36" fmla="*/ 2147483647 w 5109"/>
              <a:gd name="T37" fmla="*/ 2147483647 h 3306"/>
              <a:gd name="T38" fmla="*/ 2147483647 w 5109"/>
              <a:gd name="T39" fmla="*/ 2147483647 h 3306"/>
              <a:gd name="T40" fmla="*/ 2147483647 w 5109"/>
              <a:gd name="T41" fmla="*/ 2147483647 h 3306"/>
              <a:gd name="T42" fmla="*/ 2147483647 w 5109"/>
              <a:gd name="T43" fmla="*/ 2147483647 h 3306"/>
              <a:gd name="T44" fmla="*/ 2147483647 w 5109"/>
              <a:gd name="T45" fmla="*/ 2147483647 h 3306"/>
              <a:gd name="T46" fmla="*/ 2147483647 w 5109"/>
              <a:gd name="T47" fmla="*/ 2147483647 h 3306"/>
              <a:gd name="T48" fmla="*/ 2147483647 w 5109"/>
              <a:gd name="T49" fmla="*/ 2147483647 h 3306"/>
              <a:gd name="T50" fmla="*/ 2147483647 w 5109"/>
              <a:gd name="T51" fmla="*/ 2147483647 h 3306"/>
              <a:gd name="T52" fmla="*/ 2147483647 w 5109"/>
              <a:gd name="T53" fmla="*/ 2147483647 h 3306"/>
              <a:gd name="T54" fmla="*/ 2147483647 w 5109"/>
              <a:gd name="T55" fmla="*/ 2147483647 h 3306"/>
              <a:gd name="T56" fmla="*/ 2147483647 w 5109"/>
              <a:gd name="T57" fmla="*/ 2147483647 h 3306"/>
              <a:gd name="T58" fmla="*/ 2147483647 w 5109"/>
              <a:gd name="T59" fmla="*/ 2147483647 h 3306"/>
              <a:gd name="T60" fmla="*/ 2147483647 w 5109"/>
              <a:gd name="T61" fmla="*/ 2147483647 h 3306"/>
              <a:gd name="T62" fmla="*/ 2147483647 w 5109"/>
              <a:gd name="T63" fmla="*/ 2147483647 h 3306"/>
              <a:gd name="T64" fmla="*/ 2147483647 w 5109"/>
              <a:gd name="T65" fmla="*/ 2147483647 h 3306"/>
              <a:gd name="T66" fmla="*/ 2147483647 w 5109"/>
              <a:gd name="T67" fmla="*/ 2147483647 h 3306"/>
              <a:gd name="T68" fmla="*/ 2147483647 w 5109"/>
              <a:gd name="T69" fmla="*/ 2147483647 h 3306"/>
              <a:gd name="T70" fmla="*/ 2147483647 w 5109"/>
              <a:gd name="T71" fmla="*/ 2147483647 h 3306"/>
              <a:gd name="T72" fmla="*/ 2147483647 w 5109"/>
              <a:gd name="T73" fmla="*/ 2147483647 h 3306"/>
              <a:gd name="T74" fmla="*/ 2147483647 w 5109"/>
              <a:gd name="T75" fmla="*/ 2147483647 h 3306"/>
              <a:gd name="T76" fmla="*/ 2147483647 w 5109"/>
              <a:gd name="T77" fmla="*/ 2147483647 h 3306"/>
              <a:gd name="T78" fmla="*/ 2147483647 w 5109"/>
              <a:gd name="T79" fmla="*/ 2147483647 h 3306"/>
              <a:gd name="T80" fmla="*/ 2147483647 w 5109"/>
              <a:gd name="T81" fmla="*/ 2147483647 h 3306"/>
              <a:gd name="T82" fmla="*/ 2147483647 w 5109"/>
              <a:gd name="T83" fmla="*/ 2147483647 h 330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109"/>
              <a:gd name="T127" fmla="*/ 0 h 3306"/>
              <a:gd name="T128" fmla="*/ 5109 w 5109"/>
              <a:gd name="T129" fmla="*/ 3306 h 330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109" h="3306">
                <a:moveTo>
                  <a:pt x="4617" y="1022"/>
                </a:moveTo>
                <a:lnTo>
                  <a:pt x="4617" y="1022"/>
                </a:lnTo>
                <a:lnTo>
                  <a:pt x="4657" y="964"/>
                </a:lnTo>
                <a:lnTo>
                  <a:pt x="4696" y="903"/>
                </a:lnTo>
                <a:lnTo>
                  <a:pt x="4734" y="845"/>
                </a:lnTo>
                <a:lnTo>
                  <a:pt x="4770" y="785"/>
                </a:lnTo>
                <a:lnTo>
                  <a:pt x="4804" y="726"/>
                </a:lnTo>
                <a:lnTo>
                  <a:pt x="4837" y="666"/>
                </a:lnTo>
                <a:lnTo>
                  <a:pt x="4870" y="608"/>
                </a:lnTo>
                <a:lnTo>
                  <a:pt x="4900" y="549"/>
                </a:lnTo>
                <a:lnTo>
                  <a:pt x="4930" y="491"/>
                </a:lnTo>
                <a:lnTo>
                  <a:pt x="4959" y="432"/>
                </a:lnTo>
                <a:lnTo>
                  <a:pt x="4987" y="374"/>
                </a:lnTo>
                <a:lnTo>
                  <a:pt x="5013" y="315"/>
                </a:lnTo>
                <a:lnTo>
                  <a:pt x="5038" y="257"/>
                </a:lnTo>
                <a:lnTo>
                  <a:pt x="5064" y="198"/>
                </a:lnTo>
                <a:lnTo>
                  <a:pt x="5109" y="84"/>
                </a:lnTo>
                <a:lnTo>
                  <a:pt x="5109" y="0"/>
                </a:lnTo>
                <a:lnTo>
                  <a:pt x="0" y="0"/>
                </a:lnTo>
                <a:lnTo>
                  <a:pt x="0" y="2674"/>
                </a:lnTo>
                <a:lnTo>
                  <a:pt x="106" y="2745"/>
                </a:lnTo>
                <a:lnTo>
                  <a:pt x="211" y="2811"/>
                </a:lnTo>
                <a:lnTo>
                  <a:pt x="315" y="2876"/>
                </a:lnTo>
                <a:lnTo>
                  <a:pt x="414" y="2934"/>
                </a:lnTo>
                <a:lnTo>
                  <a:pt x="513" y="2991"/>
                </a:lnTo>
                <a:lnTo>
                  <a:pt x="606" y="3042"/>
                </a:lnTo>
                <a:lnTo>
                  <a:pt x="697" y="3090"/>
                </a:lnTo>
                <a:lnTo>
                  <a:pt x="785" y="3134"/>
                </a:lnTo>
                <a:lnTo>
                  <a:pt x="866" y="3173"/>
                </a:lnTo>
                <a:lnTo>
                  <a:pt x="944" y="3207"/>
                </a:lnTo>
                <a:lnTo>
                  <a:pt x="1016" y="3237"/>
                </a:lnTo>
                <a:lnTo>
                  <a:pt x="1083" y="3261"/>
                </a:lnTo>
                <a:lnTo>
                  <a:pt x="1145" y="3281"/>
                </a:lnTo>
                <a:lnTo>
                  <a:pt x="1172" y="3290"/>
                </a:lnTo>
                <a:lnTo>
                  <a:pt x="1199" y="3296"/>
                </a:lnTo>
                <a:lnTo>
                  <a:pt x="1224" y="3300"/>
                </a:lnTo>
                <a:lnTo>
                  <a:pt x="1247" y="3303"/>
                </a:lnTo>
                <a:lnTo>
                  <a:pt x="1268" y="3306"/>
                </a:lnTo>
                <a:lnTo>
                  <a:pt x="1287" y="3306"/>
                </a:lnTo>
                <a:lnTo>
                  <a:pt x="1307" y="3306"/>
                </a:lnTo>
                <a:lnTo>
                  <a:pt x="1328" y="3305"/>
                </a:lnTo>
                <a:lnTo>
                  <a:pt x="1352" y="3300"/>
                </a:lnTo>
                <a:lnTo>
                  <a:pt x="1377" y="3296"/>
                </a:lnTo>
                <a:lnTo>
                  <a:pt x="1434" y="3282"/>
                </a:lnTo>
                <a:lnTo>
                  <a:pt x="1501" y="3263"/>
                </a:lnTo>
                <a:lnTo>
                  <a:pt x="1574" y="3239"/>
                </a:lnTo>
                <a:lnTo>
                  <a:pt x="1655" y="3209"/>
                </a:lnTo>
                <a:lnTo>
                  <a:pt x="1742" y="3174"/>
                </a:lnTo>
                <a:lnTo>
                  <a:pt x="1837" y="3135"/>
                </a:lnTo>
                <a:lnTo>
                  <a:pt x="1936" y="3090"/>
                </a:lnTo>
                <a:lnTo>
                  <a:pt x="2039" y="3042"/>
                </a:lnTo>
                <a:lnTo>
                  <a:pt x="2149" y="2988"/>
                </a:lnTo>
                <a:lnTo>
                  <a:pt x="2262" y="2930"/>
                </a:lnTo>
                <a:lnTo>
                  <a:pt x="2379" y="2868"/>
                </a:lnTo>
                <a:lnTo>
                  <a:pt x="2499" y="2802"/>
                </a:lnTo>
                <a:lnTo>
                  <a:pt x="2622" y="2731"/>
                </a:lnTo>
                <a:lnTo>
                  <a:pt x="2746" y="2656"/>
                </a:lnTo>
                <a:lnTo>
                  <a:pt x="2872" y="2578"/>
                </a:lnTo>
                <a:lnTo>
                  <a:pt x="3000" y="2496"/>
                </a:lnTo>
                <a:lnTo>
                  <a:pt x="3128" y="2410"/>
                </a:lnTo>
                <a:lnTo>
                  <a:pt x="3255" y="2322"/>
                </a:lnTo>
                <a:lnTo>
                  <a:pt x="3383" y="2229"/>
                </a:lnTo>
                <a:lnTo>
                  <a:pt x="3510" y="2133"/>
                </a:lnTo>
                <a:lnTo>
                  <a:pt x="3635" y="2034"/>
                </a:lnTo>
                <a:lnTo>
                  <a:pt x="3698" y="1983"/>
                </a:lnTo>
                <a:lnTo>
                  <a:pt x="3760" y="1932"/>
                </a:lnTo>
                <a:lnTo>
                  <a:pt x="3820" y="1879"/>
                </a:lnTo>
                <a:lnTo>
                  <a:pt x="3880" y="1826"/>
                </a:lnTo>
                <a:lnTo>
                  <a:pt x="3940" y="1774"/>
                </a:lnTo>
                <a:lnTo>
                  <a:pt x="3998" y="1720"/>
                </a:lnTo>
                <a:lnTo>
                  <a:pt x="4055" y="1664"/>
                </a:lnTo>
                <a:lnTo>
                  <a:pt x="4112" y="1609"/>
                </a:lnTo>
                <a:lnTo>
                  <a:pt x="4169" y="1553"/>
                </a:lnTo>
                <a:lnTo>
                  <a:pt x="4223" y="1496"/>
                </a:lnTo>
                <a:lnTo>
                  <a:pt x="4277" y="1439"/>
                </a:lnTo>
                <a:lnTo>
                  <a:pt x="4330" y="1381"/>
                </a:lnTo>
                <a:lnTo>
                  <a:pt x="4381" y="1322"/>
                </a:lnTo>
                <a:lnTo>
                  <a:pt x="4431" y="1264"/>
                </a:lnTo>
                <a:lnTo>
                  <a:pt x="4480" y="1204"/>
                </a:lnTo>
                <a:lnTo>
                  <a:pt x="4527" y="1144"/>
                </a:lnTo>
                <a:lnTo>
                  <a:pt x="4573" y="1084"/>
                </a:lnTo>
                <a:lnTo>
                  <a:pt x="4617" y="1022"/>
                </a:lnTo>
                <a:close/>
              </a:path>
            </a:pathLst>
          </a:custGeom>
          <a:gradFill rotWithShape="0">
            <a:gsLst>
              <a:gs pos="0">
                <a:srgbClr val="006194"/>
              </a:gs>
              <a:gs pos="3000">
                <a:srgbClr val="006194"/>
              </a:gs>
              <a:gs pos="100000">
                <a:srgbClr val="0187CE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4282" y="428604"/>
            <a:ext cx="6286544" cy="4429155"/>
          </a:xfrm>
        </p:spPr>
        <p:txBody>
          <a:bodyPr>
            <a:normAutofit/>
          </a:bodyPr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 rot="16200000">
            <a:off x="5600734" y="3114646"/>
            <a:ext cx="685802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s-PE" sz="700" b="1" i="1" dirty="0"/>
              <a:t>“Todos los derechos reservados para la Universidad Peruana Cayetano Heredia. Prohibida su reproducción con fines comerciales fuera de las aulas de la UPCH.”</a:t>
            </a:r>
            <a:endParaRPr lang="es-ES" sz="700" b="1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48732"/>
            <a:ext cx="3786182" cy="135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65839"/>
            <a:ext cx="9144000" cy="149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28744"/>
            <a:ext cx="8229600" cy="11430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571744"/>
            <a:ext cx="8229600" cy="342902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defRPr sz="2800">
                <a:solidFill>
                  <a:schemeClr val="tx2"/>
                </a:solidFill>
              </a:defRPr>
            </a:lvl4pPr>
            <a:lvl5pPr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 rot="16200000">
            <a:off x="5596887" y="3043208"/>
            <a:ext cx="685802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s-PE" sz="700" b="1" i="1" dirty="0"/>
              <a:t>“Todos los derechos reservados para la Universidad Peruana Cayetano Heredia. Prohibida su reproducción con fines comerciales fuera de las aulas de la UPCH.”</a:t>
            </a:r>
            <a:endParaRPr lang="es-ES" sz="700" b="1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s-ES"/>
              <a:t>Alfonso E Nino G-Hugo de La Cruz- Lady Pillaca-E Aliaga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E425891-4500-4D7D-A649-FB923CCE5CC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03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14815-4BEB-D84D-AFB4-A34BDAD0C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1800C2-92D6-A843-9A10-A37F28FD5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400B0A-0D10-8040-A224-FF422D60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76FE40-E77B-374C-892C-FFEE93E1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Alfonso E Nino G-Hugo de La Cruz- Lady Pillaca-E Aliaga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D460CB-1DFE-9C41-BA03-01312725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0798-4A9A-3C4E-99F3-2EC38A1FE01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88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EC26D4-A0D4-C24F-BA10-E26364641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876C854-54A6-8446-A5C9-4852BC16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Alfonso E Nino G-Hugo de La Cruz- Lady Pillaca-E Aliaga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854522-E3D4-A143-B020-2E67B839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0798-4A9A-3C4E-99F3-2EC38A1FE01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45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3EEE-544B-B944-BCFC-0C00C58DB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B2F611B-D9B7-B04F-B212-9DBC31B0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4839025-B701-FE41-A725-3E8A88BB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Alfonso E Nino G-Hugo de La Cruz- Lady Pillaca-E Aliaga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3A73B1-DE63-DD4A-BE82-BE3A559C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0798-4A9A-3C4E-99F3-2EC38A1FE01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4855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685800" y="1803401"/>
            <a:ext cx="3733800" cy="44704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0"/>
            </a:lvl3pPr>
            <a:lvl4pPr algn="l" rtl="0">
              <a:defRPr sz="1200"/>
            </a:lvl4pPr>
            <a:lvl5pPr algn="l" rtl="0">
              <a:defRPr sz="1050"/>
            </a:lvl5pPr>
            <a:lvl6pPr algn="l" rtl="0">
              <a:defRPr sz="1050"/>
            </a:lvl6pPr>
            <a:lvl7pPr marL="2002720" algn="l" rtl="0">
              <a:defRPr sz="1050"/>
            </a:lvl7pPr>
            <a:lvl8pPr marL="2002720" algn="l" rtl="0">
              <a:defRPr sz="1050"/>
            </a:lvl8pPr>
            <a:lvl9pPr marL="2002720" algn="l" rtl="0">
              <a:defRPr sz="105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4724400" y="1803401"/>
            <a:ext cx="3733800" cy="44704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0"/>
            </a:lvl3pPr>
            <a:lvl4pPr algn="l" rtl="0">
              <a:defRPr sz="1200"/>
            </a:lvl4pPr>
            <a:lvl5pPr algn="l" rtl="0">
              <a:defRPr sz="1050"/>
            </a:lvl5pPr>
            <a:lvl6pPr marL="2002720" algn="l" rtl="0">
              <a:defRPr sz="1050" baseline="0"/>
            </a:lvl6pPr>
            <a:lvl7pPr marL="2002720" algn="l" rtl="0">
              <a:defRPr sz="1050" baseline="0"/>
            </a:lvl7pPr>
            <a:lvl8pPr marL="2002720" algn="l" rtl="0">
              <a:defRPr sz="1050" baseline="0"/>
            </a:lvl8pPr>
            <a:lvl9pPr marL="2002720" algn="l" rtl="0">
              <a:defRPr sz="1050" baseline="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Alfonso E Nino G-Hugo de La Cruz- Lady Pillaca-E Aliaga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4537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SOMOS DIFERENTES?</a:t>
            </a:r>
            <a:br>
              <a:rPr lang="en-US" dirty="0"/>
            </a:br>
            <a:r>
              <a:rPr lang="en-US" dirty="0"/>
              <a:t>Por que?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1657350" y="5543550"/>
            <a:ext cx="1428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3486150" y="5543550"/>
            <a:ext cx="2171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657350" y="5543550"/>
            <a:ext cx="1428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486150" y="5543550"/>
            <a:ext cx="2171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1657350" y="5543550"/>
            <a:ext cx="1428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3486150" y="5543550"/>
            <a:ext cx="2171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1657350" y="5543550"/>
            <a:ext cx="1428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3486150" y="5543550"/>
            <a:ext cx="2171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1657350" y="5543550"/>
            <a:ext cx="1428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3486150" y="5543550"/>
            <a:ext cx="2171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1657350" y="5543550"/>
            <a:ext cx="1428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3486150" y="5543550"/>
            <a:ext cx="2171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6674644" y="5245894"/>
            <a:ext cx="5441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73904" y="472021"/>
            <a:ext cx="5999560" cy="902493"/>
            <a:chOff x="720" y="384"/>
            <a:chExt cx="5039" cy="758"/>
          </a:xfrm>
        </p:grpSpPr>
        <p:sp>
          <p:nvSpPr>
            <p:cNvPr id="24683" name="Rectangle 16"/>
            <p:cNvSpPr>
              <a:spLocks noChangeArrowheads="1"/>
            </p:cNvSpPr>
            <p:nvPr/>
          </p:nvSpPr>
          <p:spPr bwMode="auto">
            <a:xfrm>
              <a:off x="720" y="384"/>
              <a:ext cx="503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9056" tIns="34529" rIns="69056" bIns="34529">
              <a:spAutoFit/>
            </a:bodyPr>
            <a:lstStyle/>
            <a:p>
              <a:pPr algn="ctr" eaLnBrk="1" hangingPunct="1"/>
              <a:r>
                <a:rPr lang="en-US" sz="1350" b="1" dirty="0">
                  <a:solidFill>
                    <a:srgbClr val="FF0000"/>
                  </a:solidFill>
                  <a:latin typeface="Times New Roman" charset="0"/>
                </a:rPr>
                <a:t>MODELO CLIN. INDIVIDUAL ES ADECUADO?</a:t>
              </a:r>
            </a:p>
          </p:txBody>
        </p:sp>
        <p:sp>
          <p:nvSpPr>
            <p:cNvPr id="24684" name="Rectangle 17"/>
            <p:cNvSpPr>
              <a:spLocks noChangeArrowheads="1"/>
            </p:cNvSpPr>
            <p:nvPr/>
          </p:nvSpPr>
          <p:spPr bwMode="auto">
            <a:xfrm>
              <a:off x="2827" y="909"/>
              <a:ext cx="12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9056" tIns="34529" rIns="69056" bIns="34529">
              <a:spAutoFit/>
            </a:bodyPr>
            <a:lstStyle/>
            <a:p>
              <a:pPr eaLnBrk="1" hangingPunct="1"/>
              <a:r>
                <a:rPr lang="en-US" sz="1350">
                  <a:latin typeface="Times New Roman" charset="0"/>
                </a:rPr>
                <a:t>(Inglaterra y Gales)</a:t>
              </a:r>
            </a:p>
          </p:txBody>
        </p:sp>
      </p:grpSp>
      <p:sp>
        <p:nvSpPr>
          <p:cNvPr id="1742866" name="Rectangle 18"/>
          <p:cNvSpPr>
            <a:spLocks noChangeArrowheads="1"/>
          </p:cNvSpPr>
          <p:nvPr/>
        </p:nvSpPr>
        <p:spPr bwMode="auto">
          <a:xfrm>
            <a:off x="2166938" y="5451872"/>
            <a:ext cx="3382336" cy="30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/>
          <a:p>
            <a:pPr eaLnBrk="1" hangingPunct="1"/>
            <a:r>
              <a:rPr lang="en-US" sz="1500">
                <a:latin typeface="Times New Roman" charset="0"/>
              </a:rPr>
              <a:t>Fuente: Mckeown-The Role  of  Medicine</a:t>
            </a:r>
          </a:p>
        </p:txBody>
      </p:sp>
      <p:sp>
        <p:nvSpPr>
          <p:cNvPr id="24592" name="Rectangle 19"/>
          <p:cNvSpPr>
            <a:spLocks noChangeArrowheads="1"/>
          </p:cNvSpPr>
          <p:nvPr/>
        </p:nvSpPr>
        <p:spPr bwMode="auto">
          <a:xfrm>
            <a:off x="1473994" y="1965724"/>
            <a:ext cx="233363" cy="2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93" name="Rectangle 20"/>
          <p:cNvSpPr>
            <a:spLocks noChangeArrowheads="1"/>
          </p:cNvSpPr>
          <p:nvPr/>
        </p:nvSpPr>
        <p:spPr bwMode="auto">
          <a:xfrm>
            <a:off x="1359695" y="2194324"/>
            <a:ext cx="551260" cy="2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94" name="Rectangle 21"/>
          <p:cNvSpPr>
            <a:spLocks noChangeArrowheads="1"/>
          </p:cNvSpPr>
          <p:nvPr/>
        </p:nvSpPr>
        <p:spPr bwMode="auto">
          <a:xfrm>
            <a:off x="5303044" y="5223274"/>
            <a:ext cx="328613" cy="2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95" name="Rectangle 22"/>
          <p:cNvSpPr>
            <a:spLocks noChangeArrowheads="1"/>
          </p:cNvSpPr>
          <p:nvPr/>
        </p:nvSpPr>
        <p:spPr bwMode="auto">
          <a:xfrm>
            <a:off x="5988844" y="5223274"/>
            <a:ext cx="328613" cy="2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sp>
        <p:nvSpPr>
          <p:cNvPr id="24596" name="Rectangle 23"/>
          <p:cNvSpPr>
            <a:spLocks noChangeArrowheads="1"/>
          </p:cNvSpPr>
          <p:nvPr/>
        </p:nvSpPr>
        <p:spPr bwMode="auto">
          <a:xfrm>
            <a:off x="3245644" y="5143500"/>
            <a:ext cx="328613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_tradnl" sz="1350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114551" y="4914901"/>
            <a:ext cx="5398294" cy="578644"/>
            <a:chOff x="816" y="3408"/>
            <a:chExt cx="4534" cy="486"/>
          </a:xfrm>
        </p:grpSpPr>
        <p:sp>
          <p:nvSpPr>
            <p:cNvPr id="24656" name="Line 25"/>
            <p:cNvSpPr>
              <a:spLocks noChangeShapeType="1"/>
            </p:cNvSpPr>
            <p:nvPr/>
          </p:nvSpPr>
          <p:spPr bwMode="auto">
            <a:xfrm>
              <a:off x="2496" y="3600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 sz="1350"/>
            </a:p>
          </p:txBody>
        </p:sp>
        <p:grpSp>
          <p:nvGrpSpPr>
            <p:cNvPr id="24657" name="Group 26"/>
            <p:cNvGrpSpPr>
              <a:grpSpLocks/>
            </p:cNvGrpSpPr>
            <p:nvPr/>
          </p:nvGrpSpPr>
          <p:grpSpPr bwMode="auto">
            <a:xfrm>
              <a:off x="816" y="3408"/>
              <a:ext cx="4534" cy="486"/>
              <a:chOff x="816" y="3408"/>
              <a:chExt cx="4534" cy="486"/>
            </a:xfrm>
          </p:grpSpPr>
          <p:sp>
            <p:nvSpPr>
              <p:cNvPr id="24658" name="Line 27"/>
              <p:cNvSpPr>
                <a:spLocks noChangeShapeType="1"/>
              </p:cNvSpPr>
              <p:nvPr/>
            </p:nvSpPr>
            <p:spPr bwMode="auto">
              <a:xfrm>
                <a:off x="912" y="3464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 sz="1350"/>
              </a:p>
            </p:txBody>
          </p:sp>
          <p:grpSp>
            <p:nvGrpSpPr>
              <p:cNvPr id="24659" name="Group 28"/>
              <p:cNvGrpSpPr>
                <a:grpSpLocks/>
              </p:cNvGrpSpPr>
              <p:nvPr/>
            </p:nvGrpSpPr>
            <p:grpSpPr bwMode="auto">
              <a:xfrm>
                <a:off x="816" y="3408"/>
                <a:ext cx="4534" cy="486"/>
                <a:chOff x="816" y="3408"/>
                <a:chExt cx="4534" cy="486"/>
              </a:xfrm>
            </p:grpSpPr>
            <p:sp>
              <p:nvSpPr>
                <p:cNvPr id="24661" name="Line 29"/>
                <p:cNvSpPr>
                  <a:spLocks noChangeShapeType="1"/>
                </p:cNvSpPr>
                <p:nvPr/>
              </p:nvSpPr>
              <p:spPr bwMode="auto">
                <a:xfrm>
                  <a:off x="3072" y="3569"/>
                  <a:ext cx="0" cy="5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62" name="Line 30"/>
                <p:cNvSpPr>
                  <a:spLocks noChangeShapeType="1"/>
                </p:cNvSpPr>
                <p:nvPr/>
              </p:nvSpPr>
              <p:spPr bwMode="auto">
                <a:xfrm>
                  <a:off x="816" y="3569"/>
                  <a:ext cx="441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63" name="Line 31"/>
                <p:cNvSpPr>
                  <a:spLocks noChangeShapeType="1"/>
                </p:cNvSpPr>
                <p:nvPr/>
              </p:nvSpPr>
              <p:spPr bwMode="auto">
                <a:xfrm>
                  <a:off x="864" y="3408"/>
                  <a:ext cx="0" cy="26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64" name="Line 32"/>
                <p:cNvSpPr>
                  <a:spLocks noChangeShapeType="1"/>
                </p:cNvSpPr>
                <p:nvPr/>
              </p:nvSpPr>
              <p:spPr bwMode="auto">
                <a:xfrm>
                  <a:off x="1344" y="3555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65" name="Line 33"/>
                <p:cNvSpPr>
                  <a:spLocks noChangeShapeType="1"/>
                </p:cNvSpPr>
                <p:nvPr/>
              </p:nvSpPr>
              <p:spPr bwMode="auto">
                <a:xfrm>
                  <a:off x="1632" y="3555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66" name="Line 34"/>
                <p:cNvSpPr>
                  <a:spLocks noChangeShapeType="1"/>
                </p:cNvSpPr>
                <p:nvPr/>
              </p:nvSpPr>
              <p:spPr bwMode="auto">
                <a:xfrm>
                  <a:off x="2208" y="3569"/>
                  <a:ext cx="0" cy="5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67" name="Line 35"/>
                <p:cNvSpPr>
                  <a:spLocks noChangeShapeType="1"/>
                </p:cNvSpPr>
                <p:nvPr/>
              </p:nvSpPr>
              <p:spPr bwMode="auto">
                <a:xfrm>
                  <a:off x="2784" y="3569"/>
                  <a:ext cx="0" cy="5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68" name="Line 36"/>
                <p:cNvSpPr>
                  <a:spLocks noChangeShapeType="1"/>
                </p:cNvSpPr>
                <p:nvPr/>
              </p:nvSpPr>
              <p:spPr bwMode="auto">
                <a:xfrm>
                  <a:off x="3360" y="3569"/>
                  <a:ext cx="0" cy="5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69" name="Line 37"/>
                <p:cNvSpPr>
                  <a:spLocks noChangeShapeType="1"/>
                </p:cNvSpPr>
                <p:nvPr/>
              </p:nvSpPr>
              <p:spPr bwMode="auto">
                <a:xfrm>
                  <a:off x="3648" y="3569"/>
                  <a:ext cx="0" cy="5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70" name="Line 38"/>
                <p:cNvSpPr>
                  <a:spLocks noChangeShapeType="1"/>
                </p:cNvSpPr>
                <p:nvPr/>
              </p:nvSpPr>
              <p:spPr bwMode="auto">
                <a:xfrm>
                  <a:off x="3936" y="3569"/>
                  <a:ext cx="0" cy="5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71" name="Line 39"/>
                <p:cNvSpPr>
                  <a:spLocks noChangeShapeType="1"/>
                </p:cNvSpPr>
                <p:nvPr/>
              </p:nvSpPr>
              <p:spPr bwMode="auto">
                <a:xfrm>
                  <a:off x="4224" y="3569"/>
                  <a:ext cx="0" cy="5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72" name="Line 40"/>
                <p:cNvSpPr>
                  <a:spLocks noChangeShapeType="1"/>
                </p:cNvSpPr>
                <p:nvPr/>
              </p:nvSpPr>
              <p:spPr bwMode="auto">
                <a:xfrm>
                  <a:off x="4512" y="3569"/>
                  <a:ext cx="0" cy="5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73" name="Rectangle 41"/>
                <p:cNvSpPr>
                  <a:spLocks noChangeArrowheads="1"/>
                </p:cNvSpPr>
                <p:nvPr/>
              </p:nvSpPr>
              <p:spPr bwMode="auto">
                <a:xfrm>
                  <a:off x="4982" y="3611"/>
                  <a:ext cx="368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350">
                      <a:latin typeface="Times New Roman" charset="0"/>
                    </a:rPr>
                    <a:t>Año</a:t>
                  </a:r>
                </a:p>
              </p:txBody>
            </p:sp>
            <p:sp>
              <p:nvSpPr>
                <p:cNvPr id="24674" name="Line 42"/>
                <p:cNvSpPr>
                  <a:spLocks noChangeShapeType="1"/>
                </p:cNvSpPr>
                <p:nvPr/>
              </p:nvSpPr>
              <p:spPr bwMode="auto">
                <a:xfrm>
                  <a:off x="4800" y="3569"/>
                  <a:ext cx="0" cy="5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75" name="Rectangle 43"/>
                <p:cNvSpPr>
                  <a:spLocks noChangeArrowheads="1"/>
                </p:cNvSpPr>
                <p:nvPr/>
              </p:nvSpPr>
              <p:spPr bwMode="auto">
                <a:xfrm>
                  <a:off x="837" y="3624"/>
                  <a:ext cx="436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500">
                      <a:latin typeface="Times New Roman" charset="0"/>
                    </a:rPr>
                    <a:t>1838</a:t>
                  </a:r>
                </a:p>
              </p:txBody>
            </p:sp>
            <p:sp>
              <p:nvSpPr>
                <p:cNvPr id="24676" name="Rectangle 44"/>
                <p:cNvSpPr>
                  <a:spLocks noChangeArrowheads="1"/>
                </p:cNvSpPr>
                <p:nvPr/>
              </p:nvSpPr>
              <p:spPr bwMode="auto">
                <a:xfrm>
                  <a:off x="2294" y="3590"/>
                  <a:ext cx="436" cy="2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es-ES_tradnl" sz="1350"/>
                </a:p>
              </p:txBody>
            </p:sp>
            <p:sp>
              <p:nvSpPr>
                <p:cNvPr id="24677" name="Rectangle 45"/>
                <p:cNvSpPr>
                  <a:spLocks noChangeArrowheads="1"/>
                </p:cNvSpPr>
                <p:nvPr/>
              </p:nvSpPr>
              <p:spPr bwMode="auto">
                <a:xfrm>
                  <a:off x="1484" y="3610"/>
                  <a:ext cx="276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500">
                      <a:latin typeface="Times New Roman" charset="0"/>
                    </a:rPr>
                    <a:t>60</a:t>
                  </a:r>
                </a:p>
              </p:txBody>
            </p:sp>
            <p:sp>
              <p:nvSpPr>
                <p:cNvPr id="24678" name="Line 46"/>
                <p:cNvSpPr>
                  <a:spLocks noChangeShapeType="1"/>
                </p:cNvSpPr>
                <p:nvPr/>
              </p:nvSpPr>
              <p:spPr bwMode="auto">
                <a:xfrm>
                  <a:off x="912" y="3555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79" name="Rectangle 47"/>
                <p:cNvSpPr>
                  <a:spLocks noChangeArrowheads="1"/>
                </p:cNvSpPr>
                <p:nvPr/>
              </p:nvSpPr>
              <p:spPr bwMode="auto">
                <a:xfrm>
                  <a:off x="2060" y="3642"/>
                  <a:ext cx="279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500">
                      <a:latin typeface="Times New Roman" charset="0"/>
                    </a:rPr>
                    <a:t>80</a:t>
                  </a:r>
                </a:p>
              </p:txBody>
            </p:sp>
            <p:sp>
              <p:nvSpPr>
                <p:cNvPr id="24680" name="Rectangle 48"/>
                <p:cNvSpPr>
                  <a:spLocks noChangeArrowheads="1"/>
                </p:cNvSpPr>
                <p:nvPr/>
              </p:nvSpPr>
              <p:spPr bwMode="auto">
                <a:xfrm>
                  <a:off x="2540" y="3642"/>
                  <a:ext cx="44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500">
                      <a:latin typeface="Times New Roman" charset="0"/>
                    </a:rPr>
                    <a:t>1900</a:t>
                  </a:r>
                </a:p>
              </p:txBody>
            </p:sp>
            <p:sp>
              <p:nvSpPr>
                <p:cNvPr id="24681" name="Rectangle 49"/>
                <p:cNvSpPr>
                  <a:spLocks noChangeArrowheads="1"/>
                </p:cNvSpPr>
                <p:nvPr/>
              </p:nvSpPr>
              <p:spPr bwMode="auto">
                <a:xfrm>
                  <a:off x="3254" y="3642"/>
                  <a:ext cx="279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500">
                      <a:latin typeface="Times New Roman" charset="0"/>
                    </a:rPr>
                    <a:t>20</a:t>
                  </a:r>
                </a:p>
              </p:txBody>
            </p:sp>
            <p:sp>
              <p:nvSpPr>
                <p:cNvPr id="24682" name="Rectangle 50"/>
                <p:cNvSpPr>
                  <a:spLocks noChangeArrowheads="1"/>
                </p:cNvSpPr>
                <p:nvPr/>
              </p:nvSpPr>
              <p:spPr bwMode="auto">
                <a:xfrm>
                  <a:off x="3830" y="3642"/>
                  <a:ext cx="279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500">
                      <a:latin typeface="Times New Roman" charset="0"/>
                    </a:rPr>
                    <a:t>40</a:t>
                  </a:r>
                </a:p>
              </p:txBody>
            </p:sp>
          </p:grpSp>
          <p:sp>
            <p:nvSpPr>
              <p:cNvPr id="24660" name="Rectangle 51"/>
              <p:cNvSpPr>
                <a:spLocks noChangeArrowheads="1"/>
              </p:cNvSpPr>
              <p:nvPr/>
            </p:nvSpPr>
            <p:spPr bwMode="auto">
              <a:xfrm>
                <a:off x="4406" y="3642"/>
                <a:ext cx="279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9056" tIns="34529" rIns="69056" bIns="34529">
                <a:spAutoFit/>
              </a:bodyPr>
              <a:lstStyle/>
              <a:p>
                <a:pPr eaLnBrk="1" hangingPunct="1"/>
                <a:r>
                  <a:rPr lang="en-US" sz="1500">
                    <a:latin typeface="Times New Roman" charset="0"/>
                  </a:rPr>
                  <a:t>60</a:t>
                </a:r>
              </a:p>
            </p:txBody>
          </p:sp>
        </p:grpSp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1371601" y="1595438"/>
            <a:ext cx="4527947" cy="3696891"/>
            <a:chOff x="192" y="620"/>
            <a:chExt cx="3803" cy="3105"/>
          </a:xfrm>
        </p:grpSpPr>
        <p:sp>
          <p:nvSpPr>
            <p:cNvPr id="24634" name="Rectangle 53"/>
            <p:cNvSpPr>
              <a:spLocks noChangeArrowheads="1"/>
            </p:cNvSpPr>
            <p:nvPr/>
          </p:nvSpPr>
          <p:spPr bwMode="auto">
            <a:xfrm>
              <a:off x="288" y="2419"/>
              <a:ext cx="4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9056" tIns="34529" rIns="69056" bIns="34529">
              <a:spAutoFit/>
            </a:bodyPr>
            <a:lstStyle/>
            <a:p>
              <a:pPr eaLnBrk="1" hangingPunct="1"/>
              <a:r>
                <a:rPr lang="en-US" sz="1500">
                  <a:latin typeface="Times New Roman" charset="0"/>
                </a:rPr>
                <a:t>2000</a:t>
              </a:r>
            </a:p>
          </p:txBody>
        </p:sp>
        <p:grpSp>
          <p:nvGrpSpPr>
            <p:cNvPr id="24635" name="Group 54"/>
            <p:cNvGrpSpPr>
              <a:grpSpLocks/>
            </p:cNvGrpSpPr>
            <p:nvPr/>
          </p:nvGrpSpPr>
          <p:grpSpPr bwMode="auto">
            <a:xfrm>
              <a:off x="192" y="620"/>
              <a:ext cx="3803" cy="3105"/>
              <a:chOff x="192" y="620"/>
              <a:chExt cx="3803" cy="3105"/>
            </a:xfrm>
          </p:grpSpPr>
          <p:sp>
            <p:nvSpPr>
              <p:cNvPr id="24636" name="Rectangle 55"/>
              <p:cNvSpPr>
                <a:spLocks noChangeArrowheads="1"/>
              </p:cNvSpPr>
              <p:nvPr/>
            </p:nvSpPr>
            <p:spPr bwMode="auto">
              <a:xfrm>
                <a:off x="762" y="620"/>
                <a:ext cx="323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9056" tIns="34529" rIns="69056" bIns="34529">
                <a:spAutoFit/>
              </a:bodyPr>
              <a:lstStyle/>
              <a:p>
                <a:pPr eaLnBrk="1" hangingPunct="1"/>
                <a:r>
                  <a:rPr lang="en-US" sz="1350">
                    <a:latin typeface="Times New Roman" charset="0"/>
                  </a:rPr>
                  <a:t>Tasas Promedio de Mortalidad Estandarizadas a 1901</a:t>
                </a:r>
              </a:p>
            </p:txBody>
          </p:sp>
          <p:grpSp>
            <p:nvGrpSpPr>
              <p:cNvPr id="24637" name="Group 56"/>
              <p:cNvGrpSpPr>
                <a:grpSpLocks/>
              </p:cNvGrpSpPr>
              <p:nvPr/>
            </p:nvGrpSpPr>
            <p:grpSpPr bwMode="auto">
              <a:xfrm>
                <a:off x="192" y="720"/>
                <a:ext cx="630" cy="3005"/>
                <a:chOff x="192" y="720"/>
                <a:chExt cx="630" cy="3005"/>
              </a:xfrm>
            </p:grpSpPr>
            <p:sp>
              <p:nvSpPr>
                <p:cNvPr id="24638" name="Line 57"/>
                <p:cNvSpPr>
                  <a:spLocks noChangeShapeType="1"/>
                </p:cNvSpPr>
                <p:nvPr/>
              </p:nvSpPr>
              <p:spPr bwMode="auto">
                <a:xfrm>
                  <a:off x="820" y="840"/>
                  <a:ext cx="0" cy="275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39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772" y="3357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40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772" y="3115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41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772" y="2825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42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772" y="2534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43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772" y="2244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44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772" y="2002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45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772" y="1711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46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772" y="1421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47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772" y="1130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 sz="1350"/>
                </a:p>
              </p:txBody>
            </p:sp>
            <p:sp>
              <p:nvSpPr>
                <p:cNvPr id="24648" name="Rectangle 67"/>
                <p:cNvSpPr>
                  <a:spLocks noChangeArrowheads="1"/>
                </p:cNvSpPr>
                <p:nvPr/>
              </p:nvSpPr>
              <p:spPr bwMode="auto">
                <a:xfrm>
                  <a:off x="624" y="3473"/>
                  <a:ext cx="198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500">
                      <a:latin typeface="Times New Roman" charset="0"/>
                    </a:rPr>
                    <a:t>0</a:t>
                  </a:r>
                </a:p>
              </p:txBody>
            </p:sp>
            <p:sp>
              <p:nvSpPr>
                <p:cNvPr id="24649" name="Rectangle 68"/>
                <p:cNvSpPr>
                  <a:spLocks noChangeArrowheads="1"/>
                </p:cNvSpPr>
                <p:nvPr/>
              </p:nvSpPr>
              <p:spPr bwMode="auto">
                <a:xfrm>
                  <a:off x="288" y="3037"/>
                  <a:ext cx="44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500">
                      <a:latin typeface="Times New Roman" charset="0"/>
                    </a:rPr>
                    <a:t>1000</a:t>
                  </a:r>
                </a:p>
              </p:txBody>
            </p:sp>
            <p:sp>
              <p:nvSpPr>
                <p:cNvPr id="24650" name="Rectangle 69"/>
                <p:cNvSpPr>
                  <a:spLocks noChangeArrowheads="1"/>
                </p:cNvSpPr>
                <p:nvPr/>
              </p:nvSpPr>
              <p:spPr bwMode="auto">
                <a:xfrm>
                  <a:off x="330" y="2456"/>
                  <a:ext cx="436" cy="2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es-ES_tradnl" sz="1350"/>
                </a:p>
              </p:txBody>
            </p:sp>
            <p:sp>
              <p:nvSpPr>
                <p:cNvPr id="24651" name="Rectangle 70"/>
                <p:cNvSpPr>
                  <a:spLocks noChangeArrowheads="1"/>
                </p:cNvSpPr>
                <p:nvPr/>
              </p:nvSpPr>
              <p:spPr bwMode="auto">
                <a:xfrm>
                  <a:off x="288" y="1930"/>
                  <a:ext cx="44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500">
                      <a:latin typeface="Times New Roman" charset="0"/>
                    </a:rPr>
                    <a:t>3000</a:t>
                  </a:r>
                </a:p>
              </p:txBody>
            </p:sp>
            <p:sp>
              <p:nvSpPr>
                <p:cNvPr id="24652" name="Rectangle 71"/>
                <p:cNvSpPr>
                  <a:spLocks noChangeArrowheads="1"/>
                </p:cNvSpPr>
                <p:nvPr/>
              </p:nvSpPr>
              <p:spPr bwMode="auto">
                <a:xfrm>
                  <a:off x="288" y="1349"/>
                  <a:ext cx="44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500">
                      <a:latin typeface="Times New Roman" charset="0"/>
                    </a:rPr>
                    <a:t>4000</a:t>
                  </a:r>
                </a:p>
              </p:txBody>
            </p:sp>
            <p:sp>
              <p:nvSpPr>
                <p:cNvPr id="24653" name="Rectangle 72"/>
                <p:cNvSpPr>
                  <a:spLocks noChangeArrowheads="1"/>
                </p:cNvSpPr>
                <p:nvPr/>
              </p:nvSpPr>
              <p:spPr bwMode="auto">
                <a:xfrm>
                  <a:off x="192" y="720"/>
                  <a:ext cx="41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500">
                      <a:latin typeface="Times New Roman" charset="0"/>
                    </a:rPr>
                    <a:t>Tasa</a:t>
                  </a:r>
                </a:p>
              </p:txBody>
            </p:sp>
            <p:sp>
              <p:nvSpPr>
                <p:cNvPr id="24654" name="Rectangle 73"/>
                <p:cNvSpPr>
                  <a:spLocks noChangeArrowheads="1"/>
                </p:cNvSpPr>
                <p:nvPr/>
              </p:nvSpPr>
              <p:spPr bwMode="auto">
                <a:xfrm>
                  <a:off x="624" y="768"/>
                  <a:ext cx="198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500">
                      <a:latin typeface="Times New Roman" charset="0"/>
                    </a:rPr>
                    <a:t>x</a:t>
                  </a:r>
                </a:p>
              </p:txBody>
            </p:sp>
            <p:sp>
              <p:nvSpPr>
                <p:cNvPr id="24655" name="Rectangle 74"/>
                <p:cNvSpPr>
                  <a:spLocks noChangeArrowheads="1"/>
                </p:cNvSpPr>
                <p:nvPr/>
              </p:nvSpPr>
              <p:spPr bwMode="auto">
                <a:xfrm>
                  <a:off x="192" y="962"/>
                  <a:ext cx="458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9056" tIns="34529" rIns="69056" bIns="34529">
                  <a:spAutoFit/>
                </a:bodyPr>
                <a:lstStyle/>
                <a:p>
                  <a:pPr eaLnBrk="1" hangingPunct="1"/>
                  <a:r>
                    <a:rPr lang="en-US" sz="1500">
                      <a:latin typeface="Times New Roman" charset="0"/>
                    </a:rPr>
                    <a:t>10E6</a:t>
                  </a:r>
                </a:p>
              </p:txBody>
            </p:sp>
          </p:grpSp>
        </p:grpSp>
      </p:grpSp>
      <p:grpSp>
        <p:nvGrpSpPr>
          <p:cNvPr id="9" name="Group 75"/>
          <p:cNvGrpSpPr>
            <a:grpSpLocks/>
          </p:cNvGrpSpPr>
          <p:nvPr/>
        </p:nvGrpSpPr>
        <p:grpSpPr bwMode="auto">
          <a:xfrm>
            <a:off x="2233613" y="2633663"/>
            <a:ext cx="1590675" cy="1304925"/>
            <a:chOff x="916" y="1492"/>
            <a:chExt cx="1336" cy="1096"/>
          </a:xfrm>
        </p:grpSpPr>
        <p:sp>
          <p:nvSpPr>
            <p:cNvPr id="24627" name="Rectangle 76"/>
            <p:cNvSpPr>
              <a:spLocks noChangeArrowheads="1"/>
            </p:cNvSpPr>
            <p:nvPr/>
          </p:nvSpPr>
          <p:spPr bwMode="auto">
            <a:xfrm>
              <a:off x="916" y="1492"/>
              <a:ext cx="88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ES_tradnl" sz="1350"/>
            </a:p>
          </p:txBody>
        </p:sp>
        <p:sp>
          <p:nvSpPr>
            <p:cNvPr id="24628" name="Rectangle 77"/>
            <p:cNvSpPr>
              <a:spLocks noChangeArrowheads="1"/>
            </p:cNvSpPr>
            <p:nvPr/>
          </p:nvSpPr>
          <p:spPr bwMode="auto">
            <a:xfrm>
              <a:off x="1252" y="2068"/>
              <a:ext cx="88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ES_tradnl" sz="1350"/>
            </a:p>
          </p:txBody>
        </p:sp>
        <p:sp>
          <p:nvSpPr>
            <p:cNvPr id="24629" name="Rectangle 78"/>
            <p:cNvSpPr>
              <a:spLocks noChangeArrowheads="1"/>
            </p:cNvSpPr>
            <p:nvPr/>
          </p:nvSpPr>
          <p:spPr bwMode="auto">
            <a:xfrm>
              <a:off x="1684" y="2260"/>
              <a:ext cx="88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ES_tradnl" sz="1350"/>
            </a:p>
          </p:txBody>
        </p:sp>
        <p:sp>
          <p:nvSpPr>
            <p:cNvPr id="24630" name="Rectangle 79"/>
            <p:cNvSpPr>
              <a:spLocks noChangeArrowheads="1"/>
            </p:cNvSpPr>
            <p:nvPr/>
          </p:nvSpPr>
          <p:spPr bwMode="auto">
            <a:xfrm>
              <a:off x="2164" y="2500"/>
              <a:ext cx="88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ES_tradnl" sz="1350"/>
            </a:p>
          </p:txBody>
        </p:sp>
        <p:sp>
          <p:nvSpPr>
            <p:cNvPr id="24631" name="Line 80"/>
            <p:cNvSpPr>
              <a:spLocks noChangeShapeType="1"/>
            </p:cNvSpPr>
            <p:nvPr/>
          </p:nvSpPr>
          <p:spPr bwMode="auto">
            <a:xfrm>
              <a:off x="1056" y="1584"/>
              <a:ext cx="192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 sz="1350"/>
            </a:p>
          </p:txBody>
        </p:sp>
        <p:sp>
          <p:nvSpPr>
            <p:cNvPr id="24632" name="Line 81"/>
            <p:cNvSpPr>
              <a:spLocks noChangeShapeType="1"/>
            </p:cNvSpPr>
            <p:nvPr/>
          </p:nvSpPr>
          <p:spPr bwMode="auto">
            <a:xfrm>
              <a:off x="1392" y="2160"/>
              <a:ext cx="28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 sz="1350"/>
            </a:p>
          </p:txBody>
        </p:sp>
        <p:sp>
          <p:nvSpPr>
            <p:cNvPr id="24633" name="Line 82"/>
            <p:cNvSpPr>
              <a:spLocks noChangeShapeType="1"/>
            </p:cNvSpPr>
            <p:nvPr/>
          </p:nvSpPr>
          <p:spPr bwMode="auto">
            <a:xfrm>
              <a:off x="1824" y="2352"/>
              <a:ext cx="33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 sz="1350"/>
            </a:p>
          </p:txBody>
        </p:sp>
      </p:grpSp>
      <p:grpSp>
        <p:nvGrpSpPr>
          <p:cNvPr id="10" name="Group 83"/>
          <p:cNvGrpSpPr>
            <a:grpSpLocks/>
          </p:cNvGrpSpPr>
          <p:nvPr/>
        </p:nvGrpSpPr>
        <p:grpSpPr bwMode="auto">
          <a:xfrm>
            <a:off x="3371851" y="2514600"/>
            <a:ext cx="1203723" cy="1138238"/>
            <a:chOff x="1872" y="1392"/>
            <a:chExt cx="1011" cy="956"/>
          </a:xfrm>
        </p:grpSpPr>
        <p:sp>
          <p:nvSpPr>
            <p:cNvPr id="24624" name="AutoShape 84"/>
            <p:cNvSpPr>
              <a:spLocks noChangeArrowheads="1"/>
            </p:cNvSpPr>
            <p:nvPr/>
          </p:nvSpPr>
          <p:spPr bwMode="auto">
            <a:xfrm>
              <a:off x="2119" y="2075"/>
              <a:ext cx="136" cy="273"/>
            </a:xfrm>
            <a:prstGeom prst="downArrow">
              <a:avLst>
                <a:gd name="adj1" fmla="val 50000"/>
                <a:gd name="adj2" fmla="val 100377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ES_tradnl" sz="1350"/>
            </a:p>
          </p:txBody>
        </p:sp>
        <p:sp>
          <p:nvSpPr>
            <p:cNvPr id="24625" name="Rectangle 85"/>
            <p:cNvSpPr>
              <a:spLocks noChangeArrowheads="1"/>
            </p:cNvSpPr>
            <p:nvPr/>
          </p:nvSpPr>
          <p:spPr bwMode="auto">
            <a:xfrm>
              <a:off x="1872" y="1392"/>
              <a:ext cx="101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9056" tIns="34529" rIns="69056" bIns="34529">
              <a:spAutoFit/>
            </a:bodyPr>
            <a:lstStyle/>
            <a:p>
              <a:pPr eaLnBrk="1" hangingPunct="1"/>
              <a:r>
                <a:rPr lang="en-US" sz="1500">
                  <a:latin typeface="Times New Roman" charset="0"/>
                </a:rPr>
                <a:t>Identificación</a:t>
              </a:r>
            </a:p>
          </p:txBody>
        </p:sp>
        <p:sp>
          <p:nvSpPr>
            <p:cNvPr id="24626" name="Rectangle 86"/>
            <p:cNvSpPr>
              <a:spLocks noChangeArrowheads="1"/>
            </p:cNvSpPr>
            <p:nvPr/>
          </p:nvSpPr>
          <p:spPr bwMode="auto">
            <a:xfrm>
              <a:off x="1872" y="1626"/>
              <a:ext cx="53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9056" tIns="34529" rIns="69056" bIns="34529">
              <a:spAutoFit/>
            </a:bodyPr>
            <a:lstStyle/>
            <a:p>
              <a:pPr eaLnBrk="1" hangingPunct="1"/>
              <a:r>
                <a:rPr lang="en-US" sz="1500">
                  <a:latin typeface="Times New Roman" charset="0"/>
                </a:rPr>
                <a:t>Bacilo</a:t>
              </a:r>
            </a:p>
          </p:txBody>
        </p:sp>
      </p:grpSp>
      <p:grpSp>
        <p:nvGrpSpPr>
          <p:cNvPr id="11" name="Group 87"/>
          <p:cNvGrpSpPr>
            <a:grpSpLocks/>
          </p:cNvGrpSpPr>
          <p:nvPr/>
        </p:nvGrpSpPr>
        <p:grpSpPr bwMode="auto">
          <a:xfrm>
            <a:off x="3829050" y="3943350"/>
            <a:ext cx="2109788" cy="1023938"/>
            <a:chOff x="2256" y="2592"/>
            <a:chExt cx="1772" cy="860"/>
          </a:xfrm>
        </p:grpSpPr>
        <p:sp>
          <p:nvSpPr>
            <p:cNvPr id="24620" name="Rectangle 88"/>
            <p:cNvSpPr>
              <a:spLocks noChangeArrowheads="1"/>
            </p:cNvSpPr>
            <p:nvPr/>
          </p:nvSpPr>
          <p:spPr bwMode="auto">
            <a:xfrm>
              <a:off x="2740" y="2836"/>
              <a:ext cx="88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ES_tradnl" sz="1350"/>
            </a:p>
          </p:txBody>
        </p:sp>
        <p:sp>
          <p:nvSpPr>
            <p:cNvPr id="24621" name="Rectangle 89"/>
            <p:cNvSpPr>
              <a:spLocks noChangeArrowheads="1"/>
            </p:cNvSpPr>
            <p:nvPr/>
          </p:nvSpPr>
          <p:spPr bwMode="auto">
            <a:xfrm>
              <a:off x="3940" y="3364"/>
              <a:ext cx="88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ES_tradnl" sz="1350"/>
            </a:p>
          </p:txBody>
        </p:sp>
        <p:sp>
          <p:nvSpPr>
            <p:cNvPr id="24622" name="Line 90"/>
            <p:cNvSpPr>
              <a:spLocks noChangeShapeType="1"/>
            </p:cNvSpPr>
            <p:nvPr/>
          </p:nvSpPr>
          <p:spPr bwMode="auto">
            <a:xfrm>
              <a:off x="2256" y="2592"/>
              <a:ext cx="48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 sz="1350"/>
            </a:p>
          </p:txBody>
        </p:sp>
        <p:sp>
          <p:nvSpPr>
            <p:cNvPr id="24623" name="Line 91"/>
            <p:cNvSpPr>
              <a:spLocks noChangeShapeType="1"/>
            </p:cNvSpPr>
            <p:nvPr/>
          </p:nvSpPr>
          <p:spPr bwMode="auto">
            <a:xfrm>
              <a:off x="2880" y="2928"/>
              <a:ext cx="1104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 sz="1350"/>
            </a:p>
          </p:txBody>
        </p:sp>
      </p:grpSp>
      <p:grpSp>
        <p:nvGrpSpPr>
          <p:cNvPr id="12" name="Group 92"/>
          <p:cNvGrpSpPr>
            <a:grpSpLocks/>
          </p:cNvGrpSpPr>
          <p:nvPr/>
        </p:nvGrpSpPr>
        <p:grpSpPr bwMode="auto">
          <a:xfrm>
            <a:off x="5188745" y="3851674"/>
            <a:ext cx="1246585" cy="829865"/>
            <a:chOff x="3398" y="2515"/>
            <a:chExt cx="1047" cy="697"/>
          </a:xfrm>
        </p:grpSpPr>
        <p:sp>
          <p:nvSpPr>
            <p:cNvPr id="24618" name="Rectangle 93"/>
            <p:cNvSpPr>
              <a:spLocks noChangeArrowheads="1"/>
            </p:cNvSpPr>
            <p:nvPr/>
          </p:nvSpPr>
          <p:spPr bwMode="auto">
            <a:xfrm>
              <a:off x="3398" y="2515"/>
              <a:ext cx="104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9056" tIns="34529" rIns="69056" bIns="34529">
              <a:spAutoFit/>
            </a:bodyPr>
            <a:lstStyle/>
            <a:p>
              <a:pPr eaLnBrk="1" hangingPunct="1"/>
              <a:r>
                <a:rPr lang="en-US" sz="1500">
                  <a:latin typeface="Times New Roman" charset="0"/>
                </a:rPr>
                <a:t>Quimioterapia</a:t>
              </a:r>
            </a:p>
          </p:txBody>
        </p:sp>
        <p:sp>
          <p:nvSpPr>
            <p:cNvPr id="24619" name="AutoShape 94"/>
            <p:cNvSpPr>
              <a:spLocks noChangeArrowheads="1"/>
            </p:cNvSpPr>
            <p:nvPr/>
          </p:nvSpPr>
          <p:spPr bwMode="auto">
            <a:xfrm>
              <a:off x="3940" y="2884"/>
              <a:ext cx="136" cy="328"/>
            </a:xfrm>
            <a:prstGeom prst="downArrow">
              <a:avLst>
                <a:gd name="adj1" fmla="val 50000"/>
                <a:gd name="adj2" fmla="val 120599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ES_tradnl" sz="1350"/>
            </a:p>
          </p:txBody>
        </p:sp>
      </p:grpSp>
      <p:grpSp>
        <p:nvGrpSpPr>
          <p:cNvPr id="13" name="Group 95"/>
          <p:cNvGrpSpPr>
            <a:grpSpLocks/>
          </p:cNvGrpSpPr>
          <p:nvPr/>
        </p:nvGrpSpPr>
        <p:grpSpPr bwMode="auto">
          <a:xfrm>
            <a:off x="5943600" y="4972050"/>
            <a:ext cx="852488" cy="109538"/>
            <a:chOff x="4032" y="3456"/>
            <a:chExt cx="716" cy="92"/>
          </a:xfrm>
        </p:grpSpPr>
        <p:sp>
          <p:nvSpPr>
            <p:cNvPr id="24614" name="Rectangle 96"/>
            <p:cNvSpPr>
              <a:spLocks noChangeArrowheads="1"/>
            </p:cNvSpPr>
            <p:nvPr/>
          </p:nvSpPr>
          <p:spPr bwMode="auto">
            <a:xfrm>
              <a:off x="4324" y="3460"/>
              <a:ext cx="88" cy="88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ES_tradnl" sz="1350"/>
            </a:p>
          </p:txBody>
        </p:sp>
        <p:sp>
          <p:nvSpPr>
            <p:cNvPr id="24615" name="Rectangle 97"/>
            <p:cNvSpPr>
              <a:spLocks noChangeArrowheads="1"/>
            </p:cNvSpPr>
            <p:nvPr/>
          </p:nvSpPr>
          <p:spPr bwMode="auto">
            <a:xfrm>
              <a:off x="4660" y="3460"/>
              <a:ext cx="88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ES_tradnl" sz="1350"/>
            </a:p>
          </p:txBody>
        </p:sp>
        <p:sp>
          <p:nvSpPr>
            <p:cNvPr id="24616" name="Line 98"/>
            <p:cNvSpPr>
              <a:spLocks noChangeShapeType="1"/>
            </p:cNvSpPr>
            <p:nvPr/>
          </p:nvSpPr>
          <p:spPr bwMode="auto">
            <a:xfrm>
              <a:off x="4416" y="3504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 sz="1350"/>
            </a:p>
          </p:txBody>
        </p:sp>
        <p:sp>
          <p:nvSpPr>
            <p:cNvPr id="24617" name="Line 99"/>
            <p:cNvSpPr>
              <a:spLocks noChangeShapeType="1"/>
            </p:cNvSpPr>
            <p:nvPr/>
          </p:nvSpPr>
          <p:spPr bwMode="auto">
            <a:xfrm>
              <a:off x="4032" y="3456"/>
              <a:ext cx="288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 sz="1350"/>
            </a:p>
          </p:txBody>
        </p:sp>
      </p:grpSp>
      <p:grpSp>
        <p:nvGrpSpPr>
          <p:cNvPr id="14" name="Group 100"/>
          <p:cNvGrpSpPr>
            <a:grpSpLocks/>
          </p:cNvGrpSpPr>
          <p:nvPr/>
        </p:nvGrpSpPr>
        <p:grpSpPr bwMode="auto">
          <a:xfrm>
            <a:off x="6291263" y="4114800"/>
            <a:ext cx="633413" cy="738188"/>
            <a:chOff x="4324" y="2736"/>
            <a:chExt cx="532" cy="620"/>
          </a:xfrm>
        </p:grpSpPr>
        <p:sp>
          <p:nvSpPr>
            <p:cNvPr id="24612" name="AutoShape 101"/>
            <p:cNvSpPr>
              <a:spLocks noChangeArrowheads="1"/>
            </p:cNvSpPr>
            <p:nvPr/>
          </p:nvSpPr>
          <p:spPr bwMode="auto">
            <a:xfrm>
              <a:off x="4324" y="2968"/>
              <a:ext cx="136" cy="388"/>
            </a:xfrm>
            <a:prstGeom prst="downArrow">
              <a:avLst>
                <a:gd name="adj1" fmla="val 50000"/>
                <a:gd name="adj2" fmla="val 142660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s-ES_tradnl" sz="1350"/>
            </a:p>
          </p:txBody>
        </p:sp>
        <p:sp>
          <p:nvSpPr>
            <p:cNvPr id="24613" name="Rectangle 102"/>
            <p:cNvSpPr>
              <a:spLocks noChangeArrowheads="1"/>
            </p:cNvSpPr>
            <p:nvPr/>
          </p:nvSpPr>
          <p:spPr bwMode="auto">
            <a:xfrm>
              <a:off x="4406" y="2736"/>
              <a:ext cx="45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9056" tIns="34529" rIns="69056" bIns="34529">
              <a:spAutoFit/>
            </a:bodyPr>
            <a:lstStyle/>
            <a:p>
              <a:pPr eaLnBrk="1" hangingPunct="1"/>
              <a:r>
                <a:rPr lang="en-US" sz="1500">
                  <a:latin typeface="Times New Roman" charset="0"/>
                </a:rPr>
                <a:t>BCG</a:t>
              </a:r>
            </a:p>
          </p:txBody>
        </p:sp>
      </p:grpSp>
      <p:grpSp>
        <p:nvGrpSpPr>
          <p:cNvPr id="15" name="Group 103"/>
          <p:cNvGrpSpPr>
            <a:grpSpLocks/>
          </p:cNvGrpSpPr>
          <p:nvPr/>
        </p:nvGrpSpPr>
        <p:grpSpPr bwMode="auto">
          <a:xfrm>
            <a:off x="2286000" y="2800350"/>
            <a:ext cx="1257300" cy="1143000"/>
            <a:chOff x="960" y="1632"/>
            <a:chExt cx="1056" cy="960"/>
          </a:xfrm>
        </p:grpSpPr>
        <p:sp>
          <p:nvSpPr>
            <p:cNvPr id="24610" name="Line 104"/>
            <p:cNvSpPr>
              <a:spLocks noChangeShapeType="1"/>
            </p:cNvSpPr>
            <p:nvPr/>
          </p:nvSpPr>
          <p:spPr bwMode="auto">
            <a:xfrm>
              <a:off x="960" y="2592"/>
              <a:ext cx="10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 sz="1350"/>
            </a:p>
          </p:txBody>
        </p:sp>
        <p:sp>
          <p:nvSpPr>
            <p:cNvPr id="24611" name="Line 105"/>
            <p:cNvSpPr>
              <a:spLocks noChangeShapeType="1"/>
            </p:cNvSpPr>
            <p:nvPr/>
          </p:nvSpPr>
          <p:spPr bwMode="auto">
            <a:xfrm>
              <a:off x="960" y="1632"/>
              <a:ext cx="0" cy="8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 sz="1350"/>
            </a:p>
          </p:txBody>
        </p:sp>
      </p:grpSp>
      <p:grpSp>
        <p:nvGrpSpPr>
          <p:cNvPr id="16" name="Group 106"/>
          <p:cNvGrpSpPr>
            <a:grpSpLocks/>
          </p:cNvGrpSpPr>
          <p:nvPr/>
        </p:nvGrpSpPr>
        <p:grpSpPr bwMode="auto">
          <a:xfrm>
            <a:off x="2286000" y="2800350"/>
            <a:ext cx="3371850" cy="2057400"/>
            <a:chOff x="960" y="1632"/>
            <a:chExt cx="2832" cy="1728"/>
          </a:xfrm>
        </p:grpSpPr>
        <p:sp>
          <p:nvSpPr>
            <p:cNvPr id="24608" name="Line 107"/>
            <p:cNvSpPr>
              <a:spLocks noChangeShapeType="1"/>
            </p:cNvSpPr>
            <p:nvPr/>
          </p:nvSpPr>
          <p:spPr bwMode="auto">
            <a:xfrm>
              <a:off x="960" y="3360"/>
              <a:ext cx="28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 sz="1350"/>
            </a:p>
          </p:txBody>
        </p:sp>
        <p:sp>
          <p:nvSpPr>
            <p:cNvPr id="24609" name="Line 108"/>
            <p:cNvSpPr>
              <a:spLocks noChangeShapeType="1"/>
            </p:cNvSpPr>
            <p:nvPr/>
          </p:nvSpPr>
          <p:spPr bwMode="auto">
            <a:xfrm>
              <a:off x="1056" y="1632"/>
              <a:ext cx="0" cy="16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 sz="1350"/>
            </a:p>
          </p:txBody>
        </p:sp>
      </p:grpSp>
      <p:sp>
        <p:nvSpPr>
          <p:cNvPr id="109" name="10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Alfonso E Nino G-Hugo de La Cruz- Lady Pillaca-E Aliaga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708561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86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71700" y="1232297"/>
            <a:ext cx="5829300" cy="85725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>
              <a:defRPr/>
            </a:pPr>
            <a:r>
              <a:rPr lang="es-PE" sz="3000" dirty="0">
                <a:solidFill>
                  <a:srgbClr val="C00000"/>
                </a:solidFill>
                <a:cs typeface="Times New Roman" pitchFamily="18" charset="0"/>
              </a:rPr>
              <a:t>¿Qué hace a las personas saludable</a:t>
            </a:r>
            <a:r>
              <a:rPr lang="es-MX" sz="3000" dirty="0">
                <a:solidFill>
                  <a:srgbClr val="C00000"/>
                </a:solidFill>
                <a:cs typeface="Times New Roman" pitchFamily="18" charset="0"/>
              </a:rPr>
              <a:t>s</a:t>
            </a:r>
            <a:r>
              <a:rPr lang="es-PE" sz="3000" dirty="0">
                <a:solidFill>
                  <a:srgbClr val="C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3707606" y="2343150"/>
            <a:ext cx="4292204" cy="30861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s-MX" sz="2700" b="1" dirty="0">
                <a:latin typeface="Book Antiqua" charset="0"/>
                <a:cs typeface="Times New Roman" charset="0"/>
              </a:rPr>
              <a:t>Existen evidencias que </a:t>
            </a:r>
            <a:r>
              <a:rPr lang="es-PE" sz="2700" b="1" dirty="0">
                <a:latin typeface="Book Antiqua" charset="0"/>
                <a:cs typeface="Times New Roman" charset="0"/>
              </a:rPr>
              <a:t>muestra</a:t>
            </a:r>
            <a:r>
              <a:rPr lang="es-MX" sz="2700" b="1" dirty="0">
                <a:latin typeface="Book Antiqua" charset="0"/>
                <a:cs typeface="Times New Roman" charset="0"/>
              </a:rPr>
              <a:t>n</a:t>
            </a:r>
            <a:r>
              <a:rPr lang="es-PE" sz="2700" b="1" dirty="0">
                <a:latin typeface="Book Antiqua" charset="0"/>
                <a:cs typeface="Times New Roman" charset="0"/>
              </a:rPr>
              <a:t> que las condiciones de vida y de trabajo tienen un mayor impacto en la salud de</a:t>
            </a:r>
            <a:r>
              <a:rPr lang="es-MX" sz="2700" b="1" dirty="0">
                <a:latin typeface="Book Antiqua" charset="0"/>
                <a:cs typeface="Times New Roman" charset="0"/>
              </a:rPr>
              <a:t> las</a:t>
            </a:r>
            <a:r>
              <a:rPr lang="es-PE" sz="2700" b="1" dirty="0">
                <a:latin typeface="Book Antiqua" charset="0"/>
                <a:cs typeface="Times New Roman" charset="0"/>
              </a:rPr>
              <a:t> personas</a:t>
            </a:r>
            <a:r>
              <a:rPr lang="es-MX" sz="2700" b="1" dirty="0">
                <a:latin typeface="Book Antiqua" charset="0"/>
                <a:cs typeface="Times New Roman" charset="0"/>
              </a:rPr>
              <a:t>,</a:t>
            </a:r>
            <a:r>
              <a:rPr lang="es-PE" sz="2700" b="1" dirty="0">
                <a:latin typeface="Book Antiqua" charset="0"/>
                <a:cs typeface="Times New Roman" charset="0"/>
              </a:rPr>
              <a:t> que la atencion de la salud(SS).</a:t>
            </a:r>
            <a:r>
              <a:rPr lang="es-PE" b="1" dirty="0">
                <a:latin typeface="Book Antiqua" charset="0"/>
                <a:cs typeface="Times New Roman" charset="0"/>
              </a:rPr>
              <a:t>.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Alfonso E Nino G-Hugo de La Cruz- Lady Pillaca-E Aliaga</a:t>
            </a:r>
          </a:p>
        </p:txBody>
      </p:sp>
      <p:pic>
        <p:nvPicPr>
          <p:cNvPr id="20484" name="Picture 2" descr="http://4.bp.blogspot.com/_WmBh7Xw50S8/Sh1UPa8_8LI/AAAAAAAAAbw/_pH1HEUcWsU/s320/S4030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57439"/>
            <a:ext cx="2571750" cy="273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563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50957"/>
            <a:ext cx="6858000" cy="4417397"/>
          </a:xfrm>
          <a:prstGeom prst="rect">
            <a:avLst/>
          </a:prstGeom>
        </p:spPr>
      </p:pic>
      <p:sp>
        <p:nvSpPr>
          <p:cNvPr id="2" name="Marcador de posición de pie de página 1">
            <a:extLst>
              <a:ext uri="{FF2B5EF4-FFF2-40B4-BE49-F238E27FC236}">
                <a16:creationId xmlns:a16="http://schemas.microsoft.com/office/drawing/2014/main" id="{FAB13612-2367-EB43-9520-9514780C4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Alfonso E Nino G-Hugo de La Cruz- Lady Pillaca-E Aliaga</a:t>
            </a:r>
          </a:p>
        </p:txBody>
      </p:sp>
    </p:spTree>
    <p:extLst>
      <p:ext uri="{BB962C8B-B14F-4D97-AF65-F5344CB8AC3E}">
        <p14:creationId xmlns:p14="http://schemas.microsoft.com/office/powerpoint/2010/main" val="1817254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85647" y="1071562"/>
            <a:ext cx="6614164" cy="910829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algn="ctr">
              <a:defRPr/>
            </a:pPr>
            <a:r>
              <a:rPr lang="es-PE" sz="3000" dirty="0">
                <a:solidFill>
                  <a:srgbClr val="FF6600"/>
                </a:solidFill>
                <a:cs typeface="Times New Roman" pitchFamily="18" charset="0"/>
              </a:rPr>
              <a:t>¿Qué hace a las personas saludable</a:t>
            </a:r>
            <a:r>
              <a:rPr lang="es-MX" sz="3000" dirty="0">
                <a:solidFill>
                  <a:srgbClr val="FF6600"/>
                </a:solidFill>
                <a:cs typeface="Times New Roman" pitchFamily="18" charset="0"/>
              </a:rPr>
              <a:t>s</a:t>
            </a:r>
            <a:r>
              <a:rPr lang="es-PE" sz="3000" dirty="0">
                <a:solidFill>
                  <a:srgbClr val="FF66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057650" y="1970485"/>
            <a:ext cx="3943350" cy="348972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s-PE" sz="2700" b="1">
                <a:latin typeface="Book Antiqua" charset="0"/>
                <a:cs typeface="Times New Roman" charset="0"/>
              </a:rPr>
              <a:t>Aspectos como la vivienda, ingreso, apoyo social, tensión en el trabajo y educación representan grandes diferencias en </a:t>
            </a:r>
            <a:r>
              <a:rPr lang="es-MX" sz="2700" b="1">
                <a:latin typeface="Book Antiqua" charset="0"/>
                <a:cs typeface="Times New Roman" charset="0"/>
              </a:rPr>
              <a:t>el</a:t>
            </a:r>
            <a:r>
              <a:rPr lang="es-PE" sz="2700" b="1">
                <a:latin typeface="Book Antiqua" charset="0"/>
                <a:cs typeface="Times New Roman" charset="0"/>
              </a:rPr>
              <a:t> tiempo y calidad de  vida</a:t>
            </a:r>
            <a:r>
              <a:rPr lang="es-PE" sz="1500" b="1">
                <a:latin typeface="Book Antiqua" charset="0"/>
                <a:cs typeface="Times New Roman" charset="0"/>
              </a:rPr>
              <a:t>.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Alfonso E Nino G-Hugo de La Cruz- Lady Pillaca-E Aliaga</a:t>
            </a:r>
          </a:p>
        </p:txBody>
      </p:sp>
      <p:pic>
        <p:nvPicPr>
          <p:cNvPr id="22532" name="Picture 3" descr="D:\Mis Documentos\FOTOS\FOTOS SALUD 2007\FOTOS TALLERES DE CAPACITACION\Elaboración de Plan Comunal de comunidad salud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93219"/>
            <a:ext cx="3053954" cy="241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97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502945" y="3437335"/>
            <a:ext cx="802481" cy="160734"/>
          </a:xfrm>
          <a:prstGeom prst="rect">
            <a:avLst/>
          </a:prstGeom>
          <a:solidFill>
            <a:srgbClr val="001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4507706" y="3443287"/>
            <a:ext cx="791766" cy="14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4448176" y="2634855"/>
            <a:ext cx="54769" cy="963215"/>
          </a:xfrm>
          <a:custGeom>
            <a:avLst/>
            <a:gdLst>
              <a:gd name="T0" fmla="*/ 0 w 91"/>
              <a:gd name="T1" fmla="*/ 0 h 1274"/>
              <a:gd name="T2" fmla="*/ 0 w 91"/>
              <a:gd name="T3" fmla="*/ 2147483647 h 1274"/>
              <a:gd name="T4" fmla="*/ 2147483647 w 91"/>
              <a:gd name="T5" fmla="*/ 2147483647 h 1274"/>
              <a:gd name="T6" fmla="*/ 2147483647 w 91"/>
              <a:gd name="T7" fmla="*/ 2147483647 h 1274"/>
              <a:gd name="T8" fmla="*/ 0 w 91"/>
              <a:gd name="T9" fmla="*/ 0 h 12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"/>
              <a:gd name="T16" fmla="*/ 0 h 1274"/>
              <a:gd name="T17" fmla="*/ 91 w 91"/>
              <a:gd name="T18" fmla="*/ 1274 h 12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" h="1274">
                <a:moveTo>
                  <a:pt x="0" y="0"/>
                </a:moveTo>
                <a:lnTo>
                  <a:pt x="0" y="213"/>
                </a:lnTo>
                <a:lnTo>
                  <a:pt x="91" y="1274"/>
                </a:lnTo>
                <a:lnTo>
                  <a:pt x="91" y="1061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65" name="Freeform 5"/>
          <p:cNvSpPr>
            <a:spLocks/>
          </p:cNvSpPr>
          <p:nvPr/>
        </p:nvSpPr>
        <p:spPr bwMode="auto">
          <a:xfrm>
            <a:off x="4448176" y="2634855"/>
            <a:ext cx="54769" cy="963215"/>
          </a:xfrm>
          <a:custGeom>
            <a:avLst/>
            <a:gdLst>
              <a:gd name="T0" fmla="*/ 0 w 91"/>
              <a:gd name="T1" fmla="*/ 0 h 1274"/>
              <a:gd name="T2" fmla="*/ 0 w 91"/>
              <a:gd name="T3" fmla="*/ 2147483647 h 1274"/>
              <a:gd name="T4" fmla="*/ 2147483647 w 91"/>
              <a:gd name="T5" fmla="*/ 2147483647 h 1274"/>
              <a:gd name="T6" fmla="*/ 2147483647 w 91"/>
              <a:gd name="T7" fmla="*/ 2147483647 h 1274"/>
              <a:gd name="T8" fmla="*/ 0 w 91"/>
              <a:gd name="T9" fmla="*/ 0 h 12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"/>
              <a:gd name="T16" fmla="*/ 0 h 1274"/>
              <a:gd name="T17" fmla="*/ 91 w 91"/>
              <a:gd name="T18" fmla="*/ 1274 h 12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" h="1274">
                <a:moveTo>
                  <a:pt x="0" y="0"/>
                </a:moveTo>
                <a:lnTo>
                  <a:pt x="0" y="213"/>
                </a:lnTo>
                <a:lnTo>
                  <a:pt x="91" y="1274"/>
                </a:lnTo>
                <a:lnTo>
                  <a:pt x="91" y="1061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3732610" y="3209926"/>
            <a:ext cx="770334" cy="388144"/>
          </a:xfrm>
          <a:custGeom>
            <a:avLst/>
            <a:gdLst>
              <a:gd name="T0" fmla="*/ 0 w 1272"/>
              <a:gd name="T1" fmla="*/ 0 h 514"/>
              <a:gd name="T2" fmla="*/ 0 w 1272"/>
              <a:gd name="T3" fmla="*/ 2147483647 h 514"/>
              <a:gd name="T4" fmla="*/ 2147483647 w 1272"/>
              <a:gd name="T5" fmla="*/ 2147483647 h 514"/>
              <a:gd name="T6" fmla="*/ 2147483647 w 1272"/>
              <a:gd name="T7" fmla="*/ 2147483647 h 514"/>
              <a:gd name="T8" fmla="*/ 0 w 1272"/>
              <a:gd name="T9" fmla="*/ 0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2"/>
              <a:gd name="T16" fmla="*/ 0 h 514"/>
              <a:gd name="T17" fmla="*/ 1272 w 1272"/>
              <a:gd name="T18" fmla="*/ 514 h 5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2" h="514">
                <a:moveTo>
                  <a:pt x="0" y="0"/>
                </a:moveTo>
                <a:lnTo>
                  <a:pt x="0" y="213"/>
                </a:lnTo>
                <a:lnTo>
                  <a:pt x="1272" y="514"/>
                </a:lnTo>
                <a:lnTo>
                  <a:pt x="1272" y="301"/>
                </a:lnTo>
                <a:lnTo>
                  <a:pt x="0" y="0"/>
                </a:lnTo>
                <a:close/>
              </a:path>
            </a:pathLst>
          </a:custGeom>
          <a:solidFill>
            <a:srgbClr val="5F0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732610" y="3209926"/>
            <a:ext cx="770334" cy="388144"/>
          </a:xfrm>
          <a:custGeom>
            <a:avLst/>
            <a:gdLst>
              <a:gd name="T0" fmla="*/ 0 w 1272"/>
              <a:gd name="T1" fmla="*/ 0 h 514"/>
              <a:gd name="T2" fmla="*/ 0 w 1272"/>
              <a:gd name="T3" fmla="*/ 2147483647 h 514"/>
              <a:gd name="T4" fmla="*/ 2147483647 w 1272"/>
              <a:gd name="T5" fmla="*/ 2147483647 h 514"/>
              <a:gd name="T6" fmla="*/ 2147483647 w 1272"/>
              <a:gd name="T7" fmla="*/ 2147483647 h 514"/>
              <a:gd name="T8" fmla="*/ 0 w 1272"/>
              <a:gd name="T9" fmla="*/ 0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2"/>
              <a:gd name="T16" fmla="*/ 0 h 514"/>
              <a:gd name="T17" fmla="*/ 1272 w 1272"/>
              <a:gd name="T18" fmla="*/ 514 h 5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2" h="514">
                <a:moveTo>
                  <a:pt x="0" y="0"/>
                </a:moveTo>
                <a:lnTo>
                  <a:pt x="0" y="213"/>
                </a:lnTo>
                <a:lnTo>
                  <a:pt x="1272" y="514"/>
                </a:lnTo>
                <a:lnTo>
                  <a:pt x="1272" y="301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68" name="Freeform 8"/>
          <p:cNvSpPr>
            <a:spLocks/>
          </p:cNvSpPr>
          <p:nvPr/>
        </p:nvSpPr>
        <p:spPr bwMode="auto">
          <a:xfrm>
            <a:off x="3776664" y="3437336"/>
            <a:ext cx="726281" cy="507206"/>
          </a:xfrm>
          <a:custGeom>
            <a:avLst/>
            <a:gdLst>
              <a:gd name="T0" fmla="*/ 0 w 1199"/>
              <a:gd name="T1" fmla="*/ 2147483647 h 667"/>
              <a:gd name="T2" fmla="*/ 0 w 1199"/>
              <a:gd name="T3" fmla="*/ 2147483647 h 667"/>
              <a:gd name="T4" fmla="*/ 2147483647 w 1199"/>
              <a:gd name="T5" fmla="*/ 2147483647 h 667"/>
              <a:gd name="T6" fmla="*/ 2147483647 w 1199"/>
              <a:gd name="T7" fmla="*/ 0 h 667"/>
              <a:gd name="T8" fmla="*/ 0 w 1199"/>
              <a:gd name="T9" fmla="*/ 2147483647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9"/>
              <a:gd name="T16" fmla="*/ 0 h 667"/>
              <a:gd name="T17" fmla="*/ 1199 w 1199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9" h="667">
                <a:moveTo>
                  <a:pt x="0" y="454"/>
                </a:moveTo>
                <a:lnTo>
                  <a:pt x="0" y="667"/>
                </a:lnTo>
                <a:lnTo>
                  <a:pt x="1199" y="213"/>
                </a:lnTo>
                <a:lnTo>
                  <a:pt x="1199" y="0"/>
                </a:lnTo>
                <a:lnTo>
                  <a:pt x="0" y="454"/>
                </a:lnTo>
                <a:close/>
              </a:path>
            </a:pathLst>
          </a:custGeom>
          <a:solidFill>
            <a:srgbClr val="7F3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3776664" y="3437336"/>
            <a:ext cx="726281" cy="507206"/>
          </a:xfrm>
          <a:custGeom>
            <a:avLst/>
            <a:gdLst>
              <a:gd name="T0" fmla="*/ 0 w 1199"/>
              <a:gd name="T1" fmla="*/ 2147483647 h 667"/>
              <a:gd name="T2" fmla="*/ 0 w 1199"/>
              <a:gd name="T3" fmla="*/ 2147483647 h 667"/>
              <a:gd name="T4" fmla="*/ 2147483647 w 1199"/>
              <a:gd name="T5" fmla="*/ 2147483647 h 667"/>
              <a:gd name="T6" fmla="*/ 2147483647 w 1199"/>
              <a:gd name="T7" fmla="*/ 0 h 667"/>
              <a:gd name="T8" fmla="*/ 0 w 1199"/>
              <a:gd name="T9" fmla="*/ 2147483647 h 6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9"/>
              <a:gd name="T16" fmla="*/ 0 h 667"/>
              <a:gd name="T17" fmla="*/ 1199 w 1199"/>
              <a:gd name="T18" fmla="*/ 667 h 6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9" h="667">
                <a:moveTo>
                  <a:pt x="0" y="454"/>
                </a:moveTo>
                <a:lnTo>
                  <a:pt x="0" y="667"/>
                </a:lnTo>
                <a:lnTo>
                  <a:pt x="1199" y="213"/>
                </a:lnTo>
                <a:lnTo>
                  <a:pt x="1199" y="0"/>
                </a:lnTo>
                <a:lnTo>
                  <a:pt x="0" y="45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70" name="Freeform 10"/>
          <p:cNvSpPr>
            <a:spLocks/>
          </p:cNvSpPr>
          <p:nvPr/>
        </p:nvSpPr>
        <p:spPr bwMode="auto">
          <a:xfrm>
            <a:off x="3700463" y="3437336"/>
            <a:ext cx="77391" cy="510778"/>
          </a:xfrm>
          <a:custGeom>
            <a:avLst/>
            <a:gdLst>
              <a:gd name="T0" fmla="*/ 2147483647 w 130"/>
              <a:gd name="T1" fmla="*/ 2147483647 h 674"/>
              <a:gd name="T2" fmla="*/ 2147483647 w 130"/>
              <a:gd name="T3" fmla="*/ 2147483647 h 674"/>
              <a:gd name="T4" fmla="*/ 2147483647 w 130"/>
              <a:gd name="T5" fmla="*/ 2147483647 h 674"/>
              <a:gd name="T6" fmla="*/ 2147483647 w 130"/>
              <a:gd name="T7" fmla="*/ 2147483647 h 674"/>
              <a:gd name="T8" fmla="*/ 0 w 130"/>
              <a:gd name="T9" fmla="*/ 0 h 674"/>
              <a:gd name="T10" fmla="*/ 0 w 130"/>
              <a:gd name="T11" fmla="*/ 2147483647 h 674"/>
              <a:gd name="T12" fmla="*/ 2147483647 w 130"/>
              <a:gd name="T13" fmla="*/ 2147483647 h 674"/>
              <a:gd name="T14" fmla="*/ 2147483647 w 130"/>
              <a:gd name="T15" fmla="*/ 2147483647 h 674"/>
              <a:gd name="T16" fmla="*/ 2147483647 w 130"/>
              <a:gd name="T17" fmla="*/ 2147483647 h 674"/>
              <a:gd name="T18" fmla="*/ 2147483647 w 130"/>
              <a:gd name="T19" fmla="*/ 2147483647 h 674"/>
              <a:gd name="T20" fmla="*/ 2147483647 w 130"/>
              <a:gd name="T21" fmla="*/ 2147483647 h 67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0"/>
              <a:gd name="T34" fmla="*/ 0 h 674"/>
              <a:gd name="T35" fmla="*/ 130 w 130"/>
              <a:gd name="T36" fmla="*/ 674 h 67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0" h="674">
                <a:moveTo>
                  <a:pt x="130" y="461"/>
                </a:moveTo>
                <a:lnTo>
                  <a:pt x="74" y="353"/>
                </a:lnTo>
                <a:lnTo>
                  <a:pt x="34" y="239"/>
                </a:lnTo>
                <a:lnTo>
                  <a:pt x="8" y="122"/>
                </a:lnTo>
                <a:lnTo>
                  <a:pt x="0" y="0"/>
                </a:lnTo>
                <a:lnTo>
                  <a:pt x="0" y="213"/>
                </a:lnTo>
                <a:lnTo>
                  <a:pt x="8" y="335"/>
                </a:lnTo>
                <a:lnTo>
                  <a:pt x="34" y="452"/>
                </a:lnTo>
                <a:lnTo>
                  <a:pt x="74" y="566"/>
                </a:lnTo>
                <a:lnTo>
                  <a:pt x="130" y="674"/>
                </a:lnTo>
                <a:lnTo>
                  <a:pt x="130" y="461"/>
                </a:lnTo>
                <a:close/>
              </a:path>
            </a:pathLst>
          </a:custGeom>
          <a:solidFill>
            <a:srgbClr val="7F3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700463" y="3437336"/>
            <a:ext cx="77391" cy="510778"/>
          </a:xfrm>
          <a:custGeom>
            <a:avLst/>
            <a:gdLst>
              <a:gd name="T0" fmla="*/ 2147483647 w 130"/>
              <a:gd name="T1" fmla="*/ 2147483647 h 674"/>
              <a:gd name="T2" fmla="*/ 2147483647 w 130"/>
              <a:gd name="T3" fmla="*/ 2147483647 h 674"/>
              <a:gd name="T4" fmla="*/ 2147483647 w 130"/>
              <a:gd name="T5" fmla="*/ 2147483647 h 674"/>
              <a:gd name="T6" fmla="*/ 2147483647 w 130"/>
              <a:gd name="T7" fmla="*/ 2147483647 h 674"/>
              <a:gd name="T8" fmla="*/ 0 w 130"/>
              <a:gd name="T9" fmla="*/ 0 h 674"/>
              <a:gd name="T10" fmla="*/ 0 w 130"/>
              <a:gd name="T11" fmla="*/ 2147483647 h 674"/>
              <a:gd name="T12" fmla="*/ 2147483647 w 130"/>
              <a:gd name="T13" fmla="*/ 2147483647 h 674"/>
              <a:gd name="T14" fmla="*/ 2147483647 w 130"/>
              <a:gd name="T15" fmla="*/ 2147483647 h 674"/>
              <a:gd name="T16" fmla="*/ 2147483647 w 130"/>
              <a:gd name="T17" fmla="*/ 2147483647 h 674"/>
              <a:gd name="T18" fmla="*/ 2147483647 w 130"/>
              <a:gd name="T19" fmla="*/ 2147483647 h 674"/>
              <a:gd name="T20" fmla="*/ 2147483647 w 130"/>
              <a:gd name="T21" fmla="*/ 2147483647 h 67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0"/>
              <a:gd name="T34" fmla="*/ 0 h 674"/>
              <a:gd name="T35" fmla="*/ 130 w 130"/>
              <a:gd name="T36" fmla="*/ 674 h 67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0" h="674">
                <a:moveTo>
                  <a:pt x="130" y="461"/>
                </a:moveTo>
                <a:lnTo>
                  <a:pt x="74" y="353"/>
                </a:lnTo>
                <a:lnTo>
                  <a:pt x="34" y="239"/>
                </a:lnTo>
                <a:lnTo>
                  <a:pt x="8" y="122"/>
                </a:lnTo>
                <a:lnTo>
                  <a:pt x="0" y="0"/>
                </a:lnTo>
                <a:lnTo>
                  <a:pt x="0" y="213"/>
                </a:lnTo>
                <a:lnTo>
                  <a:pt x="8" y="335"/>
                </a:lnTo>
                <a:lnTo>
                  <a:pt x="34" y="452"/>
                </a:lnTo>
                <a:lnTo>
                  <a:pt x="74" y="566"/>
                </a:lnTo>
                <a:lnTo>
                  <a:pt x="130" y="674"/>
                </a:lnTo>
                <a:lnTo>
                  <a:pt x="130" y="46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777853" y="3437336"/>
            <a:ext cx="1527572" cy="967978"/>
          </a:xfrm>
          <a:custGeom>
            <a:avLst/>
            <a:gdLst>
              <a:gd name="T0" fmla="*/ 0 w 2524"/>
              <a:gd name="T1" fmla="*/ 2147483647 h 1277"/>
              <a:gd name="T2" fmla="*/ 2147483647 w 2524"/>
              <a:gd name="T3" fmla="*/ 2147483647 h 1277"/>
              <a:gd name="T4" fmla="*/ 2147483647 w 2524"/>
              <a:gd name="T5" fmla="*/ 2147483647 h 1277"/>
              <a:gd name="T6" fmla="*/ 2147483647 w 2524"/>
              <a:gd name="T7" fmla="*/ 2147483647 h 1277"/>
              <a:gd name="T8" fmla="*/ 2147483647 w 2524"/>
              <a:gd name="T9" fmla="*/ 2147483647 h 1277"/>
              <a:gd name="T10" fmla="*/ 2147483647 w 2524"/>
              <a:gd name="T11" fmla="*/ 2147483647 h 1277"/>
              <a:gd name="T12" fmla="*/ 2147483647 w 2524"/>
              <a:gd name="T13" fmla="*/ 2147483647 h 1277"/>
              <a:gd name="T14" fmla="*/ 2147483647 w 2524"/>
              <a:gd name="T15" fmla="*/ 2147483647 h 1277"/>
              <a:gd name="T16" fmla="*/ 2147483647 w 2524"/>
              <a:gd name="T17" fmla="*/ 2147483647 h 1277"/>
              <a:gd name="T18" fmla="*/ 2147483647 w 2524"/>
              <a:gd name="T19" fmla="*/ 2147483647 h 1277"/>
              <a:gd name="T20" fmla="*/ 2147483647 w 2524"/>
              <a:gd name="T21" fmla="*/ 2147483647 h 1277"/>
              <a:gd name="T22" fmla="*/ 2147483647 w 2524"/>
              <a:gd name="T23" fmla="*/ 2147483647 h 1277"/>
              <a:gd name="T24" fmla="*/ 2147483647 w 2524"/>
              <a:gd name="T25" fmla="*/ 2147483647 h 1277"/>
              <a:gd name="T26" fmla="*/ 2147483647 w 2524"/>
              <a:gd name="T27" fmla="*/ 2147483647 h 1277"/>
              <a:gd name="T28" fmla="*/ 2147483647 w 2524"/>
              <a:gd name="T29" fmla="*/ 2147483647 h 1277"/>
              <a:gd name="T30" fmla="*/ 2147483647 w 2524"/>
              <a:gd name="T31" fmla="*/ 2147483647 h 1277"/>
              <a:gd name="T32" fmla="*/ 2147483647 w 2524"/>
              <a:gd name="T33" fmla="*/ 2147483647 h 1277"/>
              <a:gd name="T34" fmla="*/ 2147483647 w 2524"/>
              <a:gd name="T35" fmla="*/ 2147483647 h 1277"/>
              <a:gd name="T36" fmla="*/ 2147483647 w 2524"/>
              <a:gd name="T37" fmla="*/ 2147483647 h 1277"/>
              <a:gd name="T38" fmla="*/ 2147483647 w 2524"/>
              <a:gd name="T39" fmla="*/ 2147483647 h 1277"/>
              <a:gd name="T40" fmla="*/ 2147483647 w 2524"/>
              <a:gd name="T41" fmla="*/ 2147483647 h 1277"/>
              <a:gd name="T42" fmla="*/ 2147483647 w 2524"/>
              <a:gd name="T43" fmla="*/ 2147483647 h 1277"/>
              <a:gd name="T44" fmla="*/ 2147483647 w 2524"/>
              <a:gd name="T45" fmla="*/ 2147483647 h 1277"/>
              <a:gd name="T46" fmla="*/ 2147483647 w 2524"/>
              <a:gd name="T47" fmla="*/ 0 h 1277"/>
              <a:gd name="T48" fmla="*/ 2147483647 w 2524"/>
              <a:gd name="T49" fmla="*/ 2147483647 h 1277"/>
              <a:gd name="T50" fmla="*/ 2147483647 w 2524"/>
              <a:gd name="T51" fmla="*/ 2147483647 h 1277"/>
              <a:gd name="T52" fmla="*/ 2147483647 w 2524"/>
              <a:gd name="T53" fmla="*/ 2147483647 h 1277"/>
              <a:gd name="T54" fmla="*/ 2147483647 w 2524"/>
              <a:gd name="T55" fmla="*/ 2147483647 h 1277"/>
              <a:gd name="T56" fmla="*/ 2147483647 w 2524"/>
              <a:gd name="T57" fmla="*/ 2147483647 h 1277"/>
              <a:gd name="T58" fmla="*/ 2147483647 w 2524"/>
              <a:gd name="T59" fmla="*/ 2147483647 h 1277"/>
              <a:gd name="T60" fmla="*/ 2147483647 w 2524"/>
              <a:gd name="T61" fmla="*/ 2147483647 h 1277"/>
              <a:gd name="T62" fmla="*/ 2147483647 w 2524"/>
              <a:gd name="T63" fmla="*/ 2147483647 h 1277"/>
              <a:gd name="T64" fmla="*/ 2147483647 w 2524"/>
              <a:gd name="T65" fmla="*/ 2147483647 h 1277"/>
              <a:gd name="T66" fmla="*/ 2147483647 w 2524"/>
              <a:gd name="T67" fmla="*/ 2147483647 h 1277"/>
              <a:gd name="T68" fmla="*/ 2147483647 w 2524"/>
              <a:gd name="T69" fmla="*/ 2147483647 h 1277"/>
              <a:gd name="T70" fmla="*/ 2147483647 w 2524"/>
              <a:gd name="T71" fmla="*/ 2147483647 h 1277"/>
              <a:gd name="T72" fmla="*/ 2147483647 w 2524"/>
              <a:gd name="T73" fmla="*/ 2147483647 h 1277"/>
              <a:gd name="T74" fmla="*/ 2147483647 w 2524"/>
              <a:gd name="T75" fmla="*/ 2147483647 h 1277"/>
              <a:gd name="T76" fmla="*/ 2147483647 w 2524"/>
              <a:gd name="T77" fmla="*/ 2147483647 h 1277"/>
              <a:gd name="T78" fmla="*/ 2147483647 w 2524"/>
              <a:gd name="T79" fmla="*/ 2147483647 h 1277"/>
              <a:gd name="T80" fmla="*/ 2147483647 w 2524"/>
              <a:gd name="T81" fmla="*/ 2147483647 h 1277"/>
              <a:gd name="T82" fmla="*/ 2147483647 w 2524"/>
              <a:gd name="T83" fmla="*/ 2147483647 h 1277"/>
              <a:gd name="T84" fmla="*/ 2147483647 w 2524"/>
              <a:gd name="T85" fmla="*/ 2147483647 h 1277"/>
              <a:gd name="T86" fmla="*/ 2147483647 w 2524"/>
              <a:gd name="T87" fmla="*/ 2147483647 h 1277"/>
              <a:gd name="T88" fmla="*/ 2147483647 w 2524"/>
              <a:gd name="T89" fmla="*/ 2147483647 h 1277"/>
              <a:gd name="T90" fmla="*/ 2147483647 w 2524"/>
              <a:gd name="T91" fmla="*/ 2147483647 h 1277"/>
              <a:gd name="T92" fmla="*/ 2147483647 w 2524"/>
              <a:gd name="T93" fmla="*/ 2147483647 h 1277"/>
              <a:gd name="T94" fmla="*/ 0 w 2524"/>
              <a:gd name="T95" fmla="*/ 2147483647 h 1277"/>
              <a:gd name="T96" fmla="*/ 0 w 2524"/>
              <a:gd name="T97" fmla="*/ 2147483647 h 127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524"/>
              <a:gd name="T148" fmla="*/ 0 h 1277"/>
              <a:gd name="T149" fmla="*/ 2524 w 2524"/>
              <a:gd name="T150" fmla="*/ 1277 h 127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524" h="1277">
                <a:moveTo>
                  <a:pt x="0" y="461"/>
                </a:moveTo>
                <a:lnTo>
                  <a:pt x="92" y="589"/>
                </a:lnTo>
                <a:lnTo>
                  <a:pt x="204" y="705"/>
                </a:lnTo>
                <a:lnTo>
                  <a:pt x="334" y="809"/>
                </a:lnTo>
                <a:lnTo>
                  <a:pt x="481" y="896"/>
                </a:lnTo>
                <a:lnTo>
                  <a:pt x="643" y="967"/>
                </a:lnTo>
                <a:lnTo>
                  <a:pt x="818" y="1020"/>
                </a:lnTo>
                <a:lnTo>
                  <a:pt x="1003" y="1053"/>
                </a:lnTo>
                <a:lnTo>
                  <a:pt x="1197" y="1064"/>
                </a:lnTo>
                <a:lnTo>
                  <a:pt x="1332" y="1058"/>
                </a:lnTo>
                <a:lnTo>
                  <a:pt x="1463" y="1042"/>
                </a:lnTo>
                <a:lnTo>
                  <a:pt x="1591" y="1015"/>
                </a:lnTo>
                <a:lnTo>
                  <a:pt x="1713" y="981"/>
                </a:lnTo>
                <a:lnTo>
                  <a:pt x="1829" y="935"/>
                </a:lnTo>
                <a:lnTo>
                  <a:pt x="1938" y="882"/>
                </a:lnTo>
                <a:lnTo>
                  <a:pt x="2135" y="752"/>
                </a:lnTo>
                <a:lnTo>
                  <a:pt x="2221" y="676"/>
                </a:lnTo>
                <a:lnTo>
                  <a:pt x="2297" y="595"/>
                </a:lnTo>
                <a:lnTo>
                  <a:pt x="2363" y="507"/>
                </a:lnTo>
                <a:lnTo>
                  <a:pt x="2420" y="414"/>
                </a:lnTo>
                <a:lnTo>
                  <a:pt x="2464" y="316"/>
                </a:lnTo>
                <a:lnTo>
                  <a:pt x="2497" y="214"/>
                </a:lnTo>
                <a:lnTo>
                  <a:pt x="2517" y="108"/>
                </a:lnTo>
                <a:lnTo>
                  <a:pt x="2524" y="0"/>
                </a:lnTo>
                <a:lnTo>
                  <a:pt x="2524" y="213"/>
                </a:lnTo>
                <a:lnTo>
                  <a:pt x="2517" y="321"/>
                </a:lnTo>
                <a:lnTo>
                  <a:pt x="2497" y="426"/>
                </a:lnTo>
                <a:lnTo>
                  <a:pt x="2464" y="529"/>
                </a:lnTo>
                <a:lnTo>
                  <a:pt x="2420" y="626"/>
                </a:lnTo>
                <a:lnTo>
                  <a:pt x="2363" y="719"/>
                </a:lnTo>
                <a:lnTo>
                  <a:pt x="2297" y="808"/>
                </a:lnTo>
                <a:lnTo>
                  <a:pt x="2221" y="889"/>
                </a:lnTo>
                <a:lnTo>
                  <a:pt x="2135" y="964"/>
                </a:lnTo>
                <a:lnTo>
                  <a:pt x="1938" y="1094"/>
                </a:lnTo>
                <a:lnTo>
                  <a:pt x="1829" y="1148"/>
                </a:lnTo>
                <a:lnTo>
                  <a:pt x="1713" y="1193"/>
                </a:lnTo>
                <a:lnTo>
                  <a:pt x="1591" y="1228"/>
                </a:lnTo>
                <a:lnTo>
                  <a:pt x="1463" y="1255"/>
                </a:lnTo>
                <a:lnTo>
                  <a:pt x="1332" y="1271"/>
                </a:lnTo>
                <a:lnTo>
                  <a:pt x="1197" y="1277"/>
                </a:lnTo>
                <a:lnTo>
                  <a:pt x="1003" y="1265"/>
                </a:lnTo>
                <a:lnTo>
                  <a:pt x="818" y="1233"/>
                </a:lnTo>
                <a:lnTo>
                  <a:pt x="643" y="1179"/>
                </a:lnTo>
                <a:lnTo>
                  <a:pt x="481" y="1108"/>
                </a:lnTo>
                <a:lnTo>
                  <a:pt x="334" y="1021"/>
                </a:lnTo>
                <a:lnTo>
                  <a:pt x="204" y="918"/>
                </a:lnTo>
                <a:lnTo>
                  <a:pt x="92" y="802"/>
                </a:lnTo>
                <a:lnTo>
                  <a:pt x="0" y="674"/>
                </a:lnTo>
                <a:lnTo>
                  <a:pt x="0" y="461"/>
                </a:lnTo>
                <a:close/>
              </a:path>
            </a:pathLst>
          </a:custGeom>
          <a:solidFill>
            <a:srgbClr val="0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777853" y="3437336"/>
            <a:ext cx="1527572" cy="967978"/>
          </a:xfrm>
          <a:custGeom>
            <a:avLst/>
            <a:gdLst>
              <a:gd name="T0" fmla="*/ 0 w 2524"/>
              <a:gd name="T1" fmla="*/ 2147483647 h 1277"/>
              <a:gd name="T2" fmla="*/ 2147483647 w 2524"/>
              <a:gd name="T3" fmla="*/ 2147483647 h 1277"/>
              <a:gd name="T4" fmla="*/ 2147483647 w 2524"/>
              <a:gd name="T5" fmla="*/ 2147483647 h 1277"/>
              <a:gd name="T6" fmla="*/ 2147483647 w 2524"/>
              <a:gd name="T7" fmla="*/ 2147483647 h 1277"/>
              <a:gd name="T8" fmla="*/ 2147483647 w 2524"/>
              <a:gd name="T9" fmla="*/ 2147483647 h 1277"/>
              <a:gd name="T10" fmla="*/ 2147483647 w 2524"/>
              <a:gd name="T11" fmla="*/ 2147483647 h 1277"/>
              <a:gd name="T12" fmla="*/ 2147483647 w 2524"/>
              <a:gd name="T13" fmla="*/ 2147483647 h 1277"/>
              <a:gd name="T14" fmla="*/ 2147483647 w 2524"/>
              <a:gd name="T15" fmla="*/ 2147483647 h 1277"/>
              <a:gd name="T16" fmla="*/ 2147483647 w 2524"/>
              <a:gd name="T17" fmla="*/ 2147483647 h 1277"/>
              <a:gd name="T18" fmla="*/ 2147483647 w 2524"/>
              <a:gd name="T19" fmla="*/ 2147483647 h 1277"/>
              <a:gd name="T20" fmla="*/ 2147483647 w 2524"/>
              <a:gd name="T21" fmla="*/ 2147483647 h 1277"/>
              <a:gd name="T22" fmla="*/ 2147483647 w 2524"/>
              <a:gd name="T23" fmla="*/ 2147483647 h 1277"/>
              <a:gd name="T24" fmla="*/ 2147483647 w 2524"/>
              <a:gd name="T25" fmla="*/ 2147483647 h 1277"/>
              <a:gd name="T26" fmla="*/ 2147483647 w 2524"/>
              <a:gd name="T27" fmla="*/ 2147483647 h 1277"/>
              <a:gd name="T28" fmla="*/ 2147483647 w 2524"/>
              <a:gd name="T29" fmla="*/ 2147483647 h 1277"/>
              <a:gd name="T30" fmla="*/ 2147483647 w 2524"/>
              <a:gd name="T31" fmla="*/ 2147483647 h 1277"/>
              <a:gd name="T32" fmla="*/ 2147483647 w 2524"/>
              <a:gd name="T33" fmla="*/ 2147483647 h 1277"/>
              <a:gd name="T34" fmla="*/ 2147483647 w 2524"/>
              <a:gd name="T35" fmla="*/ 2147483647 h 1277"/>
              <a:gd name="T36" fmla="*/ 2147483647 w 2524"/>
              <a:gd name="T37" fmla="*/ 2147483647 h 1277"/>
              <a:gd name="T38" fmla="*/ 2147483647 w 2524"/>
              <a:gd name="T39" fmla="*/ 2147483647 h 1277"/>
              <a:gd name="T40" fmla="*/ 2147483647 w 2524"/>
              <a:gd name="T41" fmla="*/ 2147483647 h 1277"/>
              <a:gd name="T42" fmla="*/ 2147483647 w 2524"/>
              <a:gd name="T43" fmla="*/ 2147483647 h 1277"/>
              <a:gd name="T44" fmla="*/ 2147483647 w 2524"/>
              <a:gd name="T45" fmla="*/ 2147483647 h 1277"/>
              <a:gd name="T46" fmla="*/ 2147483647 w 2524"/>
              <a:gd name="T47" fmla="*/ 0 h 1277"/>
              <a:gd name="T48" fmla="*/ 2147483647 w 2524"/>
              <a:gd name="T49" fmla="*/ 2147483647 h 1277"/>
              <a:gd name="T50" fmla="*/ 2147483647 w 2524"/>
              <a:gd name="T51" fmla="*/ 2147483647 h 1277"/>
              <a:gd name="T52" fmla="*/ 2147483647 w 2524"/>
              <a:gd name="T53" fmla="*/ 2147483647 h 1277"/>
              <a:gd name="T54" fmla="*/ 2147483647 w 2524"/>
              <a:gd name="T55" fmla="*/ 2147483647 h 1277"/>
              <a:gd name="T56" fmla="*/ 2147483647 w 2524"/>
              <a:gd name="T57" fmla="*/ 2147483647 h 1277"/>
              <a:gd name="T58" fmla="*/ 2147483647 w 2524"/>
              <a:gd name="T59" fmla="*/ 2147483647 h 1277"/>
              <a:gd name="T60" fmla="*/ 2147483647 w 2524"/>
              <a:gd name="T61" fmla="*/ 2147483647 h 1277"/>
              <a:gd name="T62" fmla="*/ 2147483647 w 2524"/>
              <a:gd name="T63" fmla="*/ 2147483647 h 1277"/>
              <a:gd name="T64" fmla="*/ 2147483647 w 2524"/>
              <a:gd name="T65" fmla="*/ 2147483647 h 1277"/>
              <a:gd name="T66" fmla="*/ 2147483647 w 2524"/>
              <a:gd name="T67" fmla="*/ 2147483647 h 1277"/>
              <a:gd name="T68" fmla="*/ 2147483647 w 2524"/>
              <a:gd name="T69" fmla="*/ 2147483647 h 1277"/>
              <a:gd name="T70" fmla="*/ 2147483647 w 2524"/>
              <a:gd name="T71" fmla="*/ 2147483647 h 1277"/>
              <a:gd name="T72" fmla="*/ 2147483647 w 2524"/>
              <a:gd name="T73" fmla="*/ 2147483647 h 1277"/>
              <a:gd name="T74" fmla="*/ 2147483647 w 2524"/>
              <a:gd name="T75" fmla="*/ 2147483647 h 1277"/>
              <a:gd name="T76" fmla="*/ 2147483647 w 2524"/>
              <a:gd name="T77" fmla="*/ 2147483647 h 1277"/>
              <a:gd name="T78" fmla="*/ 2147483647 w 2524"/>
              <a:gd name="T79" fmla="*/ 2147483647 h 1277"/>
              <a:gd name="T80" fmla="*/ 2147483647 w 2524"/>
              <a:gd name="T81" fmla="*/ 2147483647 h 1277"/>
              <a:gd name="T82" fmla="*/ 2147483647 w 2524"/>
              <a:gd name="T83" fmla="*/ 2147483647 h 1277"/>
              <a:gd name="T84" fmla="*/ 2147483647 w 2524"/>
              <a:gd name="T85" fmla="*/ 2147483647 h 1277"/>
              <a:gd name="T86" fmla="*/ 2147483647 w 2524"/>
              <a:gd name="T87" fmla="*/ 2147483647 h 1277"/>
              <a:gd name="T88" fmla="*/ 2147483647 w 2524"/>
              <a:gd name="T89" fmla="*/ 2147483647 h 1277"/>
              <a:gd name="T90" fmla="*/ 2147483647 w 2524"/>
              <a:gd name="T91" fmla="*/ 2147483647 h 1277"/>
              <a:gd name="T92" fmla="*/ 2147483647 w 2524"/>
              <a:gd name="T93" fmla="*/ 2147483647 h 1277"/>
              <a:gd name="T94" fmla="*/ 0 w 2524"/>
              <a:gd name="T95" fmla="*/ 2147483647 h 1277"/>
              <a:gd name="T96" fmla="*/ 0 w 2524"/>
              <a:gd name="T97" fmla="*/ 2147483647 h 127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524"/>
              <a:gd name="T148" fmla="*/ 0 h 1277"/>
              <a:gd name="T149" fmla="*/ 2524 w 2524"/>
              <a:gd name="T150" fmla="*/ 1277 h 127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524" h="1277">
                <a:moveTo>
                  <a:pt x="0" y="461"/>
                </a:moveTo>
                <a:lnTo>
                  <a:pt x="92" y="589"/>
                </a:lnTo>
                <a:lnTo>
                  <a:pt x="204" y="705"/>
                </a:lnTo>
                <a:lnTo>
                  <a:pt x="334" y="809"/>
                </a:lnTo>
                <a:lnTo>
                  <a:pt x="481" y="896"/>
                </a:lnTo>
                <a:lnTo>
                  <a:pt x="643" y="967"/>
                </a:lnTo>
                <a:lnTo>
                  <a:pt x="818" y="1020"/>
                </a:lnTo>
                <a:lnTo>
                  <a:pt x="1003" y="1053"/>
                </a:lnTo>
                <a:lnTo>
                  <a:pt x="1197" y="1064"/>
                </a:lnTo>
                <a:lnTo>
                  <a:pt x="1332" y="1058"/>
                </a:lnTo>
                <a:lnTo>
                  <a:pt x="1463" y="1042"/>
                </a:lnTo>
                <a:lnTo>
                  <a:pt x="1591" y="1015"/>
                </a:lnTo>
                <a:lnTo>
                  <a:pt x="1713" y="981"/>
                </a:lnTo>
                <a:lnTo>
                  <a:pt x="1829" y="935"/>
                </a:lnTo>
                <a:lnTo>
                  <a:pt x="1938" y="882"/>
                </a:lnTo>
                <a:lnTo>
                  <a:pt x="2135" y="752"/>
                </a:lnTo>
                <a:lnTo>
                  <a:pt x="2221" y="676"/>
                </a:lnTo>
                <a:lnTo>
                  <a:pt x="2297" y="595"/>
                </a:lnTo>
                <a:lnTo>
                  <a:pt x="2363" y="507"/>
                </a:lnTo>
                <a:lnTo>
                  <a:pt x="2420" y="414"/>
                </a:lnTo>
                <a:lnTo>
                  <a:pt x="2464" y="316"/>
                </a:lnTo>
                <a:lnTo>
                  <a:pt x="2497" y="214"/>
                </a:lnTo>
                <a:lnTo>
                  <a:pt x="2517" y="108"/>
                </a:lnTo>
                <a:lnTo>
                  <a:pt x="2524" y="0"/>
                </a:lnTo>
                <a:lnTo>
                  <a:pt x="2524" y="213"/>
                </a:lnTo>
                <a:lnTo>
                  <a:pt x="2517" y="321"/>
                </a:lnTo>
                <a:lnTo>
                  <a:pt x="2497" y="426"/>
                </a:lnTo>
                <a:lnTo>
                  <a:pt x="2464" y="529"/>
                </a:lnTo>
                <a:lnTo>
                  <a:pt x="2420" y="626"/>
                </a:lnTo>
                <a:lnTo>
                  <a:pt x="2363" y="719"/>
                </a:lnTo>
                <a:lnTo>
                  <a:pt x="2297" y="808"/>
                </a:lnTo>
                <a:lnTo>
                  <a:pt x="2221" y="889"/>
                </a:lnTo>
                <a:lnTo>
                  <a:pt x="2135" y="964"/>
                </a:lnTo>
                <a:lnTo>
                  <a:pt x="1938" y="1094"/>
                </a:lnTo>
                <a:lnTo>
                  <a:pt x="1829" y="1148"/>
                </a:lnTo>
                <a:lnTo>
                  <a:pt x="1713" y="1193"/>
                </a:lnTo>
                <a:lnTo>
                  <a:pt x="1591" y="1228"/>
                </a:lnTo>
                <a:lnTo>
                  <a:pt x="1463" y="1255"/>
                </a:lnTo>
                <a:lnTo>
                  <a:pt x="1332" y="1271"/>
                </a:lnTo>
                <a:lnTo>
                  <a:pt x="1197" y="1277"/>
                </a:lnTo>
                <a:lnTo>
                  <a:pt x="1003" y="1265"/>
                </a:lnTo>
                <a:lnTo>
                  <a:pt x="818" y="1233"/>
                </a:lnTo>
                <a:lnTo>
                  <a:pt x="643" y="1179"/>
                </a:lnTo>
                <a:lnTo>
                  <a:pt x="481" y="1108"/>
                </a:lnTo>
                <a:lnTo>
                  <a:pt x="334" y="1021"/>
                </a:lnTo>
                <a:lnTo>
                  <a:pt x="204" y="918"/>
                </a:lnTo>
                <a:lnTo>
                  <a:pt x="92" y="802"/>
                </a:lnTo>
                <a:lnTo>
                  <a:pt x="0" y="674"/>
                </a:lnTo>
                <a:lnTo>
                  <a:pt x="0" y="46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74" name="Freeform 14"/>
          <p:cNvSpPr>
            <a:spLocks/>
          </p:cNvSpPr>
          <p:nvPr/>
        </p:nvSpPr>
        <p:spPr bwMode="auto">
          <a:xfrm>
            <a:off x="4444603" y="2632472"/>
            <a:ext cx="860822" cy="804863"/>
          </a:xfrm>
          <a:custGeom>
            <a:avLst/>
            <a:gdLst>
              <a:gd name="T0" fmla="*/ 2147483647 w 1424"/>
              <a:gd name="T1" fmla="*/ 2147483647 h 1064"/>
              <a:gd name="T2" fmla="*/ 2147483647 w 1424"/>
              <a:gd name="T3" fmla="*/ 2147483647 h 1064"/>
              <a:gd name="T4" fmla="*/ 2147483647 w 1424"/>
              <a:gd name="T5" fmla="*/ 2147483647 h 1064"/>
              <a:gd name="T6" fmla="*/ 2147483647 w 1424"/>
              <a:gd name="T7" fmla="*/ 2147483647 h 1064"/>
              <a:gd name="T8" fmla="*/ 2147483647 w 1424"/>
              <a:gd name="T9" fmla="*/ 2147483647 h 1064"/>
              <a:gd name="T10" fmla="*/ 2147483647 w 1424"/>
              <a:gd name="T11" fmla="*/ 2147483647 h 1064"/>
              <a:gd name="T12" fmla="*/ 2147483647 w 1424"/>
              <a:gd name="T13" fmla="*/ 2147483647 h 1064"/>
              <a:gd name="T14" fmla="*/ 2147483647 w 1424"/>
              <a:gd name="T15" fmla="*/ 2147483647 h 1064"/>
              <a:gd name="T16" fmla="*/ 2147483647 w 1424"/>
              <a:gd name="T17" fmla="*/ 2147483647 h 1064"/>
              <a:gd name="T18" fmla="*/ 2147483647 w 1424"/>
              <a:gd name="T19" fmla="*/ 2147483647 h 1064"/>
              <a:gd name="T20" fmla="*/ 2147483647 w 1424"/>
              <a:gd name="T21" fmla="*/ 2147483647 h 1064"/>
              <a:gd name="T22" fmla="*/ 2147483647 w 1424"/>
              <a:gd name="T23" fmla="*/ 2147483647 h 1064"/>
              <a:gd name="T24" fmla="*/ 2147483647 w 1424"/>
              <a:gd name="T25" fmla="*/ 2147483647 h 1064"/>
              <a:gd name="T26" fmla="*/ 2147483647 w 1424"/>
              <a:gd name="T27" fmla="*/ 2147483647 h 1064"/>
              <a:gd name="T28" fmla="*/ 2147483647 w 1424"/>
              <a:gd name="T29" fmla="*/ 2147483647 h 1064"/>
              <a:gd name="T30" fmla="*/ 2147483647 w 1424"/>
              <a:gd name="T31" fmla="*/ 2147483647 h 1064"/>
              <a:gd name="T32" fmla="*/ 2147483647 w 1424"/>
              <a:gd name="T33" fmla="*/ 0 h 1064"/>
              <a:gd name="T34" fmla="*/ 0 w 1424"/>
              <a:gd name="T35" fmla="*/ 2147483647 h 1064"/>
              <a:gd name="T36" fmla="*/ 2147483647 w 1424"/>
              <a:gd name="T37" fmla="*/ 2147483647 h 1064"/>
              <a:gd name="T38" fmla="*/ 2147483647 w 1424"/>
              <a:gd name="T39" fmla="*/ 2147483647 h 106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24"/>
              <a:gd name="T61" fmla="*/ 0 h 1064"/>
              <a:gd name="T62" fmla="*/ 1424 w 1424"/>
              <a:gd name="T63" fmla="*/ 1064 h 106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24" h="1064">
                <a:moveTo>
                  <a:pt x="1424" y="1064"/>
                </a:moveTo>
                <a:lnTo>
                  <a:pt x="1417" y="955"/>
                </a:lnTo>
                <a:lnTo>
                  <a:pt x="1397" y="849"/>
                </a:lnTo>
                <a:lnTo>
                  <a:pt x="1364" y="747"/>
                </a:lnTo>
                <a:lnTo>
                  <a:pt x="1320" y="649"/>
                </a:lnTo>
                <a:lnTo>
                  <a:pt x="1263" y="556"/>
                </a:lnTo>
                <a:lnTo>
                  <a:pt x="1197" y="468"/>
                </a:lnTo>
                <a:lnTo>
                  <a:pt x="1121" y="387"/>
                </a:lnTo>
                <a:lnTo>
                  <a:pt x="1035" y="311"/>
                </a:lnTo>
                <a:lnTo>
                  <a:pt x="941" y="243"/>
                </a:lnTo>
                <a:lnTo>
                  <a:pt x="838" y="181"/>
                </a:lnTo>
                <a:lnTo>
                  <a:pt x="729" y="128"/>
                </a:lnTo>
                <a:lnTo>
                  <a:pt x="613" y="82"/>
                </a:lnTo>
                <a:lnTo>
                  <a:pt x="491" y="48"/>
                </a:lnTo>
                <a:lnTo>
                  <a:pt x="363" y="21"/>
                </a:lnTo>
                <a:lnTo>
                  <a:pt x="232" y="5"/>
                </a:lnTo>
                <a:lnTo>
                  <a:pt x="97" y="0"/>
                </a:lnTo>
                <a:lnTo>
                  <a:pt x="0" y="2"/>
                </a:lnTo>
                <a:lnTo>
                  <a:pt x="97" y="1064"/>
                </a:lnTo>
                <a:lnTo>
                  <a:pt x="1424" y="106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75" name="Freeform 15"/>
          <p:cNvSpPr>
            <a:spLocks/>
          </p:cNvSpPr>
          <p:nvPr/>
        </p:nvSpPr>
        <p:spPr bwMode="auto">
          <a:xfrm>
            <a:off x="4444603" y="2632472"/>
            <a:ext cx="860822" cy="804863"/>
          </a:xfrm>
          <a:custGeom>
            <a:avLst/>
            <a:gdLst>
              <a:gd name="T0" fmla="*/ 2147483647 w 1424"/>
              <a:gd name="T1" fmla="*/ 2147483647 h 1064"/>
              <a:gd name="T2" fmla="*/ 2147483647 w 1424"/>
              <a:gd name="T3" fmla="*/ 2147483647 h 1064"/>
              <a:gd name="T4" fmla="*/ 2147483647 w 1424"/>
              <a:gd name="T5" fmla="*/ 2147483647 h 1064"/>
              <a:gd name="T6" fmla="*/ 2147483647 w 1424"/>
              <a:gd name="T7" fmla="*/ 2147483647 h 1064"/>
              <a:gd name="T8" fmla="*/ 2147483647 w 1424"/>
              <a:gd name="T9" fmla="*/ 2147483647 h 1064"/>
              <a:gd name="T10" fmla="*/ 2147483647 w 1424"/>
              <a:gd name="T11" fmla="*/ 2147483647 h 1064"/>
              <a:gd name="T12" fmla="*/ 2147483647 w 1424"/>
              <a:gd name="T13" fmla="*/ 2147483647 h 1064"/>
              <a:gd name="T14" fmla="*/ 2147483647 w 1424"/>
              <a:gd name="T15" fmla="*/ 2147483647 h 1064"/>
              <a:gd name="T16" fmla="*/ 2147483647 w 1424"/>
              <a:gd name="T17" fmla="*/ 2147483647 h 1064"/>
              <a:gd name="T18" fmla="*/ 2147483647 w 1424"/>
              <a:gd name="T19" fmla="*/ 2147483647 h 1064"/>
              <a:gd name="T20" fmla="*/ 2147483647 w 1424"/>
              <a:gd name="T21" fmla="*/ 2147483647 h 1064"/>
              <a:gd name="T22" fmla="*/ 2147483647 w 1424"/>
              <a:gd name="T23" fmla="*/ 2147483647 h 1064"/>
              <a:gd name="T24" fmla="*/ 2147483647 w 1424"/>
              <a:gd name="T25" fmla="*/ 2147483647 h 1064"/>
              <a:gd name="T26" fmla="*/ 2147483647 w 1424"/>
              <a:gd name="T27" fmla="*/ 2147483647 h 1064"/>
              <a:gd name="T28" fmla="*/ 2147483647 w 1424"/>
              <a:gd name="T29" fmla="*/ 2147483647 h 1064"/>
              <a:gd name="T30" fmla="*/ 2147483647 w 1424"/>
              <a:gd name="T31" fmla="*/ 2147483647 h 1064"/>
              <a:gd name="T32" fmla="*/ 2147483647 w 1424"/>
              <a:gd name="T33" fmla="*/ 0 h 1064"/>
              <a:gd name="T34" fmla="*/ 0 w 1424"/>
              <a:gd name="T35" fmla="*/ 2147483647 h 1064"/>
              <a:gd name="T36" fmla="*/ 2147483647 w 1424"/>
              <a:gd name="T37" fmla="*/ 2147483647 h 1064"/>
              <a:gd name="T38" fmla="*/ 2147483647 w 1424"/>
              <a:gd name="T39" fmla="*/ 2147483647 h 1064"/>
              <a:gd name="T40" fmla="*/ 2147483647 w 1424"/>
              <a:gd name="T41" fmla="*/ 2147483647 h 10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424"/>
              <a:gd name="T64" fmla="*/ 0 h 1064"/>
              <a:gd name="T65" fmla="*/ 1424 w 1424"/>
              <a:gd name="T66" fmla="*/ 1064 h 106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424" h="1064">
                <a:moveTo>
                  <a:pt x="1424" y="1064"/>
                </a:moveTo>
                <a:lnTo>
                  <a:pt x="1417" y="955"/>
                </a:lnTo>
                <a:lnTo>
                  <a:pt x="1397" y="849"/>
                </a:lnTo>
                <a:lnTo>
                  <a:pt x="1364" y="747"/>
                </a:lnTo>
                <a:lnTo>
                  <a:pt x="1320" y="649"/>
                </a:lnTo>
                <a:lnTo>
                  <a:pt x="1263" y="556"/>
                </a:lnTo>
                <a:lnTo>
                  <a:pt x="1197" y="468"/>
                </a:lnTo>
                <a:lnTo>
                  <a:pt x="1121" y="387"/>
                </a:lnTo>
                <a:lnTo>
                  <a:pt x="1035" y="311"/>
                </a:lnTo>
                <a:lnTo>
                  <a:pt x="941" y="243"/>
                </a:lnTo>
                <a:lnTo>
                  <a:pt x="838" y="181"/>
                </a:lnTo>
                <a:lnTo>
                  <a:pt x="729" y="128"/>
                </a:lnTo>
                <a:lnTo>
                  <a:pt x="613" y="82"/>
                </a:lnTo>
                <a:lnTo>
                  <a:pt x="491" y="48"/>
                </a:lnTo>
                <a:lnTo>
                  <a:pt x="363" y="21"/>
                </a:lnTo>
                <a:lnTo>
                  <a:pt x="232" y="5"/>
                </a:lnTo>
                <a:lnTo>
                  <a:pt x="97" y="0"/>
                </a:lnTo>
                <a:lnTo>
                  <a:pt x="0" y="2"/>
                </a:lnTo>
                <a:lnTo>
                  <a:pt x="97" y="1064"/>
                </a:lnTo>
                <a:lnTo>
                  <a:pt x="1424" y="106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V="1">
            <a:off x="5049442" y="2780111"/>
            <a:ext cx="63103" cy="6786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77" name="Freeform 17"/>
          <p:cNvSpPr>
            <a:spLocks/>
          </p:cNvSpPr>
          <p:nvPr/>
        </p:nvSpPr>
        <p:spPr bwMode="auto">
          <a:xfrm>
            <a:off x="3734992" y="2632472"/>
            <a:ext cx="767953" cy="804863"/>
          </a:xfrm>
          <a:custGeom>
            <a:avLst/>
            <a:gdLst>
              <a:gd name="T0" fmla="*/ 2147483647 w 1269"/>
              <a:gd name="T1" fmla="*/ 0 h 1062"/>
              <a:gd name="T2" fmla="*/ 2147483647 w 1269"/>
              <a:gd name="T3" fmla="*/ 2147483647 h 1062"/>
              <a:gd name="T4" fmla="*/ 2147483647 w 1269"/>
              <a:gd name="T5" fmla="*/ 2147483647 h 1062"/>
              <a:gd name="T6" fmla="*/ 2147483647 w 1269"/>
              <a:gd name="T7" fmla="*/ 2147483647 h 1062"/>
              <a:gd name="T8" fmla="*/ 2147483647 w 1269"/>
              <a:gd name="T9" fmla="*/ 2147483647 h 1062"/>
              <a:gd name="T10" fmla="*/ 2147483647 w 1269"/>
              <a:gd name="T11" fmla="*/ 2147483647 h 1062"/>
              <a:gd name="T12" fmla="*/ 2147483647 w 1269"/>
              <a:gd name="T13" fmla="*/ 2147483647 h 1062"/>
              <a:gd name="T14" fmla="*/ 2147483647 w 1269"/>
              <a:gd name="T15" fmla="*/ 2147483647 h 1062"/>
              <a:gd name="T16" fmla="*/ 0 w 1269"/>
              <a:gd name="T17" fmla="*/ 2147483647 h 1062"/>
              <a:gd name="T18" fmla="*/ 2147483647 w 1269"/>
              <a:gd name="T19" fmla="*/ 2147483647 h 1062"/>
              <a:gd name="T20" fmla="*/ 2147483647 w 1269"/>
              <a:gd name="T21" fmla="*/ 0 h 10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69"/>
              <a:gd name="T34" fmla="*/ 0 h 1062"/>
              <a:gd name="T35" fmla="*/ 1269 w 1269"/>
              <a:gd name="T36" fmla="*/ 1062 h 10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69" h="1062">
                <a:moveTo>
                  <a:pt x="1172" y="0"/>
                </a:moveTo>
                <a:lnTo>
                  <a:pt x="968" y="25"/>
                </a:lnTo>
                <a:lnTo>
                  <a:pt x="777" y="73"/>
                </a:lnTo>
                <a:lnTo>
                  <a:pt x="598" y="143"/>
                </a:lnTo>
                <a:lnTo>
                  <a:pt x="435" y="234"/>
                </a:lnTo>
                <a:lnTo>
                  <a:pt x="292" y="341"/>
                </a:lnTo>
                <a:lnTo>
                  <a:pt x="170" y="465"/>
                </a:lnTo>
                <a:lnTo>
                  <a:pt x="71" y="603"/>
                </a:lnTo>
                <a:lnTo>
                  <a:pt x="0" y="753"/>
                </a:lnTo>
                <a:lnTo>
                  <a:pt x="1269" y="1062"/>
                </a:lnTo>
                <a:lnTo>
                  <a:pt x="1172" y="0"/>
                </a:lnTo>
                <a:close/>
              </a:path>
            </a:pathLst>
          </a:custGeom>
          <a:solidFill>
            <a:srgbClr val="BF2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78" name="Freeform 18"/>
          <p:cNvSpPr>
            <a:spLocks/>
          </p:cNvSpPr>
          <p:nvPr/>
        </p:nvSpPr>
        <p:spPr bwMode="auto">
          <a:xfrm>
            <a:off x="3734992" y="2632472"/>
            <a:ext cx="767953" cy="804863"/>
          </a:xfrm>
          <a:custGeom>
            <a:avLst/>
            <a:gdLst>
              <a:gd name="T0" fmla="*/ 2147483647 w 1269"/>
              <a:gd name="T1" fmla="*/ 0 h 1062"/>
              <a:gd name="T2" fmla="*/ 2147483647 w 1269"/>
              <a:gd name="T3" fmla="*/ 2147483647 h 1062"/>
              <a:gd name="T4" fmla="*/ 2147483647 w 1269"/>
              <a:gd name="T5" fmla="*/ 2147483647 h 1062"/>
              <a:gd name="T6" fmla="*/ 2147483647 w 1269"/>
              <a:gd name="T7" fmla="*/ 2147483647 h 1062"/>
              <a:gd name="T8" fmla="*/ 2147483647 w 1269"/>
              <a:gd name="T9" fmla="*/ 2147483647 h 1062"/>
              <a:gd name="T10" fmla="*/ 2147483647 w 1269"/>
              <a:gd name="T11" fmla="*/ 2147483647 h 1062"/>
              <a:gd name="T12" fmla="*/ 2147483647 w 1269"/>
              <a:gd name="T13" fmla="*/ 2147483647 h 1062"/>
              <a:gd name="T14" fmla="*/ 2147483647 w 1269"/>
              <a:gd name="T15" fmla="*/ 2147483647 h 1062"/>
              <a:gd name="T16" fmla="*/ 0 w 1269"/>
              <a:gd name="T17" fmla="*/ 2147483647 h 1062"/>
              <a:gd name="T18" fmla="*/ 2147483647 w 1269"/>
              <a:gd name="T19" fmla="*/ 2147483647 h 1062"/>
              <a:gd name="T20" fmla="*/ 2147483647 w 1269"/>
              <a:gd name="T21" fmla="*/ 0 h 1062"/>
              <a:gd name="T22" fmla="*/ 2147483647 w 1269"/>
              <a:gd name="T23" fmla="*/ 0 h 10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69"/>
              <a:gd name="T37" fmla="*/ 0 h 1062"/>
              <a:gd name="T38" fmla="*/ 1269 w 1269"/>
              <a:gd name="T39" fmla="*/ 1062 h 10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69" h="1062">
                <a:moveTo>
                  <a:pt x="1172" y="0"/>
                </a:moveTo>
                <a:lnTo>
                  <a:pt x="968" y="25"/>
                </a:lnTo>
                <a:lnTo>
                  <a:pt x="777" y="73"/>
                </a:lnTo>
                <a:lnTo>
                  <a:pt x="598" y="143"/>
                </a:lnTo>
                <a:lnTo>
                  <a:pt x="435" y="234"/>
                </a:lnTo>
                <a:lnTo>
                  <a:pt x="292" y="341"/>
                </a:lnTo>
                <a:lnTo>
                  <a:pt x="170" y="465"/>
                </a:lnTo>
                <a:lnTo>
                  <a:pt x="71" y="603"/>
                </a:lnTo>
                <a:lnTo>
                  <a:pt x="0" y="753"/>
                </a:lnTo>
                <a:lnTo>
                  <a:pt x="1269" y="1062"/>
                </a:lnTo>
                <a:lnTo>
                  <a:pt x="117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 flipH="1" flipV="1">
            <a:off x="3940969" y="2734867"/>
            <a:ext cx="58341" cy="7262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80" name="Freeform 20"/>
          <p:cNvSpPr>
            <a:spLocks/>
          </p:cNvSpPr>
          <p:nvPr/>
        </p:nvSpPr>
        <p:spPr bwMode="auto">
          <a:xfrm>
            <a:off x="3700464" y="3202783"/>
            <a:ext cx="802481" cy="584597"/>
          </a:xfrm>
          <a:custGeom>
            <a:avLst/>
            <a:gdLst>
              <a:gd name="T0" fmla="*/ 2147483647 w 1327"/>
              <a:gd name="T1" fmla="*/ 0 h 771"/>
              <a:gd name="T2" fmla="*/ 2147483647 w 1327"/>
              <a:gd name="T3" fmla="*/ 2147483647 h 771"/>
              <a:gd name="T4" fmla="*/ 0 w 1327"/>
              <a:gd name="T5" fmla="*/ 2147483647 h 771"/>
              <a:gd name="T6" fmla="*/ 2147483647 w 1327"/>
              <a:gd name="T7" fmla="*/ 2147483647 h 771"/>
              <a:gd name="T8" fmla="*/ 2147483647 w 1327"/>
              <a:gd name="T9" fmla="*/ 2147483647 h 771"/>
              <a:gd name="T10" fmla="*/ 2147483647 w 1327"/>
              <a:gd name="T11" fmla="*/ 2147483647 h 771"/>
              <a:gd name="T12" fmla="*/ 2147483647 w 1327"/>
              <a:gd name="T13" fmla="*/ 2147483647 h 771"/>
              <a:gd name="T14" fmla="*/ 2147483647 w 1327"/>
              <a:gd name="T15" fmla="*/ 2147483647 h 771"/>
              <a:gd name="T16" fmla="*/ 2147483647 w 1327"/>
              <a:gd name="T17" fmla="*/ 0 h 7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7"/>
              <a:gd name="T28" fmla="*/ 0 h 771"/>
              <a:gd name="T29" fmla="*/ 1327 w 1327"/>
              <a:gd name="T30" fmla="*/ 771 h 7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7" h="771">
                <a:moveTo>
                  <a:pt x="58" y="0"/>
                </a:moveTo>
                <a:lnTo>
                  <a:pt x="14" y="151"/>
                </a:lnTo>
                <a:lnTo>
                  <a:pt x="0" y="310"/>
                </a:lnTo>
                <a:lnTo>
                  <a:pt x="8" y="432"/>
                </a:lnTo>
                <a:lnTo>
                  <a:pt x="34" y="549"/>
                </a:lnTo>
                <a:lnTo>
                  <a:pt x="74" y="663"/>
                </a:lnTo>
                <a:lnTo>
                  <a:pt x="130" y="771"/>
                </a:lnTo>
                <a:lnTo>
                  <a:pt x="1327" y="310"/>
                </a:lnTo>
                <a:lnTo>
                  <a:pt x="58" y="0"/>
                </a:lnTo>
                <a:close/>
              </a:path>
            </a:pathLst>
          </a:custGeom>
          <a:solidFill>
            <a:srgbClr val="FF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81" name="Freeform 21"/>
          <p:cNvSpPr>
            <a:spLocks/>
          </p:cNvSpPr>
          <p:nvPr/>
        </p:nvSpPr>
        <p:spPr bwMode="auto">
          <a:xfrm>
            <a:off x="3700464" y="3202783"/>
            <a:ext cx="802481" cy="584597"/>
          </a:xfrm>
          <a:custGeom>
            <a:avLst/>
            <a:gdLst>
              <a:gd name="T0" fmla="*/ 2147483647 w 1327"/>
              <a:gd name="T1" fmla="*/ 0 h 771"/>
              <a:gd name="T2" fmla="*/ 2147483647 w 1327"/>
              <a:gd name="T3" fmla="*/ 2147483647 h 771"/>
              <a:gd name="T4" fmla="*/ 0 w 1327"/>
              <a:gd name="T5" fmla="*/ 2147483647 h 771"/>
              <a:gd name="T6" fmla="*/ 2147483647 w 1327"/>
              <a:gd name="T7" fmla="*/ 2147483647 h 771"/>
              <a:gd name="T8" fmla="*/ 2147483647 w 1327"/>
              <a:gd name="T9" fmla="*/ 2147483647 h 771"/>
              <a:gd name="T10" fmla="*/ 2147483647 w 1327"/>
              <a:gd name="T11" fmla="*/ 2147483647 h 771"/>
              <a:gd name="T12" fmla="*/ 2147483647 w 1327"/>
              <a:gd name="T13" fmla="*/ 2147483647 h 771"/>
              <a:gd name="T14" fmla="*/ 2147483647 w 1327"/>
              <a:gd name="T15" fmla="*/ 2147483647 h 771"/>
              <a:gd name="T16" fmla="*/ 2147483647 w 1327"/>
              <a:gd name="T17" fmla="*/ 0 h 771"/>
              <a:gd name="T18" fmla="*/ 2147483647 w 1327"/>
              <a:gd name="T19" fmla="*/ 0 h 7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27"/>
              <a:gd name="T31" fmla="*/ 0 h 771"/>
              <a:gd name="T32" fmla="*/ 1327 w 1327"/>
              <a:gd name="T33" fmla="*/ 771 h 77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27" h="771">
                <a:moveTo>
                  <a:pt x="58" y="0"/>
                </a:moveTo>
                <a:lnTo>
                  <a:pt x="14" y="151"/>
                </a:lnTo>
                <a:lnTo>
                  <a:pt x="0" y="310"/>
                </a:lnTo>
                <a:lnTo>
                  <a:pt x="8" y="432"/>
                </a:lnTo>
                <a:lnTo>
                  <a:pt x="34" y="549"/>
                </a:lnTo>
                <a:lnTo>
                  <a:pt x="74" y="663"/>
                </a:lnTo>
                <a:lnTo>
                  <a:pt x="130" y="771"/>
                </a:lnTo>
                <a:lnTo>
                  <a:pt x="1327" y="310"/>
                </a:lnTo>
                <a:lnTo>
                  <a:pt x="5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 flipH="1">
            <a:off x="3621883" y="3659982"/>
            <a:ext cx="78581" cy="7144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83" name="Freeform 23"/>
          <p:cNvSpPr>
            <a:spLocks/>
          </p:cNvSpPr>
          <p:nvPr/>
        </p:nvSpPr>
        <p:spPr bwMode="auto">
          <a:xfrm>
            <a:off x="3777853" y="3437336"/>
            <a:ext cx="1527572" cy="807244"/>
          </a:xfrm>
          <a:custGeom>
            <a:avLst/>
            <a:gdLst>
              <a:gd name="T0" fmla="*/ 0 w 2524"/>
              <a:gd name="T1" fmla="*/ 2147483647 h 1066"/>
              <a:gd name="T2" fmla="*/ 2147483647 w 2524"/>
              <a:gd name="T3" fmla="*/ 2147483647 h 1066"/>
              <a:gd name="T4" fmla="*/ 2147483647 w 2524"/>
              <a:gd name="T5" fmla="*/ 2147483647 h 1066"/>
              <a:gd name="T6" fmla="*/ 2147483647 w 2524"/>
              <a:gd name="T7" fmla="*/ 2147483647 h 1066"/>
              <a:gd name="T8" fmla="*/ 2147483647 w 2524"/>
              <a:gd name="T9" fmla="*/ 2147483647 h 1066"/>
              <a:gd name="T10" fmla="*/ 2147483647 w 2524"/>
              <a:gd name="T11" fmla="*/ 2147483647 h 1066"/>
              <a:gd name="T12" fmla="*/ 2147483647 w 2524"/>
              <a:gd name="T13" fmla="*/ 2147483647 h 1066"/>
              <a:gd name="T14" fmla="*/ 2147483647 w 2524"/>
              <a:gd name="T15" fmla="*/ 2147483647 h 1066"/>
              <a:gd name="T16" fmla="*/ 2147483647 w 2524"/>
              <a:gd name="T17" fmla="*/ 2147483647 h 1066"/>
              <a:gd name="T18" fmla="*/ 2147483647 w 2524"/>
              <a:gd name="T19" fmla="*/ 2147483647 h 1066"/>
              <a:gd name="T20" fmla="*/ 2147483647 w 2524"/>
              <a:gd name="T21" fmla="*/ 2147483647 h 1066"/>
              <a:gd name="T22" fmla="*/ 2147483647 w 2524"/>
              <a:gd name="T23" fmla="*/ 2147483647 h 1066"/>
              <a:gd name="T24" fmla="*/ 2147483647 w 2524"/>
              <a:gd name="T25" fmla="*/ 2147483647 h 1066"/>
              <a:gd name="T26" fmla="*/ 2147483647 w 2524"/>
              <a:gd name="T27" fmla="*/ 2147483647 h 1066"/>
              <a:gd name="T28" fmla="*/ 2147483647 w 2524"/>
              <a:gd name="T29" fmla="*/ 2147483647 h 1066"/>
              <a:gd name="T30" fmla="*/ 2147483647 w 2524"/>
              <a:gd name="T31" fmla="*/ 2147483647 h 1066"/>
              <a:gd name="T32" fmla="*/ 2147483647 w 2524"/>
              <a:gd name="T33" fmla="*/ 2147483647 h 1066"/>
              <a:gd name="T34" fmla="*/ 2147483647 w 2524"/>
              <a:gd name="T35" fmla="*/ 2147483647 h 1066"/>
              <a:gd name="T36" fmla="*/ 2147483647 w 2524"/>
              <a:gd name="T37" fmla="*/ 2147483647 h 1066"/>
              <a:gd name="T38" fmla="*/ 2147483647 w 2524"/>
              <a:gd name="T39" fmla="*/ 2147483647 h 1066"/>
              <a:gd name="T40" fmla="*/ 2147483647 w 2524"/>
              <a:gd name="T41" fmla="*/ 2147483647 h 1066"/>
              <a:gd name="T42" fmla="*/ 2147483647 w 2524"/>
              <a:gd name="T43" fmla="*/ 2147483647 h 1066"/>
              <a:gd name="T44" fmla="*/ 2147483647 w 2524"/>
              <a:gd name="T45" fmla="*/ 2147483647 h 1066"/>
              <a:gd name="T46" fmla="*/ 2147483647 w 2524"/>
              <a:gd name="T47" fmla="*/ 2147483647 h 1066"/>
              <a:gd name="T48" fmla="*/ 2147483647 w 2524"/>
              <a:gd name="T49" fmla="*/ 0 h 1066"/>
              <a:gd name="T50" fmla="*/ 2147483647 w 2524"/>
              <a:gd name="T51" fmla="*/ 2147483647 h 1066"/>
              <a:gd name="T52" fmla="*/ 0 w 2524"/>
              <a:gd name="T53" fmla="*/ 2147483647 h 106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524"/>
              <a:gd name="T82" fmla="*/ 0 h 1066"/>
              <a:gd name="T83" fmla="*/ 2524 w 2524"/>
              <a:gd name="T84" fmla="*/ 1066 h 106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524" h="1066">
                <a:moveTo>
                  <a:pt x="0" y="463"/>
                </a:moveTo>
                <a:lnTo>
                  <a:pt x="92" y="591"/>
                </a:lnTo>
                <a:lnTo>
                  <a:pt x="204" y="707"/>
                </a:lnTo>
                <a:lnTo>
                  <a:pt x="334" y="811"/>
                </a:lnTo>
                <a:lnTo>
                  <a:pt x="481" y="898"/>
                </a:lnTo>
                <a:lnTo>
                  <a:pt x="643" y="969"/>
                </a:lnTo>
                <a:lnTo>
                  <a:pt x="818" y="1022"/>
                </a:lnTo>
                <a:lnTo>
                  <a:pt x="1003" y="1055"/>
                </a:lnTo>
                <a:lnTo>
                  <a:pt x="1197" y="1066"/>
                </a:lnTo>
                <a:lnTo>
                  <a:pt x="1332" y="1060"/>
                </a:lnTo>
                <a:lnTo>
                  <a:pt x="1463" y="1044"/>
                </a:lnTo>
                <a:lnTo>
                  <a:pt x="1591" y="1017"/>
                </a:lnTo>
                <a:lnTo>
                  <a:pt x="1713" y="983"/>
                </a:lnTo>
                <a:lnTo>
                  <a:pt x="1829" y="937"/>
                </a:lnTo>
                <a:lnTo>
                  <a:pt x="1938" y="884"/>
                </a:lnTo>
                <a:lnTo>
                  <a:pt x="2135" y="754"/>
                </a:lnTo>
                <a:lnTo>
                  <a:pt x="2221" y="678"/>
                </a:lnTo>
                <a:lnTo>
                  <a:pt x="2297" y="597"/>
                </a:lnTo>
                <a:lnTo>
                  <a:pt x="2363" y="509"/>
                </a:lnTo>
                <a:lnTo>
                  <a:pt x="2420" y="416"/>
                </a:lnTo>
                <a:lnTo>
                  <a:pt x="2464" y="318"/>
                </a:lnTo>
                <a:lnTo>
                  <a:pt x="2497" y="216"/>
                </a:lnTo>
                <a:lnTo>
                  <a:pt x="2517" y="110"/>
                </a:lnTo>
                <a:lnTo>
                  <a:pt x="2524" y="2"/>
                </a:lnTo>
                <a:lnTo>
                  <a:pt x="2524" y="0"/>
                </a:lnTo>
                <a:lnTo>
                  <a:pt x="1197" y="2"/>
                </a:lnTo>
                <a:lnTo>
                  <a:pt x="0" y="463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84" name="Freeform 24"/>
          <p:cNvSpPr>
            <a:spLocks/>
          </p:cNvSpPr>
          <p:nvPr/>
        </p:nvSpPr>
        <p:spPr bwMode="auto">
          <a:xfrm>
            <a:off x="3777853" y="3437336"/>
            <a:ext cx="1527572" cy="807244"/>
          </a:xfrm>
          <a:custGeom>
            <a:avLst/>
            <a:gdLst>
              <a:gd name="T0" fmla="*/ 0 w 2524"/>
              <a:gd name="T1" fmla="*/ 2147483647 h 1066"/>
              <a:gd name="T2" fmla="*/ 2147483647 w 2524"/>
              <a:gd name="T3" fmla="*/ 2147483647 h 1066"/>
              <a:gd name="T4" fmla="*/ 2147483647 w 2524"/>
              <a:gd name="T5" fmla="*/ 2147483647 h 1066"/>
              <a:gd name="T6" fmla="*/ 2147483647 w 2524"/>
              <a:gd name="T7" fmla="*/ 2147483647 h 1066"/>
              <a:gd name="T8" fmla="*/ 2147483647 w 2524"/>
              <a:gd name="T9" fmla="*/ 2147483647 h 1066"/>
              <a:gd name="T10" fmla="*/ 2147483647 w 2524"/>
              <a:gd name="T11" fmla="*/ 2147483647 h 1066"/>
              <a:gd name="T12" fmla="*/ 2147483647 w 2524"/>
              <a:gd name="T13" fmla="*/ 2147483647 h 1066"/>
              <a:gd name="T14" fmla="*/ 2147483647 w 2524"/>
              <a:gd name="T15" fmla="*/ 2147483647 h 1066"/>
              <a:gd name="T16" fmla="*/ 2147483647 w 2524"/>
              <a:gd name="T17" fmla="*/ 2147483647 h 1066"/>
              <a:gd name="T18" fmla="*/ 2147483647 w 2524"/>
              <a:gd name="T19" fmla="*/ 2147483647 h 1066"/>
              <a:gd name="T20" fmla="*/ 2147483647 w 2524"/>
              <a:gd name="T21" fmla="*/ 2147483647 h 1066"/>
              <a:gd name="T22" fmla="*/ 2147483647 w 2524"/>
              <a:gd name="T23" fmla="*/ 2147483647 h 1066"/>
              <a:gd name="T24" fmla="*/ 2147483647 w 2524"/>
              <a:gd name="T25" fmla="*/ 2147483647 h 1066"/>
              <a:gd name="T26" fmla="*/ 2147483647 w 2524"/>
              <a:gd name="T27" fmla="*/ 2147483647 h 1066"/>
              <a:gd name="T28" fmla="*/ 2147483647 w 2524"/>
              <a:gd name="T29" fmla="*/ 2147483647 h 1066"/>
              <a:gd name="T30" fmla="*/ 2147483647 w 2524"/>
              <a:gd name="T31" fmla="*/ 2147483647 h 1066"/>
              <a:gd name="T32" fmla="*/ 2147483647 w 2524"/>
              <a:gd name="T33" fmla="*/ 2147483647 h 1066"/>
              <a:gd name="T34" fmla="*/ 2147483647 w 2524"/>
              <a:gd name="T35" fmla="*/ 2147483647 h 1066"/>
              <a:gd name="T36" fmla="*/ 2147483647 w 2524"/>
              <a:gd name="T37" fmla="*/ 2147483647 h 1066"/>
              <a:gd name="T38" fmla="*/ 2147483647 w 2524"/>
              <a:gd name="T39" fmla="*/ 2147483647 h 1066"/>
              <a:gd name="T40" fmla="*/ 2147483647 w 2524"/>
              <a:gd name="T41" fmla="*/ 2147483647 h 1066"/>
              <a:gd name="T42" fmla="*/ 2147483647 w 2524"/>
              <a:gd name="T43" fmla="*/ 2147483647 h 1066"/>
              <a:gd name="T44" fmla="*/ 2147483647 w 2524"/>
              <a:gd name="T45" fmla="*/ 2147483647 h 1066"/>
              <a:gd name="T46" fmla="*/ 2147483647 w 2524"/>
              <a:gd name="T47" fmla="*/ 2147483647 h 1066"/>
              <a:gd name="T48" fmla="*/ 2147483647 w 2524"/>
              <a:gd name="T49" fmla="*/ 0 h 1066"/>
              <a:gd name="T50" fmla="*/ 2147483647 w 2524"/>
              <a:gd name="T51" fmla="*/ 2147483647 h 1066"/>
              <a:gd name="T52" fmla="*/ 0 w 2524"/>
              <a:gd name="T53" fmla="*/ 2147483647 h 1066"/>
              <a:gd name="T54" fmla="*/ 0 w 2524"/>
              <a:gd name="T55" fmla="*/ 2147483647 h 106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524"/>
              <a:gd name="T85" fmla="*/ 0 h 1066"/>
              <a:gd name="T86" fmla="*/ 2524 w 2524"/>
              <a:gd name="T87" fmla="*/ 1066 h 106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524" h="1066">
                <a:moveTo>
                  <a:pt x="0" y="463"/>
                </a:moveTo>
                <a:lnTo>
                  <a:pt x="92" y="591"/>
                </a:lnTo>
                <a:lnTo>
                  <a:pt x="204" y="707"/>
                </a:lnTo>
                <a:lnTo>
                  <a:pt x="334" y="811"/>
                </a:lnTo>
                <a:lnTo>
                  <a:pt x="481" y="898"/>
                </a:lnTo>
                <a:lnTo>
                  <a:pt x="643" y="969"/>
                </a:lnTo>
                <a:lnTo>
                  <a:pt x="818" y="1022"/>
                </a:lnTo>
                <a:lnTo>
                  <a:pt x="1003" y="1055"/>
                </a:lnTo>
                <a:lnTo>
                  <a:pt x="1197" y="1066"/>
                </a:lnTo>
                <a:lnTo>
                  <a:pt x="1332" y="1060"/>
                </a:lnTo>
                <a:lnTo>
                  <a:pt x="1463" y="1044"/>
                </a:lnTo>
                <a:lnTo>
                  <a:pt x="1591" y="1017"/>
                </a:lnTo>
                <a:lnTo>
                  <a:pt x="1713" y="983"/>
                </a:lnTo>
                <a:lnTo>
                  <a:pt x="1829" y="937"/>
                </a:lnTo>
                <a:lnTo>
                  <a:pt x="1938" y="884"/>
                </a:lnTo>
                <a:lnTo>
                  <a:pt x="2135" y="754"/>
                </a:lnTo>
                <a:lnTo>
                  <a:pt x="2221" y="678"/>
                </a:lnTo>
                <a:lnTo>
                  <a:pt x="2297" y="597"/>
                </a:lnTo>
                <a:lnTo>
                  <a:pt x="2363" y="509"/>
                </a:lnTo>
                <a:lnTo>
                  <a:pt x="2420" y="416"/>
                </a:lnTo>
                <a:lnTo>
                  <a:pt x="2464" y="318"/>
                </a:lnTo>
                <a:lnTo>
                  <a:pt x="2497" y="216"/>
                </a:lnTo>
                <a:lnTo>
                  <a:pt x="2517" y="110"/>
                </a:lnTo>
                <a:lnTo>
                  <a:pt x="2524" y="2"/>
                </a:lnTo>
                <a:lnTo>
                  <a:pt x="2524" y="0"/>
                </a:lnTo>
                <a:lnTo>
                  <a:pt x="1197" y="2"/>
                </a:lnTo>
                <a:lnTo>
                  <a:pt x="0" y="46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4677966" y="4385073"/>
            <a:ext cx="23813" cy="102394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83994" name="Rectangle 26"/>
          <p:cNvSpPr>
            <a:spLocks noChangeArrowheads="1"/>
          </p:cNvSpPr>
          <p:nvPr/>
        </p:nvSpPr>
        <p:spPr bwMode="auto">
          <a:xfrm>
            <a:off x="4972050" y="2352676"/>
            <a:ext cx="1257300" cy="21929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s-ES" sz="1425" b="1"/>
              <a:t>Alimentación</a:t>
            </a:r>
            <a:endParaRPr lang="es-ES">
              <a:latin typeface="Times New Roman" pitchFamily="18" charset="0"/>
            </a:endParaRPr>
          </a:p>
        </p:txBody>
      </p:sp>
      <p:sp>
        <p:nvSpPr>
          <p:cNvPr id="83995" name="Rectangle 27"/>
          <p:cNvSpPr>
            <a:spLocks noChangeArrowheads="1"/>
          </p:cNvSpPr>
          <p:nvPr/>
        </p:nvSpPr>
        <p:spPr bwMode="auto">
          <a:xfrm>
            <a:off x="5438776" y="2755107"/>
            <a:ext cx="460062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sz="1425" b="1"/>
              <a:t>26.1%</a:t>
            </a:r>
            <a:endParaRPr lang="es-ES">
              <a:latin typeface="Times New Roman" pitchFamily="18" charset="0"/>
            </a:endParaRPr>
          </a:p>
        </p:txBody>
      </p:sp>
      <p:sp>
        <p:nvSpPr>
          <p:cNvPr id="83996" name="Rectangle 28"/>
          <p:cNvSpPr>
            <a:spLocks noChangeArrowheads="1"/>
          </p:cNvSpPr>
          <p:nvPr/>
        </p:nvSpPr>
        <p:spPr bwMode="auto">
          <a:xfrm>
            <a:off x="2817020" y="2297908"/>
            <a:ext cx="1240631" cy="438582"/>
          </a:xfrm>
          <a:prstGeom prst="rect">
            <a:avLst/>
          </a:prstGeom>
          <a:solidFill>
            <a:schemeClr val="tx2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s-ES" sz="1425" b="1">
                <a:solidFill>
                  <a:schemeClr val="bg1"/>
                </a:solidFill>
              </a:rPr>
              <a:t>Salud y Saneamiento</a:t>
            </a:r>
            <a:endParaRPr lang="es-ES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3997" name="Rectangle 29"/>
          <p:cNvSpPr>
            <a:spLocks noChangeArrowheads="1"/>
          </p:cNvSpPr>
          <p:nvPr/>
        </p:nvSpPr>
        <p:spPr bwMode="auto">
          <a:xfrm>
            <a:off x="3221832" y="2807494"/>
            <a:ext cx="460062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sz="1425" b="1"/>
              <a:t>19.3%</a:t>
            </a:r>
            <a:endParaRPr lang="es-ES">
              <a:latin typeface="Times New Roman" pitchFamily="18" charset="0"/>
            </a:endParaRPr>
          </a:p>
        </p:txBody>
      </p:sp>
      <p:sp>
        <p:nvSpPr>
          <p:cNvPr id="83998" name="Rectangle 30"/>
          <p:cNvSpPr>
            <a:spLocks noChangeArrowheads="1"/>
          </p:cNvSpPr>
          <p:nvPr/>
        </p:nvSpPr>
        <p:spPr bwMode="auto">
          <a:xfrm>
            <a:off x="1975247" y="3314701"/>
            <a:ext cx="1370312" cy="219291"/>
          </a:xfrm>
          <a:prstGeom prst="rect">
            <a:avLst/>
          </a:prstGeom>
          <a:solidFill>
            <a:srgbClr val="FF9933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425" b="1"/>
              <a:t>Status de la mujer</a:t>
            </a:r>
            <a:endParaRPr lang="es-ES">
              <a:latin typeface="Times New Roman" pitchFamily="18" charset="0"/>
            </a:endParaRPr>
          </a:p>
        </p:txBody>
      </p:sp>
      <p:sp>
        <p:nvSpPr>
          <p:cNvPr id="83999" name="Rectangle 31"/>
          <p:cNvSpPr>
            <a:spLocks noChangeArrowheads="1"/>
          </p:cNvSpPr>
          <p:nvPr/>
        </p:nvSpPr>
        <p:spPr bwMode="auto">
          <a:xfrm>
            <a:off x="2712244" y="3714751"/>
            <a:ext cx="460062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sz="1425" b="1"/>
              <a:t>11.6%</a:t>
            </a:r>
            <a:endParaRPr lang="es-ES">
              <a:latin typeface="Times New Roman" pitchFamily="18" charset="0"/>
            </a:endParaRPr>
          </a:p>
        </p:txBody>
      </p:sp>
      <p:sp>
        <p:nvSpPr>
          <p:cNvPr id="84000" name="Rectangle 32"/>
          <p:cNvSpPr>
            <a:spLocks noChangeArrowheads="1"/>
          </p:cNvSpPr>
          <p:nvPr/>
        </p:nvSpPr>
        <p:spPr bwMode="auto">
          <a:xfrm>
            <a:off x="2951560" y="4508898"/>
            <a:ext cx="2000250" cy="219291"/>
          </a:xfrm>
          <a:prstGeom prst="rect">
            <a:avLst/>
          </a:prstGeom>
          <a:solidFill>
            <a:srgbClr val="008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s-ES" sz="1425" b="1">
                <a:solidFill>
                  <a:schemeClr val="bg1"/>
                </a:solidFill>
              </a:rPr>
              <a:t>Educación de la mujer</a:t>
            </a:r>
            <a:endParaRPr lang="es-ES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4001" name="Rectangle 33"/>
          <p:cNvSpPr>
            <a:spLocks noChangeArrowheads="1"/>
          </p:cNvSpPr>
          <p:nvPr/>
        </p:nvSpPr>
        <p:spPr bwMode="auto">
          <a:xfrm>
            <a:off x="5201842" y="4585098"/>
            <a:ext cx="460062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sz="1425" b="1"/>
              <a:t>43.0%</a:t>
            </a:r>
            <a:endParaRPr lang="es-ES">
              <a:latin typeface="Times New Roman" pitchFamily="18" charset="0"/>
            </a:endParaRPr>
          </a:p>
        </p:txBody>
      </p:sp>
      <p:sp>
        <p:nvSpPr>
          <p:cNvPr id="40994" name="Text Box 34"/>
          <p:cNvSpPr txBox="1">
            <a:spLocks noChangeArrowheads="1"/>
          </p:cNvSpPr>
          <p:nvPr/>
        </p:nvSpPr>
        <p:spPr bwMode="auto">
          <a:xfrm>
            <a:off x="1828800" y="5167312"/>
            <a:ext cx="54864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50"/>
              <a:t>Fuente: Smith L. and Haddad L. Overcoming child malnutrition in developing countries, past achievements and future choices. International Food Policy Research Institute. Washington DC 2000. (Peso edad)</a:t>
            </a:r>
            <a:endParaRPr lang="es-ES" sz="1050"/>
          </a:p>
        </p:txBody>
      </p:sp>
      <p:sp>
        <p:nvSpPr>
          <p:cNvPr id="40995" name="Text Box 35"/>
          <p:cNvSpPr txBox="1">
            <a:spLocks noChangeArrowheads="1"/>
          </p:cNvSpPr>
          <p:nvPr/>
        </p:nvSpPr>
        <p:spPr bwMode="auto">
          <a:xfrm>
            <a:off x="1304330" y="1304099"/>
            <a:ext cx="65353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ctr" eaLnBrk="1" hangingPunct="1"/>
            <a:r>
              <a:rPr lang="es-ES" b="1" dirty="0">
                <a:solidFill>
                  <a:srgbClr val="C00000"/>
                </a:solidFill>
                <a:latin typeface="Futura Md BT" pitchFamily="34" charset="0"/>
              </a:rPr>
              <a:t>¿Que factores determinan el buen crecimiento infantil?</a:t>
            </a:r>
            <a:r>
              <a:rPr lang="en-US" b="1" dirty="0">
                <a:solidFill>
                  <a:srgbClr val="C00000"/>
                </a:solidFill>
                <a:latin typeface="Futura Md BT" pitchFamily="34" charset="0"/>
              </a:rPr>
              <a:t> </a:t>
            </a:r>
            <a:endParaRPr lang="es-ES" b="1" dirty="0">
              <a:solidFill>
                <a:srgbClr val="C00000"/>
              </a:solidFill>
              <a:latin typeface="Futura Md BT" pitchFamily="34" charset="0"/>
            </a:endParaRPr>
          </a:p>
        </p:txBody>
      </p:sp>
      <p:sp>
        <p:nvSpPr>
          <p:cNvPr id="84120" name="Text Box 152"/>
          <p:cNvSpPr txBox="1">
            <a:spLocks noChangeArrowheads="1"/>
          </p:cNvSpPr>
          <p:nvPr/>
        </p:nvSpPr>
        <p:spPr bwMode="auto">
          <a:xfrm>
            <a:off x="6328173" y="3158730"/>
            <a:ext cx="13489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200" b="1" i="1">
                <a:solidFill>
                  <a:schemeClr val="accent2"/>
                </a:solidFill>
                <a:latin typeface="Futura Md BT" pitchFamily="34" charset="0"/>
              </a:rPr>
              <a:t>Factores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sz="1200" b="1" i="1">
                <a:solidFill>
                  <a:schemeClr val="accent2"/>
                </a:solidFill>
                <a:latin typeface="Futura Md BT" pitchFamily="34" charset="0"/>
              </a:rPr>
              <a:t> Individuales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sz="1200" b="1" i="1">
                <a:solidFill>
                  <a:schemeClr val="accent2"/>
                </a:solidFill>
                <a:latin typeface="Futura Md BT" pitchFamily="34" charset="0"/>
              </a:rPr>
              <a:t> Familiares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sz="1200" b="1" i="1">
                <a:solidFill>
                  <a:schemeClr val="accent2"/>
                </a:solidFill>
                <a:latin typeface="Futura Md BT" pitchFamily="34" charset="0"/>
              </a:rPr>
              <a:t> Comunitarios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s-ES" sz="1200" b="1" i="1">
              <a:solidFill>
                <a:schemeClr val="accent2"/>
              </a:solidFill>
              <a:latin typeface="Futura Md BT" pitchFamily="34" charset="0"/>
            </a:endParaRPr>
          </a:p>
        </p:txBody>
      </p:sp>
      <p:sp>
        <p:nvSpPr>
          <p:cNvPr id="37" name="3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Alfonso E Nino G-Hugo de La Cruz- Lady Pillaca-E Aliaga</a:t>
            </a:r>
          </a:p>
        </p:txBody>
      </p:sp>
    </p:spTree>
    <p:extLst>
      <p:ext uri="{BB962C8B-B14F-4D97-AF65-F5344CB8AC3E}">
        <p14:creationId xmlns:p14="http://schemas.microsoft.com/office/powerpoint/2010/main" val="4128628937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3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3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4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4" grpId="0" animBg="1"/>
      <p:bldP spid="83995" grpId="0"/>
      <p:bldP spid="83996" grpId="0" animBg="1"/>
      <p:bldP spid="83997" grpId="0"/>
      <p:bldP spid="83998" grpId="0" animBg="1"/>
      <p:bldP spid="83999" grpId="0"/>
      <p:bldP spid="84000" grpId="0" animBg="1"/>
      <p:bldP spid="84001" grpId="0"/>
      <p:bldP spid="841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943351" y="1785938"/>
            <a:ext cx="1869513" cy="6001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PE" sz="1100" b="1" dirty="0"/>
              <a:t>Las niñas con educación se casan más tarde</a:t>
            </a:r>
            <a:endParaRPr lang="es-ES" sz="1100" b="1" dirty="0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422623" y="2740754"/>
            <a:ext cx="914400" cy="646331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PE" sz="1200" b="1" dirty="0">
                <a:solidFill>
                  <a:schemeClr val="bg2"/>
                </a:solidFill>
                <a:latin typeface="Aharoni" pitchFamily="2" charset="-79"/>
                <a:cs typeface="Aharoni" pitchFamily="2" charset="-79"/>
              </a:rPr>
              <a:t>Efectos en los hogares</a:t>
            </a:r>
            <a:endParaRPr lang="es-ES" sz="1200" b="1" dirty="0">
              <a:solidFill>
                <a:schemeClr val="bg2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385665" y="2796246"/>
            <a:ext cx="154305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PE" sz="1050" b="1" dirty="0">
                <a:latin typeface="Aharoni" pitchFamily="2" charset="-79"/>
                <a:cs typeface="Aharoni" pitchFamily="2" charset="-79"/>
              </a:rPr>
              <a:t>Tienen menos hijos y a intervalos más regulares</a:t>
            </a:r>
            <a:endParaRPr lang="es-ES" sz="1050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000500" y="2858692"/>
            <a:ext cx="1600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PE" sz="1050" b="1" dirty="0">
                <a:latin typeface="Aharoni" pitchFamily="2" charset="-79"/>
                <a:cs typeface="Aharoni" pitchFamily="2" charset="-79"/>
              </a:rPr>
              <a:t>Solicitan atención médica antes, tanto para ellas como para sus hijos</a:t>
            </a:r>
            <a:endParaRPr lang="es-ES" sz="1050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900072" y="2741448"/>
            <a:ext cx="1714500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s-PE" sz="1050" b="1" dirty="0">
                <a:latin typeface="Aharoni" pitchFamily="2" charset="-79"/>
                <a:cs typeface="Aharoni" pitchFamily="2" charset="-79"/>
              </a:rPr>
              <a:t>Proporcionan mejor atención y alimentación, tanto a sus hijos como a ellas mismas</a:t>
            </a:r>
            <a:endParaRPr lang="es-ES" sz="1050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829050" y="3738563"/>
            <a:ext cx="1885950" cy="6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10000"/>
              </a:spcBef>
            </a:pPr>
            <a:r>
              <a:rPr lang="es-PE" sz="975" b="1" dirty="0">
                <a:latin typeface="Aharoni" pitchFamily="2" charset="-79"/>
                <a:cs typeface="Aharoni" pitchFamily="2" charset="-79"/>
              </a:rPr>
              <a:t>Aumenta las</a:t>
            </a:r>
          </a:p>
          <a:p>
            <a:pPr algn="ctr" eaLnBrk="1" hangingPunct="1">
              <a:lnSpc>
                <a:spcPct val="85000"/>
              </a:lnSpc>
              <a:spcBef>
                <a:spcPct val="10000"/>
              </a:spcBef>
            </a:pPr>
            <a:r>
              <a:rPr lang="es-PE" sz="975" b="1" dirty="0">
                <a:latin typeface="Aharoni" pitchFamily="2" charset="-79"/>
                <a:cs typeface="Aharoni" pitchFamily="2" charset="-79"/>
              </a:rPr>
              <a:t> posibilidades de</a:t>
            </a:r>
          </a:p>
          <a:p>
            <a:pPr algn="ctr" eaLnBrk="1" hangingPunct="1">
              <a:lnSpc>
                <a:spcPct val="85000"/>
              </a:lnSpc>
              <a:spcBef>
                <a:spcPct val="10000"/>
              </a:spcBef>
            </a:pPr>
            <a:r>
              <a:rPr lang="es-PE" sz="975" b="1" dirty="0">
                <a:latin typeface="Aharoni" pitchFamily="2" charset="-79"/>
                <a:cs typeface="Aharoni" pitchFamily="2" charset="-79"/>
              </a:rPr>
              <a:t>supervivencia infantil; transición sanitaria</a:t>
            </a:r>
            <a:endParaRPr lang="es-ES" sz="975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1485900" y="4629150"/>
            <a:ext cx="914400" cy="646331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PE" sz="1200" b="1" dirty="0">
                <a:solidFill>
                  <a:schemeClr val="bg2"/>
                </a:solidFill>
                <a:latin typeface="Aharoni" pitchFamily="2" charset="-79"/>
                <a:cs typeface="Aharoni" pitchFamily="2" charset="-79"/>
              </a:rPr>
              <a:t>Efectos en la sociedad</a:t>
            </a:r>
            <a:endParaRPr lang="es-ES" sz="1200" b="1" dirty="0">
              <a:solidFill>
                <a:schemeClr val="bg2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3771900" y="4662487"/>
            <a:ext cx="2057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PE" sz="1050" b="1" dirty="0">
                <a:latin typeface="Aharoni" pitchFamily="2" charset="-79"/>
                <a:cs typeface="Aharoni" pitchFamily="2" charset="-79"/>
              </a:rPr>
              <a:t>Reducen la fecundidad total; transición demográfica</a:t>
            </a:r>
            <a:endParaRPr lang="es-ES" sz="1050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5829300" y="4662487"/>
            <a:ext cx="177165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PE" sz="1050" b="1" dirty="0">
                <a:latin typeface="Aharoni" pitchFamily="2" charset="-79"/>
                <a:cs typeface="Aharoni" pitchFamily="2" charset="-79"/>
              </a:rPr>
              <a:t>Mejoran la educación y el aprendizaje de los niños</a:t>
            </a:r>
            <a:endParaRPr lang="es-ES" sz="1050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1410891" y="867449"/>
            <a:ext cx="632221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PE" sz="2100" b="1" dirty="0">
                <a:solidFill>
                  <a:srgbClr val="C00000"/>
                </a:solidFill>
              </a:rPr>
              <a:t>La vida de las niñas con educación es diferente</a:t>
            </a:r>
            <a:endParaRPr lang="es-ES" sz="2100" b="1" dirty="0">
              <a:solidFill>
                <a:srgbClr val="C00000"/>
              </a:solidFill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1485900" y="5429250"/>
            <a:ext cx="1885950" cy="19620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PE" sz="675" i="1" dirty="0">
                <a:solidFill>
                  <a:srgbClr val="FFFF00"/>
                </a:solidFill>
              </a:rPr>
              <a:t>Fuente: </a:t>
            </a:r>
            <a:r>
              <a:rPr lang="es-PE" sz="675" dirty="0">
                <a:solidFill>
                  <a:srgbClr val="FFFF00"/>
                </a:solidFill>
              </a:rPr>
              <a:t> Mehrotra y Jolly 2000</a:t>
            </a:r>
            <a:endParaRPr lang="es-ES" sz="675" dirty="0">
              <a:solidFill>
                <a:srgbClr val="FFFF00"/>
              </a:solidFill>
            </a:endParaRPr>
          </a:p>
        </p:txBody>
      </p:sp>
      <p:sp>
        <p:nvSpPr>
          <p:cNvPr id="35853" name="AutoShape 13"/>
          <p:cNvSpPr>
            <a:spLocks noChangeArrowheads="1"/>
          </p:cNvSpPr>
          <p:nvPr/>
        </p:nvSpPr>
        <p:spPr bwMode="auto">
          <a:xfrm>
            <a:off x="4743450" y="2400300"/>
            <a:ext cx="171450" cy="4572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sz="1350"/>
          </a:p>
        </p:txBody>
      </p:sp>
      <p:sp>
        <p:nvSpPr>
          <p:cNvPr id="35854" name="AutoShape 14"/>
          <p:cNvSpPr>
            <a:spLocks noChangeArrowheads="1"/>
          </p:cNvSpPr>
          <p:nvPr/>
        </p:nvSpPr>
        <p:spPr bwMode="auto">
          <a:xfrm rot="2233839">
            <a:off x="3771900" y="2343150"/>
            <a:ext cx="171450" cy="4572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sz="1350">
              <a:solidFill>
                <a:srgbClr val="FF0000"/>
              </a:solidFill>
            </a:endParaRPr>
          </a:p>
        </p:txBody>
      </p:sp>
      <p:sp>
        <p:nvSpPr>
          <p:cNvPr id="35855" name="AutoShape 15"/>
          <p:cNvSpPr>
            <a:spLocks noChangeArrowheads="1"/>
          </p:cNvSpPr>
          <p:nvPr/>
        </p:nvSpPr>
        <p:spPr bwMode="auto">
          <a:xfrm rot="-2429890">
            <a:off x="5600700" y="2343150"/>
            <a:ext cx="171450" cy="4572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sz="1350"/>
          </a:p>
        </p:txBody>
      </p:sp>
      <p:sp>
        <p:nvSpPr>
          <p:cNvPr id="35856" name="Line 16"/>
          <p:cNvSpPr>
            <a:spLocks noChangeShapeType="1"/>
          </p:cNvSpPr>
          <p:nvPr/>
        </p:nvSpPr>
        <p:spPr bwMode="auto">
          <a:xfrm>
            <a:off x="4800600" y="4343400"/>
            <a:ext cx="0" cy="2857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3714750" y="3486150"/>
            <a:ext cx="571500" cy="228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rot="-3044897">
            <a:off x="5257800" y="3543300"/>
            <a:ext cx="571500" cy="228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800600" y="3486150"/>
            <a:ext cx="0" cy="2857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Alfonso E Nino G-Hugo de La Cruz- Lady Pillaca-E Aliaga</a:t>
            </a:r>
          </a:p>
        </p:txBody>
      </p:sp>
    </p:spTree>
    <p:extLst>
      <p:ext uri="{BB962C8B-B14F-4D97-AF65-F5344CB8AC3E}">
        <p14:creationId xmlns:p14="http://schemas.microsoft.com/office/powerpoint/2010/main" val="816761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680" y="1721491"/>
            <a:ext cx="2444578" cy="53931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PE" sz="3301" dirty="0"/>
              <a:t>El estrés:</a:t>
            </a:r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2611484" y="925831"/>
          <a:ext cx="6096000" cy="2130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96374" y="3293850"/>
            <a:ext cx="3062221" cy="2672529"/>
            <a:chOff x="3199" y="188"/>
            <a:chExt cx="7800" cy="582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" y="165"/>
              <a:ext cx="7841" cy="5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3202" y="190"/>
              <a:ext cx="7794" cy="5815"/>
            </a:xfrm>
            <a:custGeom>
              <a:avLst/>
              <a:gdLst>
                <a:gd name="T0" fmla="+- 0 10996 3202"/>
                <a:gd name="T1" fmla="*/ T0 w 7794"/>
                <a:gd name="T2" fmla="+- 0 190 190"/>
                <a:gd name="T3" fmla="*/ 190 h 5815"/>
                <a:gd name="T4" fmla="+- 0 3202 3202"/>
                <a:gd name="T5" fmla="*/ T4 w 7794"/>
                <a:gd name="T6" fmla="+- 0 190 190"/>
                <a:gd name="T7" fmla="*/ 190 h 5815"/>
                <a:gd name="T8" fmla="+- 0 3202 3202"/>
                <a:gd name="T9" fmla="*/ T8 w 7794"/>
                <a:gd name="T10" fmla="+- 0 6005 190"/>
                <a:gd name="T11" fmla="*/ 6005 h 5815"/>
                <a:gd name="T12" fmla="+- 0 10996 3202"/>
                <a:gd name="T13" fmla="*/ T12 w 7794"/>
                <a:gd name="T14" fmla="+- 0 6005 190"/>
                <a:gd name="T15" fmla="*/ 6005 h 5815"/>
                <a:gd name="T16" fmla="+- 0 10996 3202"/>
                <a:gd name="T17" fmla="*/ T16 w 7794"/>
                <a:gd name="T18" fmla="+- 0 190 190"/>
                <a:gd name="T19" fmla="*/ 190 h 58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794" h="5815">
                  <a:moveTo>
                    <a:pt x="7794" y="0"/>
                  </a:moveTo>
                  <a:lnTo>
                    <a:pt x="0" y="0"/>
                  </a:lnTo>
                  <a:lnTo>
                    <a:pt x="0" y="5815"/>
                  </a:lnTo>
                  <a:lnTo>
                    <a:pt x="7794" y="5815"/>
                  </a:lnTo>
                  <a:lnTo>
                    <a:pt x="7794" y="0"/>
                  </a:lnTo>
                  <a:close/>
                </a:path>
              </a:pathLst>
            </a:custGeom>
            <a:noFill/>
            <a:ln w="35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pic>
        <p:nvPicPr>
          <p:cNvPr id="1030" name="Picture 6" descr="Resultado de imagen para estr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94" y="3683051"/>
            <a:ext cx="2832888" cy="189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estr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43" y="4008017"/>
            <a:ext cx="2208095" cy="124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59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32677" y="945716"/>
            <a:ext cx="5830818" cy="646602"/>
          </a:xfrm>
        </p:spPr>
        <p:txBody>
          <a:bodyPr>
            <a:normAutofit fontScale="90000"/>
          </a:bodyPr>
          <a:lstStyle/>
          <a:p>
            <a:r>
              <a:rPr lang="es-PE" b="1" dirty="0"/>
              <a:t>Exclusión social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" y="5120830"/>
            <a:ext cx="9015843" cy="657396"/>
          </a:xfrm>
        </p:spPr>
        <p:txBody>
          <a:bodyPr>
            <a:noAutofit/>
          </a:bodyPr>
          <a:lstStyle/>
          <a:p>
            <a:r>
              <a:rPr lang="es-PE" b="1" dirty="0"/>
              <a:t>La vida es corta, donde su calidad  es pobre. Al causar dificultad y el</a:t>
            </a:r>
            <a:endParaRPr lang="es-PE" dirty="0"/>
          </a:p>
          <a:p>
            <a:r>
              <a:rPr lang="es-PE" b="1" dirty="0"/>
              <a:t>resentimiento, la pobreza, la exclusión social  y la discriminación costado vidas.</a:t>
            </a:r>
            <a:endParaRPr lang="es-PE" dirty="0"/>
          </a:p>
          <a:p>
            <a:endParaRPr lang="es-P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02" y="1535409"/>
            <a:ext cx="4014642" cy="36869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DF9AFC-4E21-B541-B1F1-DC78976E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Alfonso E Nino G-Hugo de La Cruz- Lady Pillaca-E Aliaga</a:t>
            </a:r>
          </a:p>
        </p:txBody>
      </p:sp>
    </p:spTree>
    <p:extLst>
      <p:ext uri="{BB962C8B-B14F-4D97-AF65-F5344CB8AC3E}">
        <p14:creationId xmlns:p14="http://schemas.microsoft.com/office/powerpoint/2010/main" val="32760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Resultado de imagen para desempleo"/>
          <p:cNvSpPr>
            <a:spLocks noChangeAspect="1" noChangeArrowheads="1"/>
          </p:cNvSpPr>
          <p:nvPr/>
        </p:nvSpPr>
        <p:spPr bwMode="auto">
          <a:xfrm>
            <a:off x="1258818" y="748205"/>
            <a:ext cx="228660" cy="22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pic>
        <p:nvPicPr>
          <p:cNvPr id="1028" name="Picture 4" descr="Resultado de imagen para desemple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91" y="2094303"/>
            <a:ext cx="2218013" cy="9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desempl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78" y="2937579"/>
            <a:ext cx="1949963" cy="19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Flecha izquierda y derecha"/>
          <p:cNvSpPr/>
          <p:nvPr/>
        </p:nvSpPr>
        <p:spPr>
          <a:xfrm>
            <a:off x="2949659" y="2242316"/>
            <a:ext cx="1298584" cy="42132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graphicFrame>
        <p:nvGraphicFramePr>
          <p:cNvPr id="7" name="6 Diagrama"/>
          <p:cNvGraphicFramePr/>
          <p:nvPr>
            <p:extLst/>
          </p:nvPr>
        </p:nvGraphicFramePr>
        <p:xfrm>
          <a:off x="3672977" y="862535"/>
          <a:ext cx="5389575" cy="417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2" name="Picture 8" descr="Resultado de imagen para calid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91" y="1068003"/>
            <a:ext cx="1627879" cy="7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Flecha doblada hacia arriba"/>
          <p:cNvSpPr/>
          <p:nvPr/>
        </p:nvSpPr>
        <p:spPr>
          <a:xfrm rot="8587206">
            <a:off x="1773670" y="1603103"/>
            <a:ext cx="826127" cy="42132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365E3B6-2A43-9446-AC0D-0A1B913F8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Alfonso E Nino G-Hugo de La Cruz- Lady Pillaca-E Aliaga</a:t>
            </a:r>
          </a:p>
        </p:txBody>
      </p:sp>
    </p:spTree>
    <p:extLst>
      <p:ext uri="{BB962C8B-B14F-4D97-AF65-F5344CB8AC3E}">
        <p14:creationId xmlns:p14="http://schemas.microsoft.com/office/powerpoint/2010/main" val="1702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6575" y="847227"/>
            <a:ext cx="7772400" cy="756281"/>
          </a:xfrm>
        </p:spPr>
        <p:txBody>
          <a:bodyPr>
            <a:normAutofit fontScale="90000"/>
          </a:bodyPr>
          <a:lstStyle/>
          <a:p>
            <a:pPr algn="ctr"/>
            <a:r>
              <a:rPr lang="es-PE" sz="4501" b="1" dirty="0"/>
              <a:t>APOYO</a:t>
            </a:r>
            <a:r>
              <a:rPr lang="es-PE" sz="4051" b="1" dirty="0"/>
              <a:t> SOCIAL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-181766" y="1700358"/>
          <a:ext cx="5293967" cy="3858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5328282" y="2780759"/>
          <a:ext cx="3815719" cy="3524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>
          <a:xfrm>
            <a:off x="6207291" y="2597043"/>
            <a:ext cx="3295224" cy="756281"/>
          </a:xfrm>
          <a:prstGeom prst="rect">
            <a:avLst/>
          </a:prstGeom>
          <a:effectLst/>
        </p:spPr>
        <p:txBody>
          <a:bodyPr vert="horz" lIns="91448" tIns="45724" rIns="91448" bIns="45724" rtlCol="0" anchor="b" anchorCtr="0">
            <a:normAutofit/>
          </a:bodyPr>
          <a:lstStyle>
            <a:lvl1pPr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401" b="1" dirty="0"/>
              <a:t>IMPLICACIONES POLÍTICAS</a:t>
            </a:r>
            <a:endParaRPr lang="es-PE" sz="2101" b="1" dirty="0"/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 flipH="1">
            <a:off x="7192788" y="856580"/>
            <a:ext cx="1836682" cy="1740987"/>
            <a:chOff x="1418" y="-4681"/>
            <a:chExt cx="5286" cy="4759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" y="-4706"/>
              <a:ext cx="5334" cy="480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419" y="-4680"/>
              <a:ext cx="5283" cy="4756"/>
            </a:xfrm>
            <a:custGeom>
              <a:avLst/>
              <a:gdLst>
                <a:gd name="T0" fmla="+- 0 6702 1419"/>
                <a:gd name="T1" fmla="*/ T0 w 5283"/>
                <a:gd name="T2" fmla="+- 0 -4680 -4680"/>
                <a:gd name="T3" fmla="*/ -4680 h 4756"/>
                <a:gd name="T4" fmla="+- 0 1419 1419"/>
                <a:gd name="T5" fmla="*/ T4 w 5283"/>
                <a:gd name="T6" fmla="+- 0 -4680 -4680"/>
                <a:gd name="T7" fmla="*/ -4680 h 4756"/>
                <a:gd name="T8" fmla="+- 0 1419 1419"/>
                <a:gd name="T9" fmla="*/ T8 w 5283"/>
                <a:gd name="T10" fmla="+- 0 76 -4680"/>
                <a:gd name="T11" fmla="*/ 76 h 4756"/>
                <a:gd name="T12" fmla="+- 0 6702 1419"/>
                <a:gd name="T13" fmla="*/ T12 w 5283"/>
                <a:gd name="T14" fmla="+- 0 76 -4680"/>
                <a:gd name="T15" fmla="*/ 76 h 4756"/>
                <a:gd name="T16" fmla="+- 0 6702 1419"/>
                <a:gd name="T17" fmla="*/ T16 w 5283"/>
                <a:gd name="T18" fmla="+- 0 -4680 -4680"/>
                <a:gd name="T19" fmla="*/ -4680 h 47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283" h="4756">
                  <a:moveTo>
                    <a:pt x="5283" y="0"/>
                  </a:moveTo>
                  <a:lnTo>
                    <a:pt x="0" y="0"/>
                  </a:lnTo>
                  <a:lnTo>
                    <a:pt x="0" y="4756"/>
                  </a:lnTo>
                  <a:lnTo>
                    <a:pt x="5283" y="4756"/>
                  </a:lnTo>
                  <a:lnTo>
                    <a:pt x="5283" y="0"/>
                  </a:lnTo>
                  <a:close/>
                </a:path>
              </a:pathLst>
            </a:custGeom>
            <a:noFill/>
            <a:ln w="186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s-PE" sz="1350"/>
            </a:p>
          </p:txBody>
        </p:sp>
      </p:grp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ECDF421-EDCE-7F46-B0CB-ECD49495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Alfonso E Nino G-Hugo de La Cruz- Lady Pillaca-E Aliaga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492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87340"/>
            <a:ext cx="8229600" cy="1143000"/>
          </a:xfrm>
        </p:spPr>
        <p:txBody>
          <a:bodyPr/>
          <a:lstStyle/>
          <a:p>
            <a:pPr algn="ctr"/>
            <a:r>
              <a:rPr lang="es-PE" b="1" dirty="0">
                <a:solidFill>
                  <a:srgbClr val="C00000"/>
                </a:solidFill>
              </a:rPr>
              <a:t>Pregunta..???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br>
              <a:rPr lang="es-MX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endParaRPr lang="es-PE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2"/>
          </p:nvPr>
        </p:nvSpPr>
        <p:spPr>
          <a:xfrm>
            <a:off x="4572000" y="2060848"/>
            <a:ext cx="4114800" cy="4184377"/>
          </a:xfrm>
        </p:spPr>
        <p:txBody>
          <a:bodyPr>
            <a:normAutofit/>
          </a:bodyPr>
          <a:lstStyle/>
          <a:p>
            <a:pPr algn="just"/>
            <a:r>
              <a:rPr lang="es-P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  <a:cs typeface="Times New Roman" pitchFamily="18" charset="0"/>
              </a:rPr>
              <a:t>¿</a:t>
            </a:r>
            <a:r>
              <a:rPr lang="es-PE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Por Qu</a:t>
            </a:r>
            <a:r>
              <a:rPr lang="es-P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  <a:cs typeface="Times New Roman" pitchFamily="18" charset="0"/>
              </a:rPr>
              <a:t>é</a:t>
            </a:r>
            <a:r>
              <a:rPr lang="es-PE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s-MX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Algunas</a:t>
            </a:r>
            <a:r>
              <a:rPr lang="es-PE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Personas, </a:t>
            </a:r>
            <a:r>
              <a:rPr lang="es-MX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Dentro De Un </a:t>
            </a:r>
            <a:r>
              <a:rPr lang="es-PE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s-MX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Pa</a:t>
            </a:r>
            <a:r>
              <a:rPr lang="es-MX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  <a:cs typeface="Times New Roman" pitchFamily="18" charset="0"/>
              </a:rPr>
              <a:t>í</a:t>
            </a:r>
            <a:r>
              <a:rPr lang="es-MX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s, una Regi</a:t>
            </a:r>
            <a:r>
              <a:rPr lang="es-MX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  <a:cs typeface="Times New Roman" pitchFamily="18" charset="0"/>
              </a:rPr>
              <a:t>ó</a:t>
            </a:r>
            <a:r>
              <a:rPr lang="es-MX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 o Localidad </a:t>
            </a:r>
            <a:r>
              <a:rPr lang="es-PE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Viven M</a:t>
            </a:r>
            <a:r>
              <a:rPr lang="es-P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  <a:cs typeface="Times New Roman" pitchFamily="18" charset="0"/>
              </a:rPr>
              <a:t>á</a:t>
            </a:r>
            <a:r>
              <a:rPr lang="es-PE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  Tiempo o mejor Que Otras?</a:t>
            </a:r>
            <a:endParaRPr lang="es-PE" dirty="0"/>
          </a:p>
        </p:txBody>
      </p:sp>
      <p:sp>
        <p:nvSpPr>
          <p:cNvPr id="4098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Alfonso E Nino G-Hugo de La Cruz- Lady Pillaca-E Aliaga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1162"/>
            <a:ext cx="4114800" cy="389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33314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1" y="619956"/>
            <a:ext cx="7772400" cy="951818"/>
          </a:xfrm>
        </p:spPr>
        <p:txBody>
          <a:bodyPr>
            <a:normAutofit/>
          </a:bodyPr>
          <a:lstStyle/>
          <a:p>
            <a:pPr algn="r"/>
            <a:r>
              <a:rPr lang="es-PE" sz="405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ADICCIÓN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250394" y="856580"/>
          <a:ext cx="8893606" cy="5057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A9CF7B91-ABD0-4056-88E8-CE3D68E988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36" t="26829" r="42344" b="17561"/>
          <a:stretch/>
        </p:blipFill>
        <p:spPr>
          <a:xfrm>
            <a:off x="3599026" y="1268197"/>
            <a:ext cx="2196341" cy="14903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0744398-AE71-449B-A145-4B33A12C03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50" t="38374" r="42649" b="23090"/>
          <a:stretch/>
        </p:blipFill>
        <p:spPr>
          <a:xfrm>
            <a:off x="3214364" y="4347341"/>
            <a:ext cx="2965664" cy="1425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E2EFD67-0872-184B-AFD5-E10811A6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Alfonso E Nino G-Hugo de La Cruz- Lady Pillaca-E Aliaga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809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829871"/>
            <a:ext cx="7772400" cy="650801"/>
          </a:xfrm>
        </p:spPr>
        <p:txBody>
          <a:bodyPr>
            <a:noAutofit/>
          </a:bodyPr>
          <a:lstStyle/>
          <a:p>
            <a:pPr algn="ctr"/>
            <a:r>
              <a:rPr lang="es-PE" sz="4051" b="1" dirty="0"/>
              <a:t>TRANSPORTE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9884BBC-637E-4F5D-98D7-D1671B555B83}"/>
              </a:ext>
            </a:extLst>
          </p:cNvPr>
          <p:cNvSpPr/>
          <p:nvPr/>
        </p:nvSpPr>
        <p:spPr>
          <a:xfrm>
            <a:off x="368009" y="1388467"/>
            <a:ext cx="8407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u="sng" dirty="0"/>
              <a:t>Transporte saludable  significa conducir menos y más pie y en bicicleta, respaldado por un mejor transporte público.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06793186-860F-438E-8BAF-8154071AE3E8}"/>
              </a:ext>
            </a:extLst>
          </p:cNvPr>
          <p:cNvGrpSpPr>
            <a:grpSpLocks/>
          </p:cNvGrpSpPr>
          <p:nvPr/>
        </p:nvGrpSpPr>
        <p:grpSpPr bwMode="auto">
          <a:xfrm>
            <a:off x="3734" y="2165418"/>
            <a:ext cx="2917084" cy="3582141"/>
            <a:chOff x="6435" y="-6567"/>
            <a:chExt cx="4564" cy="6661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95ACE6F2-852B-4D37-A211-B81110376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" y="-6588"/>
              <a:ext cx="4613" cy="66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51DD490E-D639-45A4-811E-9D96286B5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7" y="-6565"/>
              <a:ext cx="4560" cy="6657"/>
            </a:xfrm>
            <a:custGeom>
              <a:avLst/>
              <a:gdLst>
                <a:gd name="T0" fmla="+- 0 10997 6437"/>
                <a:gd name="T1" fmla="*/ T0 w 4560"/>
                <a:gd name="T2" fmla="+- 0 -6565 -6565"/>
                <a:gd name="T3" fmla="*/ -6565 h 6657"/>
                <a:gd name="T4" fmla="+- 0 6437 6437"/>
                <a:gd name="T5" fmla="*/ T4 w 4560"/>
                <a:gd name="T6" fmla="+- 0 -6565 -6565"/>
                <a:gd name="T7" fmla="*/ -6565 h 6657"/>
                <a:gd name="T8" fmla="+- 0 6437 6437"/>
                <a:gd name="T9" fmla="*/ T8 w 4560"/>
                <a:gd name="T10" fmla="+- 0 92 -6565"/>
                <a:gd name="T11" fmla="*/ 92 h 6657"/>
                <a:gd name="T12" fmla="+- 0 10997 6437"/>
                <a:gd name="T13" fmla="*/ T12 w 4560"/>
                <a:gd name="T14" fmla="+- 0 92 -6565"/>
                <a:gd name="T15" fmla="*/ 92 h 6657"/>
                <a:gd name="T16" fmla="+- 0 10997 6437"/>
                <a:gd name="T17" fmla="*/ T16 w 4560"/>
                <a:gd name="T18" fmla="+- 0 -6565 -6565"/>
                <a:gd name="T19" fmla="*/ -6565 h 66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560" h="6657">
                  <a:moveTo>
                    <a:pt x="4560" y="0"/>
                  </a:moveTo>
                  <a:lnTo>
                    <a:pt x="0" y="0"/>
                  </a:lnTo>
                  <a:lnTo>
                    <a:pt x="0" y="6657"/>
                  </a:lnTo>
                  <a:lnTo>
                    <a:pt x="4560" y="6657"/>
                  </a:lnTo>
                  <a:lnTo>
                    <a:pt x="4560" y="0"/>
                  </a:lnTo>
                  <a:close/>
                </a:path>
              </a:pathLst>
            </a:custGeom>
            <a:noFill/>
            <a:ln w="2489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s-PE" sz="1350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D5CCD6-7169-4E89-B0E3-77374515F937}"/>
              </a:ext>
            </a:extLst>
          </p:cNvPr>
          <p:cNvSpPr/>
          <p:nvPr/>
        </p:nvSpPr>
        <p:spPr>
          <a:xfrm>
            <a:off x="2813508" y="2409140"/>
            <a:ext cx="651225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244" indent="-257244">
              <a:buFont typeface="Wingdings" panose="05000000000000000000" pitchFamily="2" charset="2"/>
              <a:buChar char="ü"/>
            </a:pPr>
            <a:r>
              <a:rPr lang="es-PE" sz="1350" dirty="0"/>
              <a:t>El ejercicio regular protege  contra las enfermedades del corazón y, mediante  la limitación de la obesidad, reduce la aparición  de la diabetes.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3F3EEF5-986B-4BE7-BF23-AEA3523F07D9}"/>
              </a:ext>
            </a:extLst>
          </p:cNvPr>
          <p:cNvSpPr/>
          <p:nvPr/>
        </p:nvSpPr>
        <p:spPr>
          <a:xfrm>
            <a:off x="2825393" y="3564635"/>
            <a:ext cx="62302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244" indent="-257244">
              <a:buFont typeface="Wingdings" panose="05000000000000000000" pitchFamily="2" charset="2"/>
              <a:buChar char="ü"/>
            </a:pPr>
            <a:r>
              <a:rPr lang="es-PE" sz="1350" dirty="0"/>
              <a:t>El aislamiento social y la falta de interacción de la comunidad están fuertemente asociados con una peor salud.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7FAD52E-F7AA-4F0D-9C79-7BB4D31524FD}"/>
              </a:ext>
            </a:extLst>
          </p:cNvPr>
          <p:cNvSpPr/>
          <p:nvPr/>
        </p:nvSpPr>
        <p:spPr>
          <a:xfrm>
            <a:off x="2779193" y="4794095"/>
            <a:ext cx="633049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244" indent="-257244">
              <a:buFont typeface="Wingdings" panose="05000000000000000000" pitchFamily="2" charset="2"/>
              <a:buChar char="ü"/>
            </a:pPr>
            <a:r>
              <a:rPr lang="es-PE" sz="1350" dirty="0"/>
              <a:t>La política de transporte puede desempeñar un papel clave en la lucha contra el sedentarismo.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050B210-6520-F642-873F-1B3FFA6D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Alfonso E Nino G-Hugo de La Cruz- Lady Pillaca-E Aliaga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3762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2.bp.blogspot.com/-AzYNx9HPJAU/Ux9TL28vKYI/AAAAAAAAIU0/GRICts1Wtq0/s1600/igualdad_equid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55" y="1643727"/>
            <a:ext cx="6602819" cy="354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Alfonso E Nino G-Hugo de La Cruz- Lady Pillaca-E Aliaga</a:t>
            </a:r>
          </a:p>
        </p:txBody>
      </p:sp>
    </p:spTree>
    <p:extLst>
      <p:ext uri="{BB962C8B-B14F-4D97-AF65-F5344CB8AC3E}">
        <p14:creationId xmlns:p14="http://schemas.microsoft.com/office/powerpoint/2010/main" val="2851442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9">
            <a:extLst>
              <a:ext uri="{FF2B5EF4-FFF2-40B4-BE49-F238E27FC236}">
                <a16:creationId xmlns:a16="http://schemas.microsoft.com/office/drawing/2014/main" id="{F5BEA07D-AE46-6045-A72B-C1F2DC4DF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1028700"/>
            <a:ext cx="6543675" cy="4000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E" sz="2400">
                <a:solidFill>
                  <a:srgbClr val="A50021"/>
                </a:solidFill>
                <a:latin typeface="Arial Black" panose="020B0604020202020204" pitchFamily="34" charset="0"/>
              </a:rPr>
              <a:t>Salud y Equidad</a:t>
            </a:r>
          </a:p>
        </p:txBody>
      </p:sp>
      <p:sp>
        <p:nvSpPr>
          <p:cNvPr id="57346" name="Text Box 20">
            <a:extLst>
              <a:ext uri="{FF2B5EF4-FFF2-40B4-BE49-F238E27FC236}">
                <a16:creationId xmlns:a16="http://schemas.microsoft.com/office/drawing/2014/main" id="{99FE1489-CA74-4A4B-AD02-DDB6298A4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88" y="5497117"/>
            <a:ext cx="1415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s-PE" sz="1800" b="1">
                <a:latin typeface="Times New Roman" panose="02020603050405020304" pitchFamily="18" charset="0"/>
              </a:rPr>
              <a:t>Chang, 2002</a:t>
            </a:r>
          </a:p>
        </p:txBody>
      </p:sp>
      <p:sp>
        <p:nvSpPr>
          <p:cNvPr id="57347" name="Rectangle 21">
            <a:extLst>
              <a:ext uri="{FF2B5EF4-FFF2-40B4-BE49-F238E27FC236}">
                <a16:creationId xmlns:a16="http://schemas.microsoft.com/office/drawing/2014/main" id="{741C52A7-7999-EE4D-9CEE-7ED3D963A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828800"/>
            <a:ext cx="1371600" cy="857250"/>
          </a:xfrm>
          <a:prstGeom prst="rect">
            <a:avLst/>
          </a:prstGeom>
          <a:solidFill>
            <a:srgbClr val="00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s-PE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Equidad</a:t>
            </a:r>
            <a:endParaRPr lang="en-US" altLang="es-PE"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s-PE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Vertical</a:t>
            </a:r>
          </a:p>
        </p:txBody>
      </p:sp>
      <p:sp>
        <p:nvSpPr>
          <p:cNvPr id="57348" name="Rectangle 22">
            <a:extLst>
              <a:ext uri="{FF2B5EF4-FFF2-40B4-BE49-F238E27FC236}">
                <a16:creationId xmlns:a16="http://schemas.microsoft.com/office/drawing/2014/main" id="{990E1764-7FB9-EC4F-99B5-0BC9A04CD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828800"/>
            <a:ext cx="1600200" cy="85725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s-PE" sz="2400" b="1" dirty="0" err="1">
                <a:latin typeface="Times New Roman" panose="02020603050405020304" pitchFamily="18" charset="0"/>
              </a:rPr>
              <a:t>Equidad</a:t>
            </a:r>
            <a:endParaRPr lang="en-US" altLang="es-PE" sz="2400" b="1" dirty="0">
              <a:latin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s-PE" sz="2400" b="1" dirty="0">
                <a:latin typeface="Times New Roman" panose="02020603050405020304" pitchFamily="18" charset="0"/>
              </a:rPr>
              <a:t>Horizontal</a:t>
            </a:r>
          </a:p>
        </p:txBody>
      </p:sp>
      <p:sp>
        <p:nvSpPr>
          <p:cNvPr id="57349" name="Rectangle 23">
            <a:extLst>
              <a:ext uri="{FF2B5EF4-FFF2-40B4-BE49-F238E27FC236}">
                <a16:creationId xmlns:a16="http://schemas.microsoft.com/office/drawing/2014/main" id="{414670F1-6160-AE43-9E5B-C47128BAD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3771900"/>
            <a:ext cx="2514600" cy="1543050"/>
          </a:xfrm>
          <a:prstGeom prst="rect">
            <a:avLst/>
          </a:prstGeom>
          <a:solidFill>
            <a:srgbClr val="FFFF00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ES" altLang="es-PE" sz="2100">
                <a:solidFill>
                  <a:srgbClr val="000066"/>
                </a:solidFill>
                <a:latin typeface="Times New Roman" panose="02020603050405020304" pitchFamily="18" charset="0"/>
              </a:rPr>
              <a:t>Ofrecer mas intervenciones a aquellos que tienen mayores necesidades</a:t>
            </a:r>
          </a:p>
        </p:txBody>
      </p:sp>
      <p:sp>
        <p:nvSpPr>
          <p:cNvPr id="57350" name="Rectangle 24">
            <a:extLst>
              <a:ext uri="{FF2B5EF4-FFF2-40B4-BE49-F238E27FC236}">
                <a16:creationId xmlns:a16="http://schemas.microsoft.com/office/drawing/2014/main" id="{EA1917C6-DBDE-DC4B-81C5-2AA48DCDF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3886200"/>
            <a:ext cx="2457450" cy="1257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ES" altLang="es-PE" sz="2100">
                <a:solidFill>
                  <a:srgbClr val="000066"/>
                </a:solidFill>
                <a:latin typeface="Times New Roman" panose="02020603050405020304" pitchFamily="18" charset="0"/>
              </a:rPr>
              <a:t>Asegurar igual tratamiento para necesidades en salud equivalentes </a:t>
            </a:r>
          </a:p>
        </p:txBody>
      </p:sp>
      <p:sp>
        <p:nvSpPr>
          <p:cNvPr id="57351" name="Line 25">
            <a:extLst>
              <a:ext uri="{FF2B5EF4-FFF2-40B4-BE49-F238E27FC236}">
                <a16:creationId xmlns:a16="http://schemas.microsoft.com/office/drawing/2014/main" id="{68101559-C69E-D74A-9572-E538ECF6F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800350"/>
            <a:ext cx="0" cy="85725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_tradnl" sz="1350"/>
          </a:p>
        </p:txBody>
      </p:sp>
      <p:sp>
        <p:nvSpPr>
          <p:cNvPr id="57352" name="Line 27">
            <a:extLst>
              <a:ext uri="{FF2B5EF4-FFF2-40B4-BE49-F238E27FC236}">
                <a16:creationId xmlns:a16="http://schemas.microsoft.com/office/drawing/2014/main" id="{87B2A51E-1203-E542-ABAB-682E0821D4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7900" y="2800350"/>
            <a:ext cx="0" cy="85725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s-ES_tradnl" sz="1350"/>
          </a:p>
        </p:txBody>
      </p:sp>
      <p:sp>
        <p:nvSpPr>
          <p:cNvPr id="39946" name="9 Marcador de pie de página">
            <a:extLst>
              <a:ext uri="{FF2B5EF4-FFF2-40B4-BE49-F238E27FC236}">
                <a16:creationId xmlns:a16="http://schemas.microsoft.com/office/drawing/2014/main" id="{D581F4CB-766B-5741-AA52-4FB9F140D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557213" indent="-214313">
              <a:defRPr kumimoji="1"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857250" indent="-171450">
              <a:defRPr kumimoji="1"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200150" indent="-171450">
              <a:defRPr kumimoji="1"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543050" indent="-171450">
              <a:defRPr kumimoji="1"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kumimoji="0" lang="es-ES" altLang="es-PE" sz="900"/>
              <a:t>Alfonso E Nino G-Hugo de La Cruz- Lady Pillaca-E Aliaga</a:t>
            </a:r>
          </a:p>
        </p:txBody>
      </p:sp>
    </p:spTree>
    <p:extLst>
      <p:ext uri="{BB962C8B-B14F-4D97-AF65-F5344CB8AC3E}">
        <p14:creationId xmlns:p14="http://schemas.microsoft.com/office/powerpoint/2010/main" val="2736266914"/>
      </p:ext>
    </p:extLst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Marcador de pie de página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Times New Roman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Times New Roman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Times New Roman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s-ES_tradnl" altLang="x-none"/>
              <a:t>Alfonso E Nino G-Hugo de La Cruz- Lady Pillaca-E Aliaga</a:t>
            </a:r>
          </a:p>
        </p:txBody>
      </p:sp>
      <p:pic>
        <p:nvPicPr>
          <p:cNvPr id="50181" name="Picture 1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86" y="2477051"/>
            <a:ext cx="3854370" cy="251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96" y="2477051"/>
            <a:ext cx="3601588" cy="251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42395" y="1390867"/>
            <a:ext cx="7283369" cy="62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6191" algn="ctr">
              <a:lnSpc>
                <a:spcPts val="1298"/>
              </a:lnSpc>
              <a:tabLst>
                <a:tab pos="143351" algn="l"/>
              </a:tabLst>
            </a:pPr>
            <a:r>
              <a:rPr lang="es-ES_tradnl" sz="2100" b="1" spc="-11" dirty="0">
                <a:solidFill>
                  <a:srgbClr val="C00000"/>
                </a:solidFill>
                <a:cs typeface="Calibri"/>
              </a:rPr>
              <a:t>Pobreza </a:t>
            </a:r>
            <a:r>
              <a:rPr lang="es-ES_tradnl" sz="2100" b="1" spc="-4" dirty="0">
                <a:solidFill>
                  <a:srgbClr val="C00000"/>
                </a:solidFill>
                <a:cs typeface="Calibri"/>
              </a:rPr>
              <a:t>e Inequidad </a:t>
            </a:r>
            <a:r>
              <a:rPr lang="es-ES_tradnl" sz="2100" b="1" dirty="0">
                <a:solidFill>
                  <a:srgbClr val="C00000"/>
                </a:solidFill>
                <a:cs typeface="Calibri"/>
              </a:rPr>
              <a:t>son </a:t>
            </a:r>
            <a:r>
              <a:rPr lang="es-ES_tradnl" sz="2100" b="1" spc="-4" dirty="0">
                <a:solidFill>
                  <a:srgbClr val="C00000"/>
                </a:solidFill>
                <a:cs typeface="Calibri"/>
              </a:rPr>
              <a:t>dos de </a:t>
            </a:r>
            <a:r>
              <a:rPr lang="es-ES_tradnl" sz="2100" b="1" dirty="0">
                <a:solidFill>
                  <a:srgbClr val="C00000"/>
                </a:solidFill>
                <a:cs typeface="Calibri"/>
              </a:rPr>
              <a:t>los </a:t>
            </a:r>
            <a:r>
              <a:rPr lang="es-ES_tradnl" sz="2100" b="1" spc="-8" dirty="0">
                <a:solidFill>
                  <a:srgbClr val="C00000"/>
                </a:solidFill>
                <a:cs typeface="Calibri"/>
              </a:rPr>
              <a:t>más  </a:t>
            </a:r>
            <a:r>
              <a:rPr lang="es-ES_tradnl" sz="2100" b="1" spc="-11" dirty="0">
                <a:solidFill>
                  <a:srgbClr val="C00000"/>
                </a:solidFill>
                <a:cs typeface="Calibri"/>
              </a:rPr>
              <a:t>grandes retos </a:t>
            </a:r>
            <a:r>
              <a:rPr lang="es-ES_tradnl" sz="2100" b="1" spc="-4" dirty="0">
                <a:solidFill>
                  <a:srgbClr val="C00000"/>
                </a:solidFill>
                <a:cs typeface="Calibri"/>
              </a:rPr>
              <a:t>del</a:t>
            </a:r>
          </a:p>
          <a:p>
            <a:pPr marL="9525" marR="6191" algn="ctr">
              <a:lnSpc>
                <a:spcPts val="1298"/>
              </a:lnSpc>
              <a:tabLst>
                <a:tab pos="143351" algn="l"/>
              </a:tabLst>
            </a:pPr>
            <a:endParaRPr lang="es-ES_tradnl" sz="2100" b="1" spc="-4" dirty="0">
              <a:solidFill>
                <a:srgbClr val="C00000"/>
              </a:solidFill>
              <a:cs typeface="Calibri"/>
            </a:endParaRPr>
          </a:p>
          <a:p>
            <a:pPr marL="9525" marR="6191" algn="ctr">
              <a:lnSpc>
                <a:spcPts val="1298"/>
              </a:lnSpc>
              <a:tabLst>
                <a:tab pos="143351" algn="l"/>
              </a:tabLst>
            </a:pPr>
            <a:r>
              <a:rPr lang="es-ES_tradnl" sz="2100" b="1" spc="-4" dirty="0">
                <a:solidFill>
                  <a:srgbClr val="C00000"/>
                </a:solidFill>
                <a:cs typeface="Calibri"/>
              </a:rPr>
              <a:t> </a:t>
            </a:r>
            <a:r>
              <a:rPr lang="es-ES_tradnl" sz="2100" b="1" spc="-11" dirty="0">
                <a:solidFill>
                  <a:srgbClr val="C00000"/>
                </a:solidFill>
                <a:cs typeface="Calibri"/>
              </a:rPr>
              <a:t>presente</a:t>
            </a:r>
            <a:r>
              <a:rPr lang="es-ES_tradnl" sz="2100" b="1" spc="60" dirty="0">
                <a:solidFill>
                  <a:srgbClr val="C00000"/>
                </a:solidFill>
                <a:cs typeface="Calibri"/>
              </a:rPr>
              <a:t> </a:t>
            </a:r>
            <a:r>
              <a:rPr lang="es-ES_tradnl" sz="2100" b="1" spc="-4" dirty="0">
                <a:solidFill>
                  <a:srgbClr val="C00000"/>
                </a:solidFill>
                <a:cs typeface="Calibri"/>
              </a:rPr>
              <a:t>siglo.</a:t>
            </a:r>
            <a:endParaRPr lang="es-ES_tradnl" sz="2100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98079" y="5201665"/>
            <a:ext cx="4572000" cy="5965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42875" marR="3810" indent="-133350" algn="just">
              <a:lnSpc>
                <a:spcPts val="1298"/>
              </a:lnSpc>
              <a:buFont typeface="Calibri"/>
              <a:buChar char="•"/>
              <a:tabLst>
                <a:tab pos="143351" algn="l"/>
              </a:tabLst>
            </a:pPr>
            <a:r>
              <a:rPr lang="es-ES_tradnl" sz="1350" b="1" spc="-8">
                <a:cs typeface="Calibri"/>
              </a:rPr>
              <a:t>Marcadas diferencias </a:t>
            </a:r>
            <a:r>
              <a:rPr lang="es-ES_tradnl" sz="1350" b="1" spc="-4">
                <a:cs typeface="Calibri"/>
              </a:rPr>
              <a:t>en las  oportunidades económicas </a:t>
            </a:r>
            <a:r>
              <a:rPr lang="es-ES_tradnl" sz="1350" b="1" spc="-8">
                <a:cs typeface="Calibri"/>
              </a:rPr>
              <a:t>explican </a:t>
            </a:r>
            <a:r>
              <a:rPr lang="es-ES_tradnl" sz="1350" b="1" spc="-4">
                <a:cs typeface="Calibri"/>
              </a:rPr>
              <a:t>las  significativas inequidades en salud </a:t>
            </a:r>
            <a:r>
              <a:rPr lang="es-ES_tradnl" sz="1350" b="1" spc="-11">
                <a:cs typeface="Calibri"/>
              </a:rPr>
              <a:t>entre  </a:t>
            </a:r>
            <a:r>
              <a:rPr lang="es-ES_tradnl" sz="1350" b="1" spc="-4">
                <a:cs typeface="Calibri"/>
              </a:rPr>
              <a:t>y en </a:t>
            </a:r>
            <a:r>
              <a:rPr lang="es-ES_tradnl" sz="1350" b="1">
                <a:cs typeface="Calibri"/>
              </a:rPr>
              <a:t>los</a:t>
            </a:r>
            <a:r>
              <a:rPr lang="es-ES_tradnl" sz="1350" b="1" spc="-41">
                <a:cs typeface="Calibri"/>
              </a:rPr>
              <a:t> </a:t>
            </a:r>
            <a:r>
              <a:rPr lang="es-ES_tradnl" sz="1350" b="1" spc="-4">
                <a:cs typeface="Calibri"/>
              </a:rPr>
              <a:t>países.</a:t>
            </a:r>
            <a:endParaRPr lang="es-ES_tradnl" sz="135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32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0861" y="1106742"/>
            <a:ext cx="8403221" cy="4322508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80000"/>
              </a:lnSpc>
              <a:buNone/>
            </a:pPr>
            <a:endParaRPr lang="es-ES" altLang="x-none" b="1" dirty="0">
              <a:effectLst/>
            </a:endParaRPr>
          </a:p>
          <a:p>
            <a:pPr algn="just">
              <a:lnSpc>
                <a:spcPct val="80000"/>
              </a:lnSpc>
            </a:pPr>
            <a:r>
              <a:rPr lang="es-ES" altLang="x-none" sz="2700" b="1" dirty="0"/>
              <a:t>Diversos estudios constatan que a mayores condiciones de </a:t>
            </a:r>
            <a:r>
              <a:rPr lang="es-ES" altLang="x-none" sz="2700" b="1" dirty="0">
                <a:solidFill>
                  <a:srgbClr val="FF0000"/>
                </a:solidFill>
              </a:rPr>
              <a:t>EQUIDAD E IGUALDAD </a:t>
            </a:r>
            <a:r>
              <a:rPr lang="es-ES" altLang="x-none" sz="2700" b="1" dirty="0"/>
              <a:t>repercuten en mejor rendimiento económico, mayor productividad y condiciones de gobernabilidad.</a:t>
            </a:r>
          </a:p>
          <a:p>
            <a:pPr algn="just"/>
            <a:r>
              <a:rPr lang="es-ES" sz="2700" b="1" dirty="0"/>
              <a:t>La enfermedad puede reducir </a:t>
            </a:r>
            <a:r>
              <a:rPr lang="es-ES" sz="2700" b="1" dirty="0">
                <a:solidFill>
                  <a:srgbClr val="FF0000"/>
                </a:solidFill>
              </a:rPr>
              <a:t>las economías familiares, la capacidad de aprendizaje, la productividad y la calidad de la vida,</a:t>
            </a:r>
            <a:r>
              <a:rPr lang="es-ES" sz="2700" b="1" dirty="0"/>
              <a:t> con lo que crea o perpetúa la pobreza. </a:t>
            </a:r>
          </a:p>
          <a:p>
            <a:pPr algn="just"/>
            <a:r>
              <a:rPr lang="es-PE" sz="2700" b="1" dirty="0"/>
              <a:t>Una población sana es un requisito indispensable para la prosperidad económica y social</a:t>
            </a:r>
          </a:p>
          <a:p>
            <a:pPr algn="just"/>
            <a:endParaRPr lang="es-ES" sz="2400" b="1" dirty="0"/>
          </a:p>
          <a:p>
            <a:pPr marL="457200" indent="-457200" algn="just"/>
            <a:endParaRPr lang="es-ES_tradnl" altLang="x-none" b="1" dirty="0">
              <a:effectLst/>
            </a:endParaRPr>
          </a:p>
          <a:p>
            <a:pPr algn="just" eaLnBrk="1" hangingPunct="1">
              <a:lnSpc>
                <a:spcPct val="80000"/>
              </a:lnSpc>
            </a:pPr>
            <a:endParaRPr lang="es-ES" altLang="x-none" b="1" dirty="0">
              <a:effectLst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Alfonso E Nino G-Hugo de La Cruz- Lady Pillaca-E Aliaga</a:t>
            </a:r>
          </a:p>
        </p:txBody>
      </p:sp>
    </p:spTree>
    <p:extLst>
      <p:ext uri="{BB962C8B-B14F-4D97-AF65-F5344CB8AC3E}">
        <p14:creationId xmlns:p14="http://schemas.microsoft.com/office/powerpoint/2010/main" val="4183529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1174679-ADB4-5345-B3AB-93E68FBCC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GRACIAS</a:t>
            </a:r>
          </a:p>
        </p:txBody>
      </p:sp>
      <p:pic>
        <p:nvPicPr>
          <p:cNvPr id="4" name="Picture 4" descr="familia wampis">
            <a:extLst>
              <a:ext uri="{FF2B5EF4-FFF2-40B4-BE49-F238E27FC236}">
                <a16:creationId xmlns:a16="http://schemas.microsoft.com/office/drawing/2014/main" id="{BB4925EC-CF8A-384F-9A3D-0707F498CB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7396" y="227687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"/>
          <p:cNvSpPr>
            <a:spLocks noChangeArrowheads="1"/>
          </p:cNvSpPr>
          <p:nvPr/>
        </p:nvSpPr>
        <p:spPr bwMode="auto">
          <a:xfrm>
            <a:off x="569864" y="925380"/>
            <a:ext cx="8252547" cy="488211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noAutofit/>
          </a:bodyPr>
          <a:lstStyle/>
          <a:p>
            <a:pPr algn="ctr" defTabSz="342900">
              <a:lnSpc>
                <a:spcPct val="90000"/>
              </a:lnSpc>
              <a:spcBef>
                <a:spcPct val="0"/>
              </a:spcBef>
            </a:pPr>
            <a:r>
              <a:rPr lang="es-PE" altLang="es-PE" sz="225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Pobreza Monetaria vs Pobreza Multidimensional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5763" t="25770" r="59322" b="7771"/>
          <a:stretch/>
        </p:blipFill>
        <p:spPr>
          <a:xfrm>
            <a:off x="1720311" y="1332225"/>
            <a:ext cx="5637509" cy="483215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0" y="2356668"/>
            <a:ext cx="19592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350" b="1" dirty="0"/>
              <a:t>Pobres monetarios a las personas que residen en hogares cuyo gasto per cápita es insuficiente para adquirir una canasta básica de alimentos y no alimentos (vivienda, vestido, educación, salud, transporte, etc.)	</a:t>
            </a:r>
          </a:p>
          <a:p>
            <a:endParaRPr lang="es-PE" sz="1350" b="1" dirty="0"/>
          </a:p>
        </p:txBody>
      </p:sp>
      <p:sp>
        <p:nvSpPr>
          <p:cNvPr id="15" name="Rectángulo 14"/>
          <p:cNvSpPr/>
          <p:nvPr/>
        </p:nvSpPr>
        <p:spPr>
          <a:xfrm>
            <a:off x="7286256" y="2089323"/>
            <a:ext cx="1797803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35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medición multidimensional de la pobreza consiste en evaluar si las personas logran alcanzar niveles  mínimos de bienestar (o estándar de vida)</a:t>
            </a:r>
            <a:fld id="{16A328CB-8FCD-5145-A49C-D7FC4C22F2BF}" type="slidenum">
              <a:rPr lang="es-PE" sz="1350" b="1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fld>
            <a:endParaRPr lang="es-PE" sz="1350" b="1" dirty="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88FA5A2-AE70-C04E-8A4F-3148915B2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Alfonso E Nino G-Hugo de La Cruz- Lady Pillaca-E Aliaga</a:t>
            </a:r>
          </a:p>
        </p:txBody>
      </p:sp>
    </p:spTree>
    <p:extLst>
      <p:ext uri="{BB962C8B-B14F-4D97-AF65-F5344CB8AC3E}">
        <p14:creationId xmlns:p14="http://schemas.microsoft.com/office/powerpoint/2010/main" val="3851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1"/>
          <p:cNvSpPr>
            <a:spLocks noChangeArrowheads="1"/>
          </p:cNvSpPr>
          <p:nvPr/>
        </p:nvSpPr>
        <p:spPr bwMode="auto">
          <a:xfrm>
            <a:off x="202248" y="1030374"/>
            <a:ext cx="6868615" cy="488211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noAutofit/>
          </a:bodyPr>
          <a:lstStyle/>
          <a:p>
            <a:pPr algn="ctr" defTabSz="342900">
              <a:lnSpc>
                <a:spcPct val="90000"/>
              </a:lnSpc>
              <a:spcBef>
                <a:spcPct val="0"/>
              </a:spcBef>
            </a:pPr>
            <a:r>
              <a:rPr lang="es-PE" altLang="es-PE" sz="225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Estructura Poblacional a 2025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243348" y="5564434"/>
            <a:ext cx="956801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7695"/>
            <a:r>
              <a:rPr lang="es-PE" sz="1350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Gráfico: Pirámide Poblacional proyectada a 2025 de la Región Cajamarca (Porcentaje)</a:t>
            </a:r>
          </a:p>
          <a:p>
            <a:pPr marL="607695"/>
            <a:r>
              <a:rPr lang="es-PE" sz="1350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Perú - Estimaciones y Proyecciones de Poblaci</a:t>
            </a:r>
            <a:r>
              <a:rPr lang="es-PE" sz="1350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 por Departamento, Sexo y Grupo Quinquenales de Edad, 1995-2015 (INEI, 2009b)</a:t>
            </a:r>
            <a:endParaRPr lang="es-PE" sz="1350" i="1" dirty="0">
              <a:solidFill>
                <a:srgbClr val="44546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891" t="23488" r="22607" b="20665"/>
          <a:stretch/>
        </p:blipFill>
        <p:spPr>
          <a:xfrm>
            <a:off x="674739" y="1833672"/>
            <a:ext cx="6404487" cy="375856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716844" y="1975634"/>
            <a:ext cx="245745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7695"/>
            <a:r>
              <a:rPr lang="es-PE" sz="1350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INEI carece de proyección por género y edades al año 2030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765E8C2-7A50-324D-8667-B9812EDB2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Alfonso E Nino G-Hugo de La Cruz- Lady Pillaca-E Aliaga</a:t>
            </a:r>
          </a:p>
        </p:txBody>
      </p:sp>
    </p:spTree>
    <p:extLst>
      <p:ext uri="{BB962C8B-B14F-4D97-AF65-F5344CB8AC3E}">
        <p14:creationId xmlns:p14="http://schemas.microsoft.com/office/powerpoint/2010/main" val="30965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8775" y="1412776"/>
            <a:ext cx="8533436" cy="4016474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es-ES_tradnl" altLang="x-none" sz="2400" b="1" dirty="0">
                <a:solidFill>
                  <a:srgbClr val="FF0000"/>
                </a:solidFill>
              </a:rPr>
              <a:t>La mala salud genera pobreza</a:t>
            </a:r>
            <a:r>
              <a:rPr lang="es-ES_tradnl" altLang="x-none" sz="2400" b="1" dirty="0"/>
              <a:t>: al impedir generar ingresos lo vuelve aún más pobre y con resultados catastróficos</a:t>
            </a:r>
          </a:p>
          <a:p>
            <a:pPr algn="just" eaLnBrk="1" hangingPunct="1">
              <a:lnSpc>
                <a:spcPct val="80000"/>
              </a:lnSpc>
            </a:pPr>
            <a:endParaRPr lang="es-ES_tradnl" altLang="x-none" sz="24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s-ES_tradnl" altLang="x-none" sz="2400" b="1" dirty="0">
                <a:solidFill>
                  <a:srgbClr val="FF0000"/>
                </a:solidFill>
              </a:rPr>
              <a:t>La mala salud es una dimensión de pobreza</a:t>
            </a:r>
            <a:r>
              <a:rPr lang="es-ES_tradnl" altLang="x-none" sz="2400" b="1" dirty="0"/>
              <a:t>: si sólo se mejora el ingreso y no la salud de los más pobres, estos pueden recaer en la pobreza.</a:t>
            </a:r>
          </a:p>
          <a:p>
            <a:pPr marL="457200" indent="-457200" algn="just"/>
            <a:r>
              <a:rPr lang="es-ES" sz="2400" dirty="0"/>
              <a:t> </a:t>
            </a:r>
            <a:endParaRPr lang="es-ES_tradnl" altLang="x-none" sz="2400" b="1" dirty="0"/>
          </a:p>
          <a:p>
            <a:pPr algn="just" eaLnBrk="1" hangingPunct="1">
              <a:lnSpc>
                <a:spcPct val="80000"/>
              </a:lnSpc>
            </a:pPr>
            <a:endParaRPr lang="es-ES" altLang="x-none" b="1" dirty="0">
              <a:effectLst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Alfonso E Nino G-Hugo de La Cruz- Lady Pillaca-E Aliaga</a:t>
            </a:r>
          </a:p>
        </p:txBody>
      </p:sp>
      <p:pic>
        <p:nvPicPr>
          <p:cNvPr id="5" name="1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t="27037" r="20047" b="14536"/>
          <a:stretch>
            <a:fillRect/>
          </a:stretch>
        </p:blipFill>
        <p:spPr bwMode="auto">
          <a:xfrm>
            <a:off x="5380495" y="3595553"/>
            <a:ext cx="2649141" cy="174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59" y="3753905"/>
            <a:ext cx="2649141" cy="158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055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277541" y="971551"/>
            <a:ext cx="672345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sz="1500" b="1" dirty="0">
                <a:latin typeface="Arial" charset="0"/>
              </a:rPr>
              <a:t>Tasas de Fecundidad  de los Pueblos Étnicos más Poblados, 2013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3768330" y="1982391"/>
            <a:ext cx="3911203" cy="3078956"/>
            <a:chOff x="1278" y="978"/>
            <a:chExt cx="4418" cy="2586"/>
          </a:xfrm>
        </p:grpSpPr>
        <p:sp>
          <p:nvSpPr>
            <p:cNvPr id="13318" name="Rectangle 4"/>
            <p:cNvSpPr>
              <a:spLocks noChangeArrowheads="1"/>
            </p:cNvSpPr>
            <p:nvPr/>
          </p:nvSpPr>
          <p:spPr bwMode="auto">
            <a:xfrm>
              <a:off x="1474" y="1057"/>
              <a:ext cx="4221" cy="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19" name="Line 5"/>
            <p:cNvSpPr>
              <a:spLocks noChangeShapeType="1"/>
            </p:cNvSpPr>
            <p:nvPr/>
          </p:nvSpPr>
          <p:spPr bwMode="auto">
            <a:xfrm>
              <a:off x="1474" y="2585"/>
              <a:ext cx="422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20" name="Line 6"/>
            <p:cNvSpPr>
              <a:spLocks noChangeShapeType="1"/>
            </p:cNvSpPr>
            <p:nvPr/>
          </p:nvSpPr>
          <p:spPr bwMode="auto">
            <a:xfrm>
              <a:off x="1474" y="1815"/>
              <a:ext cx="422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21" name="Line 7"/>
            <p:cNvSpPr>
              <a:spLocks noChangeShapeType="1"/>
            </p:cNvSpPr>
            <p:nvPr/>
          </p:nvSpPr>
          <p:spPr bwMode="auto">
            <a:xfrm>
              <a:off x="1474" y="1057"/>
              <a:ext cx="422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ysDashDot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22" name="Rectangle 8"/>
            <p:cNvSpPr>
              <a:spLocks noChangeArrowheads="1"/>
            </p:cNvSpPr>
            <p:nvPr/>
          </p:nvSpPr>
          <p:spPr bwMode="auto">
            <a:xfrm>
              <a:off x="1474" y="1057"/>
              <a:ext cx="4221" cy="2286"/>
            </a:xfrm>
            <a:prstGeom prst="rect">
              <a:avLst/>
            </a:prstGeom>
            <a:noFill/>
            <a:ln w="20638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PE" sz="1350"/>
            </a:p>
          </p:txBody>
        </p:sp>
        <p:grpSp>
          <p:nvGrpSpPr>
            <p:cNvPr id="13323" name="Group 9"/>
            <p:cNvGrpSpPr>
              <a:grpSpLocks/>
            </p:cNvGrpSpPr>
            <p:nvPr/>
          </p:nvGrpSpPr>
          <p:grpSpPr bwMode="auto">
            <a:xfrm>
              <a:off x="2101" y="2481"/>
              <a:ext cx="850" cy="862"/>
              <a:chOff x="2101" y="2481"/>
              <a:chExt cx="850" cy="862"/>
            </a:xfrm>
          </p:grpSpPr>
          <p:sp>
            <p:nvSpPr>
              <p:cNvPr id="13408" name="Rectangle 10"/>
              <p:cNvSpPr>
                <a:spLocks noChangeArrowheads="1"/>
              </p:cNvSpPr>
              <p:nvPr/>
            </p:nvSpPr>
            <p:spPr bwMode="auto">
              <a:xfrm>
                <a:off x="2101" y="2481"/>
                <a:ext cx="13" cy="862"/>
              </a:xfrm>
              <a:prstGeom prst="rect">
                <a:avLst/>
              </a:prstGeom>
              <a:solidFill>
                <a:srgbClr val="765E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09" name="Rectangle 11"/>
              <p:cNvSpPr>
                <a:spLocks noChangeArrowheads="1"/>
              </p:cNvSpPr>
              <p:nvPr/>
            </p:nvSpPr>
            <p:spPr bwMode="auto">
              <a:xfrm>
                <a:off x="2114" y="2481"/>
                <a:ext cx="13" cy="862"/>
              </a:xfrm>
              <a:prstGeom prst="rect">
                <a:avLst/>
              </a:prstGeom>
              <a:solidFill>
                <a:srgbClr val="775E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10" name="Rectangle 12"/>
              <p:cNvSpPr>
                <a:spLocks noChangeArrowheads="1"/>
              </p:cNvSpPr>
              <p:nvPr/>
            </p:nvSpPr>
            <p:spPr bwMode="auto">
              <a:xfrm>
                <a:off x="2127" y="2481"/>
                <a:ext cx="14" cy="862"/>
              </a:xfrm>
              <a:prstGeom prst="rect">
                <a:avLst/>
              </a:prstGeom>
              <a:solidFill>
                <a:srgbClr val="775F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11" name="Rectangle 13"/>
              <p:cNvSpPr>
                <a:spLocks noChangeArrowheads="1"/>
              </p:cNvSpPr>
              <p:nvPr/>
            </p:nvSpPr>
            <p:spPr bwMode="auto">
              <a:xfrm>
                <a:off x="2141" y="2481"/>
                <a:ext cx="13" cy="862"/>
              </a:xfrm>
              <a:prstGeom prst="rect">
                <a:avLst/>
              </a:prstGeom>
              <a:solidFill>
                <a:srgbClr val="796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12" name="Rectangle 14"/>
              <p:cNvSpPr>
                <a:spLocks noChangeArrowheads="1"/>
              </p:cNvSpPr>
              <p:nvPr/>
            </p:nvSpPr>
            <p:spPr bwMode="auto">
              <a:xfrm>
                <a:off x="2154" y="2481"/>
                <a:ext cx="13" cy="862"/>
              </a:xfrm>
              <a:prstGeom prst="rect">
                <a:avLst/>
              </a:prstGeom>
              <a:solidFill>
                <a:srgbClr val="7A61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13" name="Rectangle 15"/>
              <p:cNvSpPr>
                <a:spLocks noChangeArrowheads="1"/>
              </p:cNvSpPr>
              <p:nvPr/>
            </p:nvSpPr>
            <p:spPr bwMode="auto">
              <a:xfrm>
                <a:off x="2167" y="2481"/>
                <a:ext cx="13" cy="862"/>
              </a:xfrm>
              <a:prstGeom prst="rect">
                <a:avLst/>
              </a:prstGeom>
              <a:solidFill>
                <a:srgbClr val="7B62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14" name="Rectangle 16"/>
              <p:cNvSpPr>
                <a:spLocks noChangeArrowheads="1"/>
              </p:cNvSpPr>
              <p:nvPr/>
            </p:nvSpPr>
            <p:spPr bwMode="auto">
              <a:xfrm>
                <a:off x="2180" y="2481"/>
                <a:ext cx="13" cy="862"/>
              </a:xfrm>
              <a:prstGeom prst="rect">
                <a:avLst/>
              </a:prstGeom>
              <a:solidFill>
                <a:srgbClr val="7C63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15" name="Rectangle 17"/>
              <p:cNvSpPr>
                <a:spLocks noChangeArrowheads="1"/>
              </p:cNvSpPr>
              <p:nvPr/>
            </p:nvSpPr>
            <p:spPr bwMode="auto">
              <a:xfrm>
                <a:off x="2193" y="2481"/>
                <a:ext cx="13" cy="862"/>
              </a:xfrm>
              <a:prstGeom prst="rect">
                <a:avLst/>
              </a:prstGeom>
              <a:solidFill>
                <a:srgbClr val="7E6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16" name="Rectangle 18"/>
              <p:cNvSpPr>
                <a:spLocks noChangeArrowheads="1"/>
              </p:cNvSpPr>
              <p:nvPr/>
            </p:nvSpPr>
            <p:spPr bwMode="auto">
              <a:xfrm>
                <a:off x="2206" y="2481"/>
                <a:ext cx="13" cy="862"/>
              </a:xfrm>
              <a:prstGeom prst="rect">
                <a:avLst/>
              </a:prstGeom>
              <a:solidFill>
                <a:srgbClr val="806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17" name="Rectangle 19"/>
              <p:cNvSpPr>
                <a:spLocks noChangeArrowheads="1"/>
              </p:cNvSpPr>
              <p:nvPr/>
            </p:nvSpPr>
            <p:spPr bwMode="auto">
              <a:xfrm>
                <a:off x="2219" y="2481"/>
                <a:ext cx="13" cy="862"/>
              </a:xfrm>
              <a:prstGeom prst="rect">
                <a:avLst/>
              </a:prstGeom>
              <a:solidFill>
                <a:srgbClr val="816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18" name="Rectangle 20"/>
              <p:cNvSpPr>
                <a:spLocks noChangeArrowheads="1"/>
              </p:cNvSpPr>
              <p:nvPr/>
            </p:nvSpPr>
            <p:spPr bwMode="auto">
              <a:xfrm>
                <a:off x="2232" y="2481"/>
                <a:ext cx="13" cy="862"/>
              </a:xfrm>
              <a:prstGeom prst="rect">
                <a:avLst/>
              </a:prstGeom>
              <a:solidFill>
                <a:srgbClr val="8369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19" name="Rectangle 21"/>
              <p:cNvSpPr>
                <a:spLocks noChangeArrowheads="1"/>
              </p:cNvSpPr>
              <p:nvPr/>
            </p:nvSpPr>
            <p:spPr bwMode="auto">
              <a:xfrm>
                <a:off x="2245" y="2481"/>
                <a:ext cx="13" cy="862"/>
              </a:xfrm>
              <a:prstGeom prst="rect">
                <a:avLst/>
              </a:prstGeom>
              <a:solidFill>
                <a:srgbClr val="856A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20" name="Rectangle 22"/>
              <p:cNvSpPr>
                <a:spLocks noChangeArrowheads="1"/>
              </p:cNvSpPr>
              <p:nvPr/>
            </p:nvSpPr>
            <p:spPr bwMode="auto">
              <a:xfrm>
                <a:off x="2258" y="2481"/>
                <a:ext cx="13" cy="862"/>
              </a:xfrm>
              <a:prstGeom prst="rect">
                <a:avLst/>
              </a:prstGeom>
              <a:solidFill>
                <a:srgbClr val="886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21" name="Rectangle 23"/>
              <p:cNvSpPr>
                <a:spLocks noChangeArrowheads="1"/>
              </p:cNvSpPr>
              <p:nvPr/>
            </p:nvSpPr>
            <p:spPr bwMode="auto">
              <a:xfrm>
                <a:off x="2271" y="2481"/>
                <a:ext cx="13" cy="862"/>
              </a:xfrm>
              <a:prstGeom prst="rect">
                <a:avLst/>
              </a:prstGeom>
              <a:solidFill>
                <a:srgbClr val="8A6E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22" name="Rectangle 24"/>
              <p:cNvSpPr>
                <a:spLocks noChangeArrowheads="1"/>
              </p:cNvSpPr>
              <p:nvPr/>
            </p:nvSpPr>
            <p:spPr bwMode="auto">
              <a:xfrm>
                <a:off x="2284" y="2481"/>
                <a:ext cx="13" cy="862"/>
              </a:xfrm>
              <a:prstGeom prst="rect">
                <a:avLst/>
              </a:prstGeom>
              <a:solidFill>
                <a:srgbClr val="8D70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23" name="Rectangle 25"/>
              <p:cNvSpPr>
                <a:spLocks noChangeArrowheads="1"/>
              </p:cNvSpPr>
              <p:nvPr/>
            </p:nvSpPr>
            <p:spPr bwMode="auto">
              <a:xfrm>
                <a:off x="2297" y="2481"/>
                <a:ext cx="13" cy="862"/>
              </a:xfrm>
              <a:prstGeom prst="rect">
                <a:avLst/>
              </a:prstGeom>
              <a:solidFill>
                <a:srgbClr val="8F7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24" name="Rectangle 26"/>
              <p:cNvSpPr>
                <a:spLocks noChangeArrowheads="1"/>
              </p:cNvSpPr>
              <p:nvPr/>
            </p:nvSpPr>
            <p:spPr bwMode="auto">
              <a:xfrm>
                <a:off x="2310" y="2481"/>
                <a:ext cx="13" cy="862"/>
              </a:xfrm>
              <a:prstGeom prst="rect">
                <a:avLst/>
              </a:prstGeom>
              <a:solidFill>
                <a:srgbClr val="917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25" name="Rectangle 27"/>
              <p:cNvSpPr>
                <a:spLocks noChangeArrowheads="1"/>
              </p:cNvSpPr>
              <p:nvPr/>
            </p:nvSpPr>
            <p:spPr bwMode="auto">
              <a:xfrm>
                <a:off x="2323" y="2481"/>
                <a:ext cx="14" cy="862"/>
              </a:xfrm>
              <a:prstGeom prst="rect">
                <a:avLst/>
              </a:prstGeom>
              <a:solidFill>
                <a:srgbClr val="9476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26" name="Rectangle 28"/>
              <p:cNvSpPr>
                <a:spLocks noChangeArrowheads="1"/>
              </p:cNvSpPr>
              <p:nvPr/>
            </p:nvSpPr>
            <p:spPr bwMode="auto">
              <a:xfrm>
                <a:off x="2337" y="2481"/>
                <a:ext cx="13" cy="862"/>
              </a:xfrm>
              <a:prstGeom prst="rect">
                <a:avLst/>
              </a:prstGeom>
              <a:solidFill>
                <a:srgbClr val="977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27" name="Rectangle 29"/>
              <p:cNvSpPr>
                <a:spLocks noChangeArrowheads="1"/>
              </p:cNvSpPr>
              <p:nvPr/>
            </p:nvSpPr>
            <p:spPr bwMode="auto">
              <a:xfrm>
                <a:off x="2350" y="2481"/>
                <a:ext cx="13" cy="862"/>
              </a:xfrm>
              <a:prstGeom prst="rect">
                <a:avLst/>
              </a:prstGeom>
              <a:solidFill>
                <a:srgbClr val="9A7B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28" name="Rectangle 30"/>
              <p:cNvSpPr>
                <a:spLocks noChangeArrowheads="1"/>
              </p:cNvSpPr>
              <p:nvPr/>
            </p:nvSpPr>
            <p:spPr bwMode="auto">
              <a:xfrm>
                <a:off x="2363" y="2481"/>
                <a:ext cx="13" cy="862"/>
              </a:xfrm>
              <a:prstGeom prst="rect">
                <a:avLst/>
              </a:prstGeom>
              <a:solidFill>
                <a:srgbClr val="9D7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29" name="Rectangle 31"/>
              <p:cNvSpPr>
                <a:spLocks noChangeArrowheads="1"/>
              </p:cNvSpPr>
              <p:nvPr/>
            </p:nvSpPr>
            <p:spPr bwMode="auto">
              <a:xfrm>
                <a:off x="2376" y="2481"/>
                <a:ext cx="13" cy="862"/>
              </a:xfrm>
              <a:prstGeom prst="rect">
                <a:avLst/>
              </a:prstGeom>
              <a:solidFill>
                <a:srgbClr val="A18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30" name="Rectangle 32"/>
              <p:cNvSpPr>
                <a:spLocks noChangeArrowheads="1"/>
              </p:cNvSpPr>
              <p:nvPr/>
            </p:nvSpPr>
            <p:spPr bwMode="auto">
              <a:xfrm>
                <a:off x="2389" y="2481"/>
                <a:ext cx="13" cy="862"/>
              </a:xfrm>
              <a:prstGeom prst="rect">
                <a:avLst/>
              </a:prstGeom>
              <a:solidFill>
                <a:srgbClr val="A483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31" name="Rectangle 33"/>
              <p:cNvSpPr>
                <a:spLocks noChangeArrowheads="1"/>
              </p:cNvSpPr>
              <p:nvPr/>
            </p:nvSpPr>
            <p:spPr bwMode="auto">
              <a:xfrm>
                <a:off x="2402" y="2481"/>
                <a:ext cx="13" cy="862"/>
              </a:xfrm>
              <a:prstGeom prst="rect">
                <a:avLst/>
              </a:prstGeom>
              <a:solidFill>
                <a:srgbClr val="A786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32" name="Rectangle 34"/>
              <p:cNvSpPr>
                <a:spLocks noChangeArrowheads="1"/>
              </p:cNvSpPr>
              <p:nvPr/>
            </p:nvSpPr>
            <p:spPr bwMode="auto">
              <a:xfrm>
                <a:off x="2415" y="2481"/>
                <a:ext cx="13" cy="862"/>
              </a:xfrm>
              <a:prstGeom prst="rect">
                <a:avLst/>
              </a:prstGeom>
              <a:solidFill>
                <a:srgbClr val="AB8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33" name="Rectangle 35"/>
              <p:cNvSpPr>
                <a:spLocks noChangeArrowheads="1"/>
              </p:cNvSpPr>
              <p:nvPr/>
            </p:nvSpPr>
            <p:spPr bwMode="auto">
              <a:xfrm>
                <a:off x="2428" y="2481"/>
                <a:ext cx="13" cy="862"/>
              </a:xfrm>
              <a:prstGeom prst="rect">
                <a:avLst/>
              </a:prstGeom>
              <a:solidFill>
                <a:srgbClr val="AE8B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34" name="Rectangle 36"/>
              <p:cNvSpPr>
                <a:spLocks noChangeArrowheads="1"/>
              </p:cNvSpPr>
              <p:nvPr/>
            </p:nvSpPr>
            <p:spPr bwMode="auto">
              <a:xfrm>
                <a:off x="2441" y="2481"/>
                <a:ext cx="13" cy="862"/>
              </a:xfrm>
              <a:prstGeom prst="rect">
                <a:avLst/>
              </a:prstGeom>
              <a:solidFill>
                <a:srgbClr val="B28E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35" name="Rectangle 37"/>
              <p:cNvSpPr>
                <a:spLocks noChangeArrowheads="1"/>
              </p:cNvSpPr>
              <p:nvPr/>
            </p:nvSpPr>
            <p:spPr bwMode="auto">
              <a:xfrm>
                <a:off x="2454" y="2481"/>
                <a:ext cx="13" cy="862"/>
              </a:xfrm>
              <a:prstGeom prst="rect">
                <a:avLst/>
              </a:prstGeom>
              <a:solidFill>
                <a:srgbClr val="B591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36" name="Rectangle 38"/>
              <p:cNvSpPr>
                <a:spLocks noChangeArrowheads="1"/>
              </p:cNvSpPr>
              <p:nvPr/>
            </p:nvSpPr>
            <p:spPr bwMode="auto">
              <a:xfrm>
                <a:off x="2467" y="2481"/>
                <a:ext cx="13" cy="862"/>
              </a:xfrm>
              <a:prstGeom prst="rect">
                <a:avLst/>
              </a:prstGeom>
              <a:solidFill>
                <a:srgbClr val="B994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37" name="Rectangle 39"/>
              <p:cNvSpPr>
                <a:spLocks noChangeArrowheads="1"/>
              </p:cNvSpPr>
              <p:nvPr/>
            </p:nvSpPr>
            <p:spPr bwMode="auto">
              <a:xfrm>
                <a:off x="2480" y="2481"/>
                <a:ext cx="13" cy="862"/>
              </a:xfrm>
              <a:prstGeom prst="rect">
                <a:avLst/>
              </a:prstGeom>
              <a:solidFill>
                <a:srgbClr val="BC96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38" name="Rectangle 40"/>
              <p:cNvSpPr>
                <a:spLocks noChangeArrowheads="1"/>
              </p:cNvSpPr>
              <p:nvPr/>
            </p:nvSpPr>
            <p:spPr bwMode="auto">
              <a:xfrm>
                <a:off x="2493" y="2481"/>
                <a:ext cx="13" cy="862"/>
              </a:xfrm>
              <a:prstGeom prst="rect">
                <a:avLst/>
              </a:prstGeom>
              <a:solidFill>
                <a:srgbClr val="C09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39" name="Rectangle 41"/>
              <p:cNvSpPr>
                <a:spLocks noChangeArrowheads="1"/>
              </p:cNvSpPr>
              <p:nvPr/>
            </p:nvSpPr>
            <p:spPr bwMode="auto">
              <a:xfrm>
                <a:off x="2506" y="2481"/>
                <a:ext cx="13" cy="862"/>
              </a:xfrm>
              <a:prstGeom prst="rect">
                <a:avLst/>
              </a:prstGeom>
              <a:solidFill>
                <a:srgbClr val="C39C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40" name="Rectangle 42"/>
              <p:cNvSpPr>
                <a:spLocks noChangeArrowheads="1"/>
              </p:cNvSpPr>
              <p:nvPr/>
            </p:nvSpPr>
            <p:spPr bwMode="auto">
              <a:xfrm>
                <a:off x="2519" y="2481"/>
                <a:ext cx="14" cy="862"/>
              </a:xfrm>
              <a:prstGeom prst="rect">
                <a:avLst/>
              </a:prstGeom>
              <a:solidFill>
                <a:srgbClr val="C79F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41" name="Rectangle 43"/>
              <p:cNvSpPr>
                <a:spLocks noChangeArrowheads="1"/>
              </p:cNvSpPr>
              <p:nvPr/>
            </p:nvSpPr>
            <p:spPr bwMode="auto">
              <a:xfrm>
                <a:off x="2533" y="2481"/>
                <a:ext cx="13" cy="862"/>
              </a:xfrm>
              <a:prstGeom prst="rect">
                <a:avLst/>
              </a:prstGeom>
              <a:solidFill>
                <a:srgbClr val="C9A1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42" name="Rectangle 44"/>
              <p:cNvSpPr>
                <a:spLocks noChangeArrowheads="1"/>
              </p:cNvSpPr>
              <p:nvPr/>
            </p:nvSpPr>
            <p:spPr bwMode="auto">
              <a:xfrm>
                <a:off x="2546" y="2481"/>
                <a:ext cx="13" cy="862"/>
              </a:xfrm>
              <a:prstGeom prst="rect">
                <a:avLst/>
              </a:prstGeom>
              <a:solidFill>
                <a:srgbClr val="CCA3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43" name="Rectangle 45"/>
              <p:cNvSpPr>
                <a:spLocks noChangeArrowheads="1"/>
              </p:cNvSpPr>
              <p:nvPr/>
            </p:nvSpPr>
            <p:spPr bwMode="auto">
              <a:xfrm>
                <a:off x="2559" y="2481"/>
                <a:ext cx="13" cy="862"/>
              </a:xfrm>
              <a:prstGeom prst="rect">
                <a:avLst/>
              </a:prstGeom>
              <a:solidFill>
                <a:srgbClr val="D0A6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44" name="Rectangle 46"/>
              <p:cNvSpPr>
                <a:spLocks noChangeArrowheads="1"/>
              </p:cNvSpPr>
              <p:nvPr/>
            </p:nvSpPr>
            <p:spPr bwMode="auto">
              <a:xfrm>
                <a:off x="2572" y="2481"/>
                <a:ext cx="13" cy="862"/>
              </a:xfrm>
              <a:prstGeom prst="rect">
                <a:avLst/>
              </a:prstGeom>
              <a:solidFill>
                <a:srgbClr val="D3A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45" name="Rectangle 47"/>
              <p:cNvSpPr>
                <a:spLocks noChangeArrowheads="1"/>
              </p:cNvSpPr>
              <p:nvPr/>
            </p:nvSpPr>
            <p:spPr bwMode="auto">
              <a:xfrm>
                <a:off x="2585" y="2481"/>
                <a:ext cx="13" cy="862"/>
              </a:xfrm>
              <a:prstGeom prst="rect">
                <a:avLst/>
              </a:prstGeom>
              <a:solidFill>
                <a:srgbClr val="D6AB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46" name="Rectangle 48"/>
              <p:cNvSpPr>
                <a:spLocks noChangeArrowheads="1"/>
              </p:cNvSpPr>
              <p:nvPr/>
            </p:nvSpPr>
            <p:spPr bwMode="auto">
              <a:xfrm>
                <a:off x="2598" y="2481"/>
                <a:ext cx="13" cy="862"/>
              </a:xfrm>
              <a:prstGeom prst="rect">
                <a:avLst/>
              </a:prstGeom>
              <a:solidFill>
                <a:srgbClr val="D9AD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47" name="Rectangle 49"/>
              <p:cNvSpPr>
                <a:spLocks noChangeArrowheads="1"/>
              </p:cNvSpPr>
              <p:nvPr/>
            </p:nvSpPr>
            <p:spPr bwMode="auto">
              <a:xfrm>
                <a:off x="2611" y="2481"/>
                <a:ext cx="13" cy="862"/>
              </a:xfrm>
              <a:prstGeom prst="rect">
                <a:avLst/>
              </a:prstGeom>
              <a:solidFill>
                <a:srgbClr val="DCAF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48" name="Rectangle 50"/>
              <p:cNvSpPr>
                <a:spLocks noChangeArrowheads="1"/>
              </p:cNvSpPr>
              <p:nvPr/>
            </p:nvSpPr>
            <p:spPr bwMode="auto">
              <a:xfrm>
                <a:off x="2624" y="2481"/>
                <a:ext cx="13" cy="862"/>
              </a:xfrm>
              <a:prstGeom prst="rect">
                <a:avLst/>
              </a:prstGeom>
              <a:solidFill>
                <a:srgbClr val="DEB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49" name="Rectangle 51"/>
              <p:cNvSpPr>
                <a:spLocks noChangeArrowheads="1"/>
              </p:cNvSpPr>
              <p:nvPr/>
            </p:nvSpPr>
            <p:spPr bwMode="auto">
              <a:xfrm>
                <a:off x="2637" y="2481"/>
                <a:ext cx="13" cy="862"/>
              </a:xfrm>
              <a:prstGeom prst="rect">
                <a:avLst/>
              </a:prstGeom>
              <a:solidFill>
                <a:srgbClr val="E1B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50" name="Rectangle 52"/>
              <p:cNvSpPr>
                <a:spLocks noChangeArrowheads="1"/>
              </p:cNvSpPr>
              <p:nvPr/>
            </p:nvSpPr>
            <p:spPr bwMode="auto">
              <a:xfrm>
                <a:off x="2650" y="2481"/>
                <a:ext cx="13" cy="862"/>
              </a:xfrm>
              <a:prstGeom prst="rect">
                <a:avLst/>
              </a:prstGeom>
              <a:solidFill>
                <a:srgbClr val="E3B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51" name="Rectangle 53"/>
              <p:cNvSpPr>
                <a:spLocks noChangeArrowheads="1"/>
              </p:cNvSpPr>
              <p:nvPr/>
            </p:nvSpPr>
            <p:spPr bwMode="auto">
              <a:xfrm>
                <a:off x="2663" y="2481"/>
                <a:ext cx="13" cy="862"/>
              </a:xfrm>
              <a:prstGeom prst="rect">
                <a:avLst/>
              </a:prstGeom>
              <a:solidFill>
                <a:srgbClr val="E6B8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52" name="Rectangle 54"/>
              <p:cNvSpPr>
                <a:spLocks noChangeArrowheads="1"/>
              </p:cNvSpPr>
              <p:nvPr/>
            </p:nvSpPr>
            <p:spPr bwMode="auto">
              <a:xfrm>
                <a:off x="2676" y="2481"/>
                <a:ext cx="13" cy="862"/>
              </a:xfrm>
              <a:prstGeom prst="rect">
                <a:avLst/>
              </a:prstGeom>
              <a:solidFill>
                <a:srgbClr val="E8B9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53" name="Rectangle 55"/>
              <p:cNvSpPr>
                <a:spLocks noChangeArrowheads="1"/>
              </p:cNvSpPr>
              <p:nvPr/>
            </p:nvSpPr>
            <p:spPr bwMode="auto">
              <a:xfrm>
                <a:off x="2689" y="2481"/>
                <a:ext cx="13" cy="862"/>
              </a:xfrm>
              <a:prstGeom prst="rect">
                <a:avLst/>
              </a:prstGeom>
              <a:solidFill>
                <a:srgbClr val="EABB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54" name="Rectangle 56"/>
              <p:cNvSpPr>
                <a:spLocks noChangeArrowheads="1"/>
              </p:cNvSpPr>
              <p:nvPr/>
            </p:nvSpPr>
            <p:spPr bwMode="auto">
              <a:xfrm>
                <a:off x="2702" y="2481"/>
                <a:ext cx="13" cy="862"/>
              </a:xfrm>
              <a:prstGeom prst="rect">
                <a:avLst/>
              </a:prstGeom>
              <a:solidFill>
                <a:srgbClr val="ECB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55" name="Rectangle 57"/>
              <p:cNvSpPr>
                <a:spLocks noChangeArrowheads="1"/>
              </p:cNvSpPr>
              <p:nvPr/>
            </p:nvSpPr>
            <p:spPr bwMode="auto">
              <a:xfrm>
                <a:off x="2715" y="2481"/>
                <a:ext cx="14" cy="862"/>
              </a:xfrm>
              <a:prstGeom prst="rect">
                <a:avLst/>
              </a:prstGeom>
              <a:solidFill>
                <a:srgbClr val="EEBE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56" name="Rectangle 58"/>
              <p:cNvSpPr>
                <a:spLocks noChangeArrowheads="1"/>
              </p:cNvSpPr>
              <p:nvPr/>
            </p:nvSpPr>
            <p:spPr bwMode="auto">
              <a:xfrm>
                <a:off x="2729" y="2481"/>
                <a:ext cx="13" cy="862"/>
              </a:xfrm>
              <a:prstGeom prst="rect">
                <a:avLst/>
              </a:prstGeom>
              <a:solidFill>
                <a:srgbClr val="F0C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57" name="Rectangle 59"/>
              <p:cNvSpPr>
                <a:spLocks noChangeArrowheads="1"/>
              </p:cNvSpPr>
              <p:nvPr/>
            </p:nvSpPr>
            <p:spPr bwMode="auto">
              <a:xfrm>
                <a:off x="2742" y="2481"/>
                <a:ext cx="13" cy="862"/>
              </a:xfrm>
              <a:prstGeom prst="rect">
                <a:avLst/>
              </a:prstGeom>
              <a:solidFill>
                <a:srgbClr val="F1C1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58" name="Rectangle 60"/>
              <p:cNvSpPr>
                <a:spLocks noChangeArrowheads="1"/>
              </p:cNvSpPr>
              <p:nvPr/>
            </p:nvSpPr>
            <p:spPr bwMode="auto">
              <a:xfrm>
                <a:off x="2755" y="2481"/>
                <a:ext cx="13" cy="862"/>
              </a:xfrm>
              <a:prstGeom prst="rect">
                <a:avLst/>
              </a:prstGeom>
              <a:solidFill>
                <a:srgbClr val="F2C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59" name="Rectangle 61"/>
              <p:cNvSpPr>
                <a:spLocks noChangeArrowheads="1"/>
              </p:cNvSpPr>
              <p:nvPr/>
            </p:nvSpPr>
            <p:spPr bwMode="auto">
              <a:xfrm>
                <a:off x="2768" y="2481"/>
                <a:ext cx="13" cy="862"/>
              </a:xfrm>
              <a:prstGeom prst="rect">
                <a:avLst/>
              </a:prstGeom>
              <a:solidFill>
                <a:srgbClr val="F4C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60" name="Rectangle 62"/>
              <p:cNvSpPr>
                <a:spLocks noChangeArrowheads="1"/>
              </p:cNvSpPr>
              <p:nvPr/>
            </p:nvSpPr>
            <p:spPr bwMode="auto">
              <a:xfrm>
                <a:off x="2781" y="2481"/>
                <a:ext cx="13" cy="862"/>
              </a:xfrm>
              <a:prstGeom prst="rect">
                <a:avLst/>
              </a:prstGeom>
              <a:solidFill>
                <a:srgbClr val="F5C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61" name="Rectangle 63"/>
              <p:cNvSpPr>
                <a:spLocks noChangeArrowheads="1"/>
              </p:cNvSpPr>
              <p:nvPr/>
            </p:nvSpPr>
            <p:spPr bwMode="auto">
              <a:xfrm>
                <a:off x="2794" y="2481"/>
                <a:ext cx="13" cy="862"/>
              </a:xfrm>
              <a:prstGeom prst="rect">
                <a:avLst/>
              </a:prstGeom>
              <a:solidFill>
                <a:srgbClr val="F6C5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62" name="Rectangle 64"/>
              <p:cNvSpPr>
                <a:spLocks noChangeArrowheads="1"/>
              </p:cNvSpPr>
              <p:nvPr/>
            </p:nvSpPr>
            <p:spPr bwMode="auto">
              <a:xfrm>
                <a:off x="2807" y="2481"/>
                <a:ext cx="13" cy="862"/>
              </a:xfrm>
              <a:prstGeom prst="rect">
                <a:avLst/>
              </a:prstGeom>
              <a:solidFill>
                <a:srgbClr val="F8C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63" name="Rectangle 65"/>
              <p:cNvSpPr>
                <a:spLocks noChangeArrowheads="1"/>
              </p:cNvSpPr>
              <p:nvPr/>
            </p:nvSpPr>
            <p:spPr bwMode="auto">
              <a:xfrm>
                <a:off x="2820" y="2481"/>
                <a:ext cx="13" cy="862"/>
              </a:xfrm>
              <a:prstGeom prst="rect">
                <a:avLst/>
              </a:prstGeom>
              <a:solidFill>
                <a:srgbClr val="F9C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64" name="Rectangle 66"/>
              <p:cNvSpPr>
                <a:spLocks noChangeArrowheads="1"/>
              </p:cNvSpPr>
              <p:nvPr/>
            </p:nvSpPr>
            <p:spPr bwMode="auto">
              <a:xfrm>
                <a:off x="2833" y="2481"/>
                <a:ext cx="13" cy="862"/>
              </a:xfrm>
              <a:prstGeom prst="rect">
                <a:avLst/>
              </a:prstGeom>
              <a:solidFill>
                <a:srgbClr val="FAC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65" name="Rectangle 67"/>
              <p:cNvSpPr>
                <a:spLocks noChangeArrowheads="1"/>
              </p:cNvSpPr>
              <p:nvPr/>
            </p:nvSpPr>
            <p:spPr bwMode="auto">
              <a:xfrm>
                <a:off x="2846" y="2481"/>
                <a:ext cx="13" cy="862"/>
              </a:xfrm>
              <a:prstGeom prst="rect">
                <a:avLst/>
              </a:prstGeom>
              <a:solidFill>
                <a:srgbClr val="FAC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66" name="Rectangle 68"/>
              <p:cNvSpPr>
                <a:spLocks noChangeArrowheads="1"/>
              </p:cNvSpPr>
              <p:nvPr/>
            </p:nvSpPr>
            <p:spPr bwMode="auto">
              <a:xfrm>
                <a:off x="2859" y="2481"/>
                <a:ext cx="13" cy="862"/>
              </a:xfrm>
              <a:prstGeom prst="rect">
                <a:avLst/>
              </a:prstGeom>
              <a:solidFill>
                <a:srgbClr val="FBC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67" name="Rectangle 69"/>
              <p:cNvSpPr>
                <a:spLocks noChangeArrowheads="1"/>
              </p:cNvSpPr>
              <p:nvPr/>
            </p:nvSpPr>
            <p:spPr bwMode="auto">
              <a:xfrm>
                <a:off x="2872" y="2481"/>
                <a:ext cx="13" cy="862"/>
              </a:xfrm>
              <a:prstGeom prst="rect">
                <a:avLst/>
              </a:prstGeom>
              <a:solidFill>
                <a:srgbClr val="FCC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68" name="Rectangle 70"/>
              <p:cNvSpPr>
                <a:spLocks noChangeArrowheads="1"/>
              </p:cNvSpPr>
              <p:nvPr/>
            </p:nvSpPr>
            <p:spPr bwMode="auto">
              <a:xfrm>
                <a:off x="2885" y="2481"/>
                <a:ext cx="13" cy="862"/>
              </a:xfrm>
              <a:prstGeom prst="rect">
                <a:avLst/>
              </a:prstGeom>
              <a:solidFill>
                <a:srgbClr val="FDCA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69" name="Rectangle 71"/>
              <p:cNvSpPr>
                <a:spLocks noChangeArrowheads="1"/>
              </p:cNvSpPr>
              <p:nvPr/>
            </p:nvSpPr>
            <p:spPr bwMode="auto">
              <a:xfrm>
                <a:off x="2898" y="2481"/>
                <a:ext cx="13" cy="862"/>
              </a:xfrm>
              <a:prstGeom prst="rect">
                <a:avLst/>
              </a:prstGeom>
              <a:solidFill>
                <a:srgbClr val="FDC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70" name="Rectangle 72"/>
              <p:cNvSpPr>
                <a:spLocks noChangeArrowheads="1"/>
              </p:cNvSpPr>
              <p:nvPr/>
            </p:nvSpPr>
            <p:spPr bwMode="auto">
              <a:xfrm>
                <a:off x="2911" y="2481"/>
                <a:ext cx="14" cy="862"/>
              </a:xfrm>
              <a:prstGeom prst="rect">
                <a:avLst/>
              </a:prstGeom>
              <a:solidFill>
                <a:srgbClr val="FECB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71" name="Rectangle 73"/>
              <p:cNvSpPr>
                <a:spLocks noChangeArrowheads="1"/>
              </p:cNvSpPr>
              <p:nvPr/>
            </p:nvSpPr>
            <p:spPr bwMode="auto">
              <a:xfrm>
                <a:off x="2925" y="2481"/>
                <a:ext cx="13" cy="862"/>
              </a:xfrm>
              <a:prstGeom prst="rect">
                <a:avLst/>
              </a:prstGeom>
              <a:solidFill>
                <a:srgbClr val="FECB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72" name="Rectangle 74"/>
              <p:cNvSpPr>
                <a:spLocks noChangeArrowheads="1"/>
              </p:cNvSpPr>
              <p:nvPr/>
            </p:nvSpPr>
            <p:spPr bwMode="auto">
              <a:xfrm>
                <a:off x="2938" y="2481"/>
                <a:ext cx="13" cy="862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</p:grpSp>
        <p:sp>
          <p:nvSpPr>
            <p:cNvPr id="13324" name="Rectangle 75"/>
            <p:cNvSpPr>
              <a:spLocks noChangeArrowheads="1"/>
            </p:cNvSpPr>
            <p:nvPr/>
          </p:nvSpPr>
          <p:spPr bwMode="auto">
            <a:xfrm>
              <a:off x="2101" y="2481"/>
              <a:ext cx="850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 sz="1350"/>
            </a:p>
          </p:txBody>
        </p:sp>
        <p:grpSp>
          <p:nvGrpSpPr>
            <p:cNvPr id="13325" name="Group 76"/>
            <p:cNvGrpSpPr>
              <a:grpSpLocks/>
            </p:cNvGrpSpPr>
            <p:nvPr/>
          </p:nvGrpSpPr>
          <p:grpSpPr bwMode="auto">
            <a:xfrm>
              <a:off x="4218" y="1331"/>
              <a:ext cx="836" cy="2012"/>
              <a:chOff x="4218" y="1331"/>
              <a:chExt cx="836" cy="2012"/>
            </a:xfrm>
          </p:grpSpPr>
          <p:sp>
            <p:nvSpPr>
              <p:cNvPr id="13344" name="Rectangle 77"/>
              <p:cNvSpPr>
                <a:spLocks noChangeArrowheads="1"/>
              </p:cNvSpPr>
              <p:nvPr/>
            </p:nvSpPr>
            <p:spPr bwMode="auto">
              <a:xfrm>
                <a:off x="4218" y="1331"/>
                <a:ext cx="13" cy="2012"/>
              </a:xfrm>
              <a:prstGeom prst="rect">
                <a:avLst/>
              </a:prstGeom>
              <a:solidFill>
                <a:srgbClr val="765E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45" name="Rectangle 78"/>
              <p:cNvSpPr>
                <a:spLocks noChangeArrowheads="1"/>
              </p:cNvSpPr>
              <p:nvPr/>
            </p:nvSpPr>
            <p:spPr bwMode="auto">
              <a:xfrm>
                <a:off x="4231" y="1331"/>
                <a:ext cx="13" cy="2012"/>
              </a:xfrm>
              <a:prstGeom prst="rect">
                <a:avLst/>
              </a:prstGeom>
              <a:solidFill>
                <a:srgbClr val="775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46" name="Rectangle 79"/>
              <p:cNvSpPr>
                <a:spLocks noChangeArrowheads="1"/>
              </p:cNvSpPr>
              <p:nvPr/>
            </p:nvSpPr>
            <p:spPr bwMode="auto">
              <a:xfrm>
                <a:off x="4244" y="1331"/>
                <a:ext cx="13" cy="2012"/>
              </a:xfrm>
              <a:prstGeom prst="rect">
                <a:avLst/>
              </a:prstGeom>
              <a:solidFill>
                <a:srgbClr val="785F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47" name="Rectangle 80"/>
              <p:cNvSpPr>
                <a:spLocks noChangeArrowheads="1"/>
              </p:cNvSpPr>
              <p:nvPr/>
            </p:nvSpPr>
            <p:spPr bwMode="auto">
              <a:xfrm>
                <a:off x="4257" y="1331"/>
                <a:ext cx="13" cy="2012"/>
              </a:xfrm>
              <a:prstGeom prst="rect">
                <a:avLst/>
              </a:prstGeom>
              <a:solidFill>
                <a:srgbClr val="796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48" name="Rectangle 81"/>
              <p:cNvSpPr>
                <a:spLocks noChangeArrowheads="1"/>
              </p:cNvSpPr>
              <p:nvPr/>
            </p:nvSpPr>
            <p:spPr bwMode="auto">
              <a:xfrm>
                <a:off x="4270" y="1331"/>
                <a:ext cx="13" cy="2012"/>
              </a:xfrm>
              <a:prstGeom prst="rect">
                <a:avLst/>
              </a:prstGeom>
              <a:solidFill>
                <a:srgbClr val="7A61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49" name="Rectangle 82"/>
              <p:cNvSpPr>
                <a:spLocks noChangeArrowheads="1"/>
              </p:cNvSpPr>
              <p:nvPr/>
            </p:nvSpPr>
            <p:spPr bwMode="auto">
              <a:xfrm>
                <a:off x="4283" y="1331"/>
                <a:ext cx="14" cy="2012"/>
              </a:xfrm>
              <a:prstGeom prst="rect">
                <a:avLst/>
              </a:prstGeom>
              <a:solidFill>
                <a:srgbClr val="7B62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50" name="Rectangle 83"/>
              <p:cNvSpPr>
                <a:spLocks noChangeArrowheads="1"/>
              </p:cNvSpPr>
              <p:nvPr/>
            </p:nvSpPr>
            <p:spPr bwMode="auto">
              <a:xfrm>
                <a:off x="4297" y="1331"/>
                <a:ext cx="13" cy="2012"/>
              </a:xfrm>
              <a:prstGeom prst="rect">
                <a:avLst/>
              </a:prstGeom>
              <a:solidFill>
                <a:srgbClr val="7D63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51" name="Rectangle 84"/>
              <p:cNvSpPr>
                <a:spLocks noChangeArrowheads="1"/>
              </p:cNvSpPr>
              <p:nvPr/>
            </p:nvSpPr>
            <p:spPr bwMode="auto">
              <a:xfrm>
                <a:off x="4310" y="1331"/>
                <a:ext cx="13" cy="2012"/>
              </a:xfrm>
              <a:prstGeom prst="rect">
                <a:avLst/>
              </a:prstGeom>
              <a:solidFill>
                <a:srgbClr val="7E6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52" name="Rectangle 85"/>
              <p:cNvSpPr>
                <a:spLocks noChangeArrowheads="1"/>
              </p:cNvSpPr>
              <p:nvPr/>
            </p:nvSpPr>
            <p:spPr bwMode="auto">
              <a:xfrm>
                <a:off x="4323" y="1331"/>
                <a:ext cx="13" cy="2012"/>
              </a:xfrm>
              <a:prstGeom prst="rect">
                <a:avLst/>
              </a:prstGeom>
              <a:solidFill>
                <a:srgbClr val="806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53" name="Rectangle 86"/>
              <p:cNvSpPr>
                <a:spLocks noChangeArrowheads="1"/>
              </p:cNvSpPr>
              <p:nvPr/>
            </p:nvSpPr>
            <p:spPr bwMode="auto">
              <a:xfrm>
                <a:off x="4336" y="1331"/>
                <a:ext cx="13" cy="2012"/>
              </a:xfrm>
              <a:prstGeom prst="rect">
                <a:avLst/>
              </a:prstGeom>
              <a:solidFill>
                <a:srgbClr val="8267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54" name="Rectangle 87"/>
              <p:cNvSpPr>
                <a:spLocks noChangeArrowheads="1"/>
              </p:cNvSpPr>
              <p:nvPr/>
            </p:nvSpPr>
            <p:spPr bwMode="auto">
              <a:xfrm>
                <a:off x="4349" y="1331"/>
                <a:ext cx="13" cy="2012"/>
              </a:xfrm>
              <a:prstGeom prst="rect">
                <a:avLst/>
              </a:prstGeom>
              <a:solidFill>
                <a:srgbClr val="8469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55" name="Rectangle 88"/>
              <p:cNvSpPr>
                <a:spLocks noChangeArrowheads="1"/>
              </p:cNvSpPr>
              <p:nvPr/>
            </p:nvSpPr>
            <p:spPr bwMode="auto">
              <a:xfrm>
                <a:off x="4362" y="1331"/>
                <a:ext cx="13" cy="2012"/>
              </a:xfrm>
              <a:prstGeom prst="rect">
                <a:avLst/>
              </a:prstGeom>
              <a:solidFill>
                <a:srgbClr val="866B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56" name="Rectangle 89"/>
              <p:cNvSpPr>
                <a:spLocks noChangeArrowheads="1"/>
              </p:cNvSpPr>
              <p:nvPr/>
            </p:nvSpPr>
            <p:spPr bwMode="auto">
              <a:xfrm>
                <a:off x="4375" y="1331"/>
                <a:ext cx="13" cy="2012"/>
              </a:xfrm>
              <a:prstGeom prst="rect">
                <a:avLst/>
              </a:prstGeom>
              <a:solidFill>
                <a:srgbClr val="886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57" name="Rectangle 90"/>
              <p:cNvSpPr>
                <a:spLocks noChangeArrowheads="1"/>
              </p:cNvSpPr>
              <p:nvPr/>
            </p:nvSpPr>
            <p:spPr bwMode="auto">
              <a:xfrm>
                <a:off x="4388" y="1331"/>
                <a:ext cx="13" cy="2012"/>
              </a:xfrm>
              <a:prstGeom prst="rect">
                <a:avLst/>
              </a:prstGeom>
              <a:solidFill>
                <a:srgbClr val="8B6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58" name="Rectangle 91"/>
              <p:cNvSpPr>
                <a:spLocks noChangeArrowheads="1"/>
              </p:cNvSpPr>
              <p:nvPr/>
            </p:nvSpPr>
            <p:spPr bwMode="auto">
              <a:xfrm>
                <a:off x="4401" y="1331"/>
                <a:ext cx="13" cy="2012"/>
              </a:xfrm>
              <a:prstGeom prst="rect">
                <a:avLst/>
              </a:prstGeom>
              <a:solidFill>
                <a:srgbClr val="8D71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59" name="Rectangle 92"/>
              <p:cNvSpPr>
                <a:spLocks noChangeArrowheads="1"/>
              </p:cNvSpPr>
              <p:nvPr/>
            </p:nvSpPr>
            <p:spPr bwMode="auto">
              <a:xfrm>
                <a:off x="4414" y="1331"/>
                <a:ext cx="13" cy="2012"/>
              </a:xfrm>
              <a:prstGeom prst="rect">
                <a:avLst/>
              </a:prstGeom>
              <a:solidFill>
                <a:srgbClr val="9073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60" name="Rectangle 93"/>
              <p:cNvSpPr>
                <a:spLocks noChangeArrowheads="1"/>
              </p:cNvSpPr>
              <p:nvPr/>
            </p:nvSpPr>
            <p:spPr bwMode="auto">
              <a:xfrm>
                <a:off x="4427" y="1331"/>
                <a:ext cx="13" cy="2012"/>
              </a:xfrm>
              <a:prstGeom prst="rect">
                <a:avLst/>
              </a:prstGeom>
              <a:solidFill>
                <a:srgbClr val="937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61" name="Rectangle 94"/>
              <p:cNvSpPr>
                <a:spLocks noChangeArrowheads="1"/>
              </p:cNvSpPr>
              <p:nvPr/>
            </p:nvSpPr>
            <p:spPr bwMode="auto">
              <a:xfrm>
                <a:off x="4440" y="1331"/>
                <a:ext cx="13" cy="2012"/>
              </a:xfrm>
              <a:prstGeom prst="rect">
                <a:avLst/>
              </a:prstGeom>
              <a:solidFill>
                <a:srgbClr val="9677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62" name="Rectangle 95"/>
              <p:cNvSpPr>
                <a:spLocks noChangeArrowheads="1"/>
              </p:cNvSpPr>
              <p:nvPr/>
            </p:nvSpPr>
            <p:spPr bwMode="auto">
              <a:xfrm>
                <a:off x="4453" y="1331"/>
                <a:ext cx="13" cy="2012"/>
              </a:xfrm>
              <a:prstGeom prst="rect">
                <a:avLst/>
              </a:prstGeom>
              <a:solidFill>
                <a:srgbClr val="997A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63" name="Rectangle 96"/>
              <p:cNvSpPr>
                <a:spLocks noChangeArrowheads="1"/>
              </p:cNvSpPr>
              <p:nvPr/>
            </p:nvSpPr>
            <p:spPr bwMode="auto">
              <a:xfrm>
                <a:off x="4466" y="1331"/>
                <a:ext cx="13" cy="2012"/>
              </a:xfrm>
              <a:prstGeom prst="rect">
                <a:avLst/>
              </a:prstGeom>
              <a:solidFill>
                <a:srgbClr val="9C7C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64" name="Rectangle 97"/>
              <p:cNvSpPr>
                <a:spLocks noChangeArrowheads="1"/>
              </p:cNvSpPr>
              <p:nvPr/>
            </p:nvSpPr>
            <p:spPr bwMode="auto">
              <a:xfrm>
                <a:off x="4479" y="1331"/>
                <a:ext cx="14" cy="2012"/>
              </a:xfrm>
              <a:prstGeom prst="rect">
                <a:avLst/>
              </a:prstGeom>
              <a:solidFill>
                <a:srgbClr val="9F7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65" name="Rectangle 98"/>
              <p:cNvSpPr>
                <a:spLocks noChangeArrowheads="1"/>
              </p:cNvSpPr>
              <p:nvPr/>
            </p:nvSpPr>
            <p:spPr bwMode="auto">
              <a:xfrm>
                <a:off x="4493" y="1331"/>
                <a:ext cx="13" cy="2012"/>
              </a:xfrm>
              <a:prstGeom prst="rect">
                <a:avLst/>
              </a:prstGeom>
              <a:solidFill>
                <a:srgbClr val="A28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66" name="Rectangle 99"/>
              <p:cNvSpPr>
                <a:spLocks noChangeArrowheads="1"/>
              </p:cNvSpPr>
              <p:nvPr/>
            </p:nvSpPr>
            <p:spPr bwMode="auto">
              <a:xfrm>
                <a:off x="4506" y="1331"/>
                <a:ext cx="13" cy="2012"/>
              </a:xfrm>
              <a:prstGeom prst="rect">
                <a:avLst/>
              </a:prstGeom>
              <a:solidFill>
                <a:srgbClr val="A68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67" name="Rectangle 100"/>
              <p:cNvSpPr>
                <a:spLocks noChangeArrowheads="1"/>
              </p:cNvSpPr>
              <p:nvPr/>
            </p:nvSpPr>
            <p:spPr bwMode="auto">
              <a:xfrm>
                <a:off x="4519" y="1331"/>
                <a:ext cx="13" cy="2012"/>
              </a:xfrm>
              <a:prstGeom prst="rect">
                <a:avLst/>
              </a:prstGeom>
              <a:solidFill>
                <a:srgbClr val="A987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68" name="Rectangle 101"/>
              <p:cNvSpPr>
                <a:spLocks noChangeArrowheads="1"/>
              </p:cNvSpPr>
              <p:nvPr/>
            </p:nvSpPr>
            <p:spPr bwMode="auto">
              <a:xfrm>
                <a:off x="4532" y="1331"/>
                <a:ext cx="13" cy="2012"/>
              </a:xfrm>
              <a:prstGeom prst="rect">
                <a:avLst/>
              </a:prstGeom>
              <a:solidFill>
                <a:srgbClr val="AD8A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69" name="Rectangle 102"/>
              <p:cNvSpPr>
                <a:spLocks noChangeArrowheads="1"/>
              </p:cNvSpPr>
              <p:nvPr/>
            </p:nvSpPr>
            <p:spPr bwMode="auto">
              <a:xfrm>
                <a:off x="4545" y="1331"/>
                <a:ext cx="13" cy="2012"/>
              </a:xfrm>
              <a:prstGeom prst="rect">
                <a:avLst/>
              </a:prstGeom>
              <a:solidFill>
                <a:srgbClr val="B08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70" name="Rectangle 103"/>
              <p:cNvSpPr>
                <a:spLocks noChangeArrowheads="1"/>
              </p:cNvSpPr>
              <p:nvPr/>
            </p:nvSpPr>
            <p:spPr bwMode="auto">
              <a:xfrm>
                <a:off x="4558" y="1331"/>
                <a:ext cx="13" cy="2012"/>
              </a:xfrm>
              <a:prstGeom prst="rect">
                <a:avLst/>
              </a:prstGeom>
              <a:solidFill>
                <a:srgbClr val="B48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71" name="Rectangle 104"/>
              <p:cNvSpPr>
                <a:spLocks noChangeArrowheads="1"/>
              </p:cNvSpPr>
              <p:nvPr/>
            </p:nvSpPr>
            <p:spPr bwMode="auto">
              <a:xfrm>
                <a:off x="4571" y="1331"/>
                <a:ext cx="13" cy="2012"/>
              </a:xfrm>
              <a:prstGeom prst="rect">
                <a:avLst/>
              </a:prstGeom>
              <a:solidFill>
                <a:srgbClr val="B79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72" name="Rectangle 105"/>
              <p:cNvSpPr>
                <a:spLocks noChangeArrowheads="1"/>
              </p:cNvSpPr>
              <p:nvPr/>
            </p:nvSpPr>
            <p:spPr bwMode="auto">
              <a:xfrm>
                <a:off x="4584" y="1331"/>
                <a:ext cx="13" cy="2012"/>
              </a:xfrm>
              <a:prstGeom prst="rect">
                <a:avLst/>
              </a:prstGeom>
              <a:solidFill>
                <a:srgbClr val="BB9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73" name="Rectangle 106"/>
              <p:cNvSpPr>
                <a:spLocks noChangeArrowheads="1"/>
              </p:cNvSpPr>
              <p:nvPr/>
            </p:nvSpPr>
            <p:spPr bwMode="auto">
              <a:xfrm>
                <a:off x="4597" y="1331"/>
                <a:ext cx="13" cy="2012"/>
              </a:xfrm>
              <a:prstGeom prst="rect">
                <a:avLst/>
              </a:prstGeom>
              <a:solidFill>
                <a:srgbClr val="BE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74" name="Rectangle 107"/>
              <p:cNvSpPr>
                <a:spLocks noChangeArrowheads="1"/>
              </p:cNvSpPr>
              <p:nvPr/>
            </p:nvSpPr>
            <p:spPr bwMode="auto">
              <a:xfrm>
                <a:off x="4610" y="1331"/>
                <a:ext cx="13" cy="2012"/>
              </a:xfrm>
              <a:prstGeom prst="rect">
                <a:avLst/>
              </a:prstGeom>
              <a:solidFill>
                <a:srgbClr val="C19B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75" name="Rectangle 108"/>
              <p:cNvSpPr>
                <a:spLocks noChangeArrowheads="1"/>
              </p:cNvSpPr>
              <p:nvPr/>
            </p:nvSpPr>
            <p:spPr bwMode="auto">
              <a:xfrm>
                <a:off x="4623" y="1331"/>
                <a:ext cx="13" cy="2012"/>
              </a:xfrm>
              <a:prstGeom prst="rect">
                <a:avLst/>
              </a:prstGeom>
              <a:solidFill>
                <a:srgbClr val="C59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76" name="Rectangle 109"/>
              <p:cNvSpPr>
                <a:spLocks noChangeArrowheads="1"/>
              </p:cNvSpPr>
              <p:nvPr/>
            </p:nvSpPr>
            <p:spPr bwMode="auto">
              <a:xfrm>
                <a:off x="4636" y="1331"/>
                <a:ext cx="13" cy="2012"/>
              </a:xfrm>
              <a:prstGeom prst="rect">
                <a:avLst/>
              </a:prstGeom>
              <a:solidFill>
                <a:srgbClr val="C8A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77" name="Rectangle 110"/>
              <p:cNvSpPr>
                <a:spLocks noChangeArrowheads="1"/>
              </p:cNvSpPr>
              <p:nvPr/>
            </p:nvSpPr>
            <p:spPr bwMode="auto">
              <a:xfrm>
                <a:off x="4649" y="1331"/>
                <a:ext cx="13" cy="2012"/>
              </a:xfrm>
              <a:prstGeom prst="rect">
                <a:avLst/>
              </a:prstGeom>
              <a:solidFill>
                <a:srgbClr val="CCA3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78" name="Rectangle 111"/>
              <p:cNvSpPr>
                <a:spLocks noChangeArrowheads="1"/>
              </p:cNvSpPr>
              <p:nvPr/>
            </p:nvSpPr>
            <p:spPr bwMode="auto">
              <a:xfrm>
                <a:off x="4662" y="1331"/>
                <a:ext cx="13" cy="2012"/>
              </a:xfrm>
              <a:prstGeom prst="rect">
                <a:avLst/>
              </a:prstGeom>
              <a:solidFill>
                <a:srgbClr val="CFA5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79" name="Rectangle 112"/>
              <p:cNvSpPr>
                <a:spLocks noChangeArrowheads="1"/>
              </p:cNvSpPr>
              <p:nvPr/>
            </p:nvSpPr>
            <p:spPr bwMode="auto">
              <a:xfrm>
                <a:off x="4675" y="1331"/>
                <a:ext cx="14" cy="2012"/>
              </a:xfrm>
              <a:prstGeom prst="rect">
                <a:avLst/>
              </a:prstGeom>
              <a:solidFill>
                <a:srgbClr val="D2A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80" name="Rectangle 113"/>
              <p:cNvSpPr>
                <a:spLocks noChangeArrowheads="1"/>
              </p:cNvSpPr>
              <p:nvPr/>
            </p:nvSpPr>
            <p:spPr bwMode="auto">
              <a:xfrm>
                <a:off x="4689" y="1331"/>
                <a:ext cx="13" cy="2012"/>
              </a:xfrm>
              <a:prstGeom prst="rect">
                <a:avLst/>
              </a:prstGeom>
              <a:solidFill>
                <a:srgbClr val="D5AA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81" name="Rectangle 114"/>
              <p:cNvSpPr>
                <a:spLocks noChangeArrowheads="1"/>
              </p:cNvSpPr>
              <p:nvPr/>
            </p:nvSpPr>
            <p:spPr bwMode="auto">
              <a:xfrm>
                <a:off x="4702" y="1331"/>
                <a:ext cx="13" cy="2012"/>
              </a:xfrm>
              <a:prstGeom prst="rect">
                <a:avLst/>
              </a:prstGeom>
              <a:solidFill>
                <a:srgbClr val="D8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82" name="Rectangle 115"/>
              <p:cNvSpPr>
                <a:spLocks noChangeArrowheads="1"/>
              </p:cNvSpPr>
              <p:nvPr/>
            </p:nvSpPr>
            <p:spPr bwMode="auto">
              <a:xfrm>
                <a:off x="4715" y="1331"/>
                <a:ext cx="13" cy="2012"/>
              </a:xfrm>
              <a:prstGeom prst="rect">
                <a:avLst/>
              </a:prstGeom>
              <a:solidFill>
                <a:srgbClr val="DBA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83" name="Rectangle 116"/>
              <p:cNvSpPr>
                <a:spLocks noChangeArrowheads="1"/>
              </p:cNvSpPr>
              <p:nvPr/>
            </p:nvSpPr>
            <p:spPr bwMode="auto">
              <a:xfrm>
                <a:off x="4728" y="1331"/>
                <a:ext cx="13" cy="2012"/>
              </a:xfrm>
              <a:prstGeom prst="rect">
                <a:avLst/>
              </a:prstGeom>
              <a:solidFill>
                <a:srgbClr val="DEB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84" name="Rectangle 117"/>
              <p:cNvSpPr>
                <a:spLocks noChangeArrowheads="1"/>
              </p:cNvSpPr>
              <p:nvPr/>
            </p:nvSpPr>
            <p:spPr bwMode="auto">
              <a:xfrm>
                <a:off x="4741" y="1331"/>
                <a:ext cx="13" cy="2012"/>
              </a:xfrm>
              <a:prstGeom prst="rect">
                <a:avLst/>
              </a:prstGeom>
              <a:solidFill>
                <a:srgbClr val="E0B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85" name="Rectangle 118"/>
              <p:cNvSpPr>
                <a:spLocks noChangeArrowheads="1"/>
              </p:cNvSpPr>
              <p:nvPr/>
            </p:nvSpPr>
            <p:spPr bwMode="auto">
              <a:xfrm>
                <a:off x="4754" y="1331"/>
                <a:ext cx="13" cy="2012"/>
              </a:xfrm>
              <a:prstGeom prst="rect">
                <a:avLst/>
              </a:prstGeom>
              <a:solidFill>
                <a:srgbClr val="E3B5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86" name="Rectangle 119"/>
              <p:cNvSpPr>
                <a:spLocks noChangeArrowheads="1"/>
              </p:cNvSpPr>
              <p:nvPr/>
            </p:nvSpPr>
            <p:spPr bwMode="auto">
              <a:xfrm>
                <a:off x="4767" y="1331"/>
                <a:ext cx="13" cy="2012"/>
              </a:xfrm>
              <a:prstGeom prst="rect">
                <a:avLst/>
              </a:prstGeom>
              <a:solidFill>
                <a:srgbClr val="E5B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87" name="Rectangle 120"/>
              <p:cNvSpPr>
                <a:spLocks noChangeArrowheads="1"/>
              </p:cNvSpPr>
              <p:nvPr/>
            </p:nvSpPr>
            <p:spPr bwMode="auto">
              <a:xfrm>
                <a:off x="4780" y="1331"/>
                <a:ext cx="13" cy="2012"/>
              </a:xfrm>
              <a:prstGeom prst="rect">
                <a:avLst/>
              </a:prstGeom>
              <a:solidFill>
                <a:srgbClr val="E7B9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88" name="Rectangle 121"/>
              <p:cNvSpPr>
                <a:spLocks noChangeArrowheads="1"/>
              </p:cNvSpPr>
              <p:nvPr/>
            </p:nvSpPr>
            <p:spPr bwMode="auto">
              <a:xfrm>
                <a:off x="4793" y="1331"/>
                <a:ext cx="13" cy="2012"/>
              </a:xfrm>
              <a:prstGeom prst="rect">
                <a:avLst/>
              </a:prstGeom>
              <a:solidFill>
                <a:srgbClr val="EABB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89" name="Rectangle 122"/>
              <p:cNvSpPr>
                <a:spLocks noChangeArrowheads="1"/>
              </p:cNvSpPr>
              <p:nvPr/>
            </p:nvSpPr>
            <p:spPr bwMode="auto">
              <a:xfrm>
                <a:off x="4806" y="1331"/>
                <a:ext cx="13" cy="2012"/>
              </a:xfrm>
              <a:prstGeom prst="rect">
                <a:avLst/>
              </a:prstGeom>
              <a:solidFill>
                <a:srgbClr val="ECBC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90" name="Rectangle 123"/>
              <p:cNvSpPr>
                <a:spLocks noChangeArrowheads="1"/>
              </p:cNvSpPr>
              <p:nvPr/>
            </p:nvSpPr>
            <p:spPr bwMode="auto">
              <a:xfrm>
                <a:off x="4819" y="1331"/>
                <a:ext cx="13" cy="2012"/>
              </a:xfrm>
              <a:prstGeom prst="rect">
                <a:avLst/>
              </a:prstGeom>
              <a:solidFill>
                <a:srgbClr val="EDB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91" name="Rectangle 124"/>
              <p:cNvSpPr>
                <a:spLocks noChangeArrowheads="1"/>
              </p:cNvSpPr>
              <p:nvPr/>
            </p:nvSpPr>
            <p:spPr bwMode="auto">
              <a:xfrm>
                <a:off x="4832" y="1331"/>
                <a:ext cx="13" cy="2012"/>
              </a:xfrm>
              <a:prstGeom prst="rect">
                <a:avLst/>
              </a:prstGeom>
              <a:solidFill>
                <a:srgbClr val="EFB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92" name="Rectangle 125"/>
              <p:cNvSpPr>
                <a:spLocks noChangeArrowheads="1"/>
              </p:cNvSpPr>
              <p:nvPr/>
            </p:nvSpPr>
            <p:spPr bwMode="auto">
              <a:xfrm>
                <a:off x="4845" y="1331"/>
                <a:ext cx="13" cy="2012"/>
              </a:xfrm>
              <a:prstGeom prst="rect">
                <a:avLst/>
              </a:prstGeom>
              <a:solidFill>
                <a:srgbClr val="F1C1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93" name="Rectangle 126"/>
              <p:cNvSpPr>
                <a:spLocks noChangeArrowheads="1"/>
              </p:cNvSpPr>
              <p:nvPr/>
            </p:nvSpPr>
            <p:spPr bwMode="auto">
              <a:xfrm>
                <a:off x="4858" y="1331"/>
                <a:ext cx="13" cy="2012"/>
              </a:xfrm>
              <a:prstGeom prst="rect">
                <a:avLst/>
              </a:prstGeom>
              <a:solidFill>
                <a:srgbClr val="F2C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94" name="Rectangle 127"/>
              <p:cNvSpPr>
                <a:spLocks noChangeArrowheads="1"/>
              </p:cNvSpPr>
              <p:nvPr/>
            </p:nvSpPr>
            <p:spPr bwMode="auto">
              <a:xfrm>
                <a:off x="4871" y="1331"/>
                <a:ext cx="14" cy="2012"/>
              </a:xfrm>
              <a:prstGeom prst="rect">
                <a:avLst/>
              </a:prstGeom>
              <a:solidFill>
                <a:srgbClr val="F4C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95" name="Rectangle 128"/>
              <p:cNvSpPr>
                <a:spLocks noChangeArrowheads="1"/>
              </p:cNvSpPr>
              <p:nvPr/>
            </p:nvSpPr>
            <p:spPr bwMode="auto">
              <a:xfrm>
                <a:off x="4885" y="1331"/>
                <a:ext cx="13" cy="2012"/>
              </a:xfrm>
              <a:prstGeom prst="rect">
                <a:avLst/>
              </a:prstGeom>
              <a:solidFill>
                <a:srgbClr val="F5C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96" name="Rectangle 129"/>
              <p:cNvSpPr>
                <a:spLocks noChangeArrowheads="1"/>
              </p:cNvSpPr>
              <p:nvPr/>
            </p:nvSpPr>
            <p:spPr bwMode="auto">
              <a:xfrm>
                <a:off x="4898" y="1331"/>
                <a:ext cx="13" cy="2012"/>
              </a:xfrm>
              <a:prstGeom prst="rect">
                <a:avLst/>
              </a:prstGeom>
              <a:solidFill>
                <a:srgbClr val="F6C5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97" name="Rectangle 130"/>
              <p:cNvSpPr>
                <a:spLocks noChangeArrowheads="1"/>
              </p:cNvSpPr>
              <p:nvPr/>
            </p:nvSpPr>
            <p:spPr bwMode="auto">
              <a:xfrm>
                <a:off x="4911" y="1331"/>
                <a:ext cx="13" cy="2012"/>
              </a:xfrm>
              <a:prstGeom prst="rect">
                <a:avLst/>
              </a:prstGeom>
              <a:solidFill>
                <a:srgbClr val="F8C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98" name="Rectangle 131"/>
              <p:cNvSpPr>
                <a:spLocks noChangeArrowheads="1"/>
              </p:cNvSpPr>
              <p:nvPr/>
            </p:nvSpPr>
            <p:spPr bwMode="auto">
              <a:xfrm>
                <a:off x="4924" y="1331"/>
                <a:ext cx="13" cy="2012"/>
              </a:xfrm>
              <a:prstGeom prst="rect">
                <a:avLst/>
              </a:prstGeom>
              <a:solidFill>
                <a:srgbClr val="F9C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399" name="Rectangle 132"/>
              <p:cNvSpPr>
                <a:spLocks noChangeArrowheads="1"/>
              </p:cNvSpPr>
              <p:nvPr/>
            </p:nvSpPr>
            <p:spPr bwMode="auto">
              <a:xfrm>
                <a:off x="4937" y="1331"/>
                <a:ext cx="13" cy="2012"/>
              </a:xfrm>
              <a:prstGeom prst="rect">
                <a:avLst/>
              </a:prstGeom>
              <a:solidFill>
                <a:srgbClr val="FAC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00" name="Rectangle 133"/>
              <p:cNvSpPr>
                <a:spLocks noChangeArrowheads="1"/>
              </p:cNvSpPr>
              <p:nvPr/>
            </p:nvSpPr>
            <p:spPr bwMode="auto">
              <a:xfrm>
                <a:off x="4950" y="1331"/>
                <a:ext cx="13" cy="2012"/>
              </a:xfrm>
              <a:prstGeom prst="rect">
                <a:avLst/>
              </a:prstGeom>
              <a:solidFill>
                <a:srgbClr val="FAC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01" name="Rectangle 134"/>
              <p:cNvSpPr>
                <a:spLocks noChangeArrowheads="1"/>
              </p:cNvSpPr>
              <p:nvPr/>
            </p:nvSpPr>
            <p:spPr bwMode="auto">
              <a:xfrm>
                <a:off x="4963" y="1331"/>
                <a:ext cx="13" cy="2012"/>
              </a:xfrm>
              <a:prstGeom prst="rect">
                <a:avLst/>
              </a:prstGeom>
              <a:solidFill>
                <a:srgbClr val="FBC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02" name="Rectangle 135"/>
              <p:cNvSpPr>
                <a:spLocks noChangeArrowheads="1"/>
              </p:cNvSpPr>
              <p:nvPr/>
            </p:nvSpPr>
            <p:spPr bwMode="auto">
              <a:xfrm>
                <a:off x="4976" y="1331"/>
                <a:ext cx="13" cy="2012"/>
              </a:xfrm>
              <a:prstGeom prst="rect">
                <a:avLst/>
              </a:prstGeom>
              <a:solidFill>
                <a:srgbClr val="FCC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03" name="Rectangle 136"/>
              <p:cNvSpPr>
                <a:spLocks noChangeArrowheads="1"/>
              </p:cNvSpPr>
              <p:nvPr/>
            </p:nvSpPr>
            <p:spPr bwMode="auto">
              <a:xfrm>
                <a:off x="4989" y="1331"/>
                <a:ext cx="13" cy="2012"/>
              </a:xfrm>
              <a:prstGeom prst="rect">
                <a:avLst/>
              </a:prstGeom>
              <a:solidFill>
                <a:srgbClr val="FDCA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04" name="Rectangle 137"/>
              <p:cNvSpPr>
                <a:spLocks noChangeArrowheads="1"/>
              </p:cNvSpPr>
              <p:nvPr/>
            </p:nvSpPr>
            <p:spPr bwMode="auto">
              <a:xfrm>
                <a:off x="5002" y="1331"/>
                <a:ext cx="13" cy="2012"/>
              </a:xfrm>
              <a:prstGeom prst="rect">
                <a:avLst/>
              </a:prstGeom>
              <a:solidFill>
                <a:srgbClr val="FDC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05" name="Rectangle 138"/>
              <p:cNvSpPr>
                <a:spLocks noChangeArrowheads="1"/>
              </p:cNvSpPr>
              <p:nvPr/>
            </p:nvSpPr>
            <p:spPr bwMode="auto">
              <a:xfrm>
                <a:off x="5015" y="1331"/>
                <a:ext cx="13" cy="2012"/>
              </a:xfrm>
              <a:prstGeom prst="rect">
                <a:avLst/>
              </a:prstGeom>
              <a:solidFill>
                <a:srgbClr val="FECB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06" name="Rectangle 139"/>
              <p:cNvSpPr>
                <a:spLocks noChangeArrowheads="1"/>
              </p:cNvSpPr>
              <p:nvPr/>
            </p:nvSpPr>
            <p:spPr bwMode="auto">
              <a:xfrm>
                <a:off x="5028" y="1331"/>
                <a:ext cx="13" cy="2012"/>
              </a:xfrm>
              <a:prstGeom prst="rect">
                <a:avLst/>
              </a:prstGeom>
              <a:solidFill>
                <a:srgbClr val="FECB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13407" name="Rectangle 140"/>
              <p:cNvSpPr>
                <a:spLocks noChangeArrowheads="1"/>
              </p:cNvSpPr>
              <p:nvPr/>
            </p:nvSpPr>
            <p:spPr bwMode="auto">
              <a:xfrm>
                <a:off x="5041" y="1331"/>
                <a:ext cx="13" cy="2012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</p:grpSp>
        <p:sp>
          <p:nvSpPr>
            <p:cNvPr id="13326" name="Rectangle 141"/>
            <p:cNvSpPr>
              <a:spLocks noChangeArrowheads="1"/>
            </p:cNvSpPr>
            <p:nvPr/>
          </p:nvSpPr>
          <p:spPr bwMode="auto">
            <a:xfrm>
              <a:off x="4218" y="1331"/>
              <a:ext cx="836" cy="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27" name="Line 142"/>
            <p:cNvSpPr>
              <a:spLocks noChangeShapeType="1"/>
            </p:cNvSpPr>
            <p:nvPr/>
          </p:nvSpPr>
          <p:spPr bwMode="auto">
            <a:xfrm>
              <a:off x="1474" y="1057"/>
              <a:ext cx="1" cy="228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28" name="Line 143"/>
            <p:cNvSpPr>
              <a:spLocks noChangeShapeType="1"/>
            </p:cNvSpPr>
            <p:nvPr/>
          </p:nvSpPr>
          <p:spPr bwMode="auto">
            <a:xfrm>
              <a:off x="1435" y="3343"/>
              <a:ext cx="39" cy="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29" name="Line 144"/>
            <p:cNvSpPr>
              <a:spLocks noChangeShapeType="1"/>
            </p:cNvSpPr>
            <p:nvPr/>
          </p:nvSpPr>
          <p:spPr bwMode="auto">
            <a:xfrm>
              <a:off x="1435" y="2585"/>
              <a:ext cx="39" cy="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30" name="Line 145"/>
            <p:cNvSpPr>
              <a:spLocks noChangeShapeType="1"/>
            </p:cNvSpPr>
            <p:nvPr/>
          </p:nvSpPr>
          <p:spPr bwMode="auto">
            <a:xfrm>
              <a:off x="1435" y="1815"/>
              <a:ext cx="39" cy="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31" name="Line 146"/>
            <p:cNvSpPr>
              <a:spLocks noChangeShapeType="1"/>
            </p:cNvSpPr>
            <p:nvPr/>
          </p:nvSpPr>
          <p:spPr bwMode="auto">
            <a:xfrm>
              <a:off x="1435" y="1057"/>
              <a:ext cx="39" cy="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32" name="Line 147"/>
            <p:cNvSpPr>
              <a:spLocks noChangeShapeType="1"/>
            </p:cNvSpPr>
            <p:nvPr/>
          </p:nvSpPr>
          <p:spPr bwMode="auto">
            <a:xfrm>
              <a:off x="1474" y="3343"/>
              <a:ext cx="4221" cy="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33" name="Line 148"/>
            <p:cNvSpPr>
              <a:spLocks noChangeShapeType="1"/>
            </p:cNvSpPr>
            <p:nvPr/>
          </p:nvSpPr>
          <p:spPr bwMode="auto">
            <a:xfrm flipV="1">
              <a:off x="1474" y="3343"/>
              <a:ext cx="1" cy="39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34" name="Line 149"/>
            <p:cNvSpPr>
              <a:spLocks noChangeShapeType="1"/>
            </p:cNvSpPr>
            <p:nvPr/>
          </p:nvSpPr>
          <p:spPr bwMode="auto">
            <a:xfrm flipV="1">
              <a:off x="3591" y="3343"/>
              <a:ext cx="1" cy="39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35" name="Line 150"/>
            <p:cNvSpPr>
              <a:spLocks noChangeShapeType="1"/>
            </p:cNvSpPr>
            <p:nvPr/>
          </p:nvSpPr>
          <p:spPr bwMode="auto">
            <a:xfrm flipV="1">
              <a:off x="5695" y="3343"/>
              <a:ext cx="1" cy="39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PE" sz="1350"/>
            </a:p>
          </p:txBody>
        </p:sp>
        <p:sp>
          <p:nvSpPr>
            <p:cNvPr id="13336" name="Rectangle 151"/>
            <p:cNvSpPr>
              <a:spLocks noChangeArrowheads="1"/>
            </p:cNvSpPr>
            <p:nvPr/>
          </p:nvSpPr>
          <p:spPr bwMode="auto">
            <a:xfrm>
              <a:off x="2454" y="2233"/>
              <a:ext cx="21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1050" b="1">
                  <a:latin typeface="Arial" charset="0"/>
                </a:rPr>
                <a:t>3.4</a:t>
              </a:r>
              <a:endParaRPr lang="es-ES" sz="1050">
                <a:latin typeface="Arial" charset="0"/>
              </a:endParaRPr>
            </a:p>
          </p:txBody>
        </p:sp>
        <p:sp>
          <p:nvSpPr>
            <p:cNvPr id="13337" name="Rectangle 152"/>
            <p:cNvSpPr>
              <a:spLocks noChangeArrowheads="1"/>
            </p:cNvSpPr>
            <p:nvPr/>
          </p:nvSpPr>
          <p:spPr bwMode="auto">
            <a:xfrm>
              <a:off x="4519" y="1109"/>
              <a:ext cx="21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1050" b="1">
                  <a:latin typeface="Arial" charset="0"/>
                </a:rPr>
                <a:t>7.9</a:t>
              </a:r>
              <a:endParaRPr lang="es-ES" sz="1050">
                <a:latin typeface="Arial" charset="0"/>
              </a:endParaRPr>
            </a:p>
          </p:txBody>
        </p:sp>
        <p:sp>
          <p:nvSpPr>
            <p:cNvPr id="13338" name="Rectangle 153"/>
            <p:cNvSpPr>
              <a:spLocks noChangeArrowheads="1"/>
            </p:cNvSpPr>
            <p:nvPr/>
          </p:nvSpPr>
          <p:spPr bwMode="auto">
            <a:xfrm>
              <a:off x="1278" y="3265"/>
              <a:ext cx="7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900">
                  <a:latin typeface="Arial" charset="0"/>
                </a:rPr>
                <a:t>0</a:t>
              </a:r>
            </a:p>
          </p:txBody>
        </p:sp>
        <p:sp>
          <p:nvSpPr>
            <p:cNvPr id="13339" name="Rectangle 154"/>
            <p:cNvSpPr>
              <a:spLocks noChangeArrowheads="1"/>
            </p:cNvSpPr>
            <p:nvPr/>
          </p:nvSpPr>
          <p:spPr bwMode="auto">
            <a:xfrm>
              <a:off x="1278" y="2507"/>
              <a:ext cx="7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900">
                  <a:latin typeface="Arial" charset="0"/>
                </a:rPr>
                <a:t>3</a:t>
              </a:r>
            </a:p>
          </p:txBody>
        </p:sp>
        <p:sp>
          <p:nvSpPr>
            <p:cNvPr id="13340" name="Rectangle 155"/>
            <p:cNvSpPr>
              <a:spLocks noChangeArrowheads="1"/>
            </p:cNvSpPr>
            <p:nvPr/>
          </p:nvSpPr>
          <p:spPr bwMode="auto">
            <a:xfrm>
              <a:off x="1278" y="1736"/>
              <a:ext cx="7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900">
                  <a:latin typeface="Arial" charset="0"/>
                </a:rPr>
                <a:t>6</a:t>
              </a:r>
            </a:p>
          </p:txBody>
        </p:sp>
        <p:sp>
          <p:nvSpPr>
            <p:cNvPr id="13341" name="Rectangle 156"/>
            <p:cNvSpPr>
              <a:spLocks noChangeArrowheads="1"/>
            </p:cNvSpPr>
            <p:nvPr/>
          </p:nvSpPr>
          <p:spPr bwMode="auto">
            <a:xfrm>
              <a:off x="1278" y="978"/>
              <a:ext cx="7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900">
                  <a:latin typeface="Arial" charset="0"/>
                </a:rPr>
                <a:t>9</a:t>
              </a:r>
            </a:p>
          </p:txBody>
        </p:sp>
        <p:sp>
          <p:nvSpPr>
            <p:cNvPr id="13342" name="Rectangle 157"/>
            <p:cNvSpPr>
              <a:spLocks noChangeArrowheads="1"/>
            </p:cNvSpPr>
            <p:nvPr/>
          </p:nvSpPr>
          <p:spPr bwMode="auto">
            <a:xfrm>
              <a:off x="2337" y="3448"/>
              <a:ext cx="36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900">
                  <a:latin typeface="Arial" charset="0"/>
                </a:rPr>
                <a:t>PERU</a:t>
              </a:r>
            </a:p>
          </p:txBody>
        </p:sp>
        <p:sp>
          <p:nvSpPr>
            <p:cNvPr id="13343" name="Rectangle 158"/>
            <p:cNvSpPr>
              <a:spLocks noChangeArrowheads="1"/>
            </p:cNvSpPr>
            <p:nvPr/>
          </p:nvSpPr>
          <p:spPr bwMode="auto">
            <a:xfrm>
              <a:off x="4229" y="3448"/>
              <a:ext cx="123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ES" sz="900">
                  <a:latin typeface="Arial" charset="0"/>
                </a:rPr>
                <a:t>PUEBLOS ETNICOS</a:t>
              </a:r>
            </a:p>
          </p:txBody>
        </p:sp>
      </p:grpSp>
      <p:sp>
        <p:nvSpPr>
          <p:cNvPr id="13316" name="Rectangle 159"/>
          <p:cNvSpPr>
            <a:spLocks noChangeArrowheads="1"/>
          </p:cNvSpPr>
          <p:nvPr/>
        </p:nvSpPr>
        <p:spPr bwMode="auto">
          <a:xfrm>
            <a:off x="4171950" y="5715000"/>
            <a:ext cx="37719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sz="900">
                <a:latin typeface="Arial" charset="0"/>
                <a:cs typeface="Arial" charset="0"/>
              </a:rPr>
              <a:t>Fuente: Elaborado con datos del Censo Nacional de Población, 1993</a:t>
            </a:r>
            <a:r>
              <a:rPr lang="es-ES" sz="1050">
                <a:latin typeface="Times New Roman" pitchFamily="18" charset="0"/>
              </a:rPr>
              <a:t> </a:t>
            </a:r>
            <a:endParaRPr lang="es-ES">
              <a:latin typeface="Times New Roman" pitchFamily="18" charset="0"/>
            </a:endParaRP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48" y="1982391"/>
            <a:ext cx="2035969" cy="31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E40BBA3-13D0-A244-9DAD-76E829BE0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Alfonso E Nino G-Hugo de La Cruz- Lady Pillaca-E Aliaga</a:t>
            </a:r>
          </a:p>
        </p:txBody>
      </p:sp>
    </p:spTree>
    <p:extLst>
      <p:ext uri="{BB962C8B-B14F-4D97-AF65-F5344CB8AC3E}">
        <p14:creationId xmlns:p14="http://schemas.microsoft.com/office/powerpoint/2010/main" val="2150620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7 Título"/>
          <p:cNvSpPr>
            <a:spLocks noGrp="1"/>
          </p:cNvSpPr>
          <p:nvPr>
            <p:ph type="title"/>
          </p:nvPr>
        </p:nvSpPr>
        <p:spPr>
          <a:xfrm>
            <a:off x="1571626" y="857251"/>
            <a:ext cx="6482953" cy="589360"/>
          </a:xfrm>
        </p:spPr>
        <p:txBody>
          <a:bodyPr>
            <a:normAutofit/>
          </a:bodyPr>
          <a:lstStyle/>
          <a:p>
            <a:r>
              <a:rPr lang="es-PE" sz="2700" dirty="0"/>
              <a:t>La calidad de vida cambia por metros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Alfonso E Nino G-Hugo de La Cruz- Lady Pillaca-E Aliaga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1553766"/>
            <a:ext cx="6588732" cy="435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72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Alfonso E Nino G-Hugo de La Cruz- Lady Pillaca-E Aliaga</a:t>
            </a:r>
          </a:p>
        </p:txBody>
      </p: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1357314" y="2838450"/>
            <a:ext cx="6375797" cy="346249"/>
          </a:xfrm>
          <a:prstGeom prst="rect">
            <a:avLst/>
          </a:prstGeom>
          <a:solidFill>
            <a:srgbClr val="D1092A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_tradnl" sz="1650" b="1">
                <a:solidFill>
                  <a:schemeClr val="bg1"/>
                </a:solidFill>
                <a:latin typeface="Calibri" pitchFamily="34" charset="0"/>
              </a:rPr>
              <a:t>OCASIONAN DETERIORO DEL DESARROLLO PSICOMOTOR</a:t>
            </a:r>
            <a:endParaRPr lang="es-ES" sz="165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415" name="Rectangle 15"/>
          <p:cNvSpPr>
            <a:spLocks noChangeArrowheads="1"/>
          </p:cNvSpPr>
          <p:nvPr/>
        </p:nvSpPr>
        <p:spPr bwMode="auto">
          <a:xfrm>
            <a:off x="1143001" y="1007247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s-ES" sz="1350">
              <a:latin typeface="Arial" charset="0"/>
            </a:endParaRPr>
          </a:p>
        </p:txBody>
      </p: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21658" r="68262" b="16364"/>
          <a:stretch>
            <a:fillRect/>
          </a:stretch>
        </p:blipFill>
        <p:spPr bwMode="auto">
          <a:xfrm>
            <a:off x="1494235" y="3214688"/>
            <a:ext cx="174783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1" t="21658" r="37988" b="16364"/>
          <a:stretch>
            <a:fillRect/>
          </a:stretch>
        </p:blipFill>
        <p:spPr bwMode="auto">
          <a:xfrm>
            <a:off x="3600450" y="3214687"/>
            <a:ext cx="1852613" cy="280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8" r="-546"/>
          <a:stretch>
            <a:fillRect/>
          </a:stretch>
        </p:blipFill>
        <p:spPr bwMode="auto">
          <a:xfrm>
            <a:off x="5706666" y="3214688"/>
            <a:ext cx="1922859" cy="27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7"/>
          <p:cNvSpPr txBox="1">
            <a:spLocks noChangeArrowheads="1"/>
          </p:cNvSpPr>
          <p:nvPr/>
        </p:nvSpPr>
        <p:spPr bwMode="auto">
          <a:xfrm>
            <a:off x="5706667" y="5643563"/>
            <a:ext cx="1997869" cy="369332"/>
          </a:xfrm>
          <a:prstGeom prst="rect">
            <a:avLst/>
          </a:prstGeom>
          <a:solidFill>
            <a:srgbClr val="D109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b="1" u="none">
                <a:solidFill>
                  <a:schemeClr val="bg1"/>
                </a:solidFill>
                <a:latin typeface="Arial" pitchFamily="34" charset="0"/>
              </a:rPr>
              <a:t>Niño Desnutrido</a:t>
            </a:r>
            <a:endParaRPr lang="es-ES" b="1" u="none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178" name="Text Box 8"/>
          <p:cNvSpPr txBox="1">
            <a:spLocks noChangeArrowheads="1"/>
          </p:cNvSpPr>
          <p:nvPr/>
        </p:nvSpPr>
        <p:spPr bwMode="auto">
          <a:xfrm>
            <a:off x="3545681" y="5643563"/>
            <a:ext cx="1890713" cy="369332"/>
          </a:xfrm>
          <a:prstGeom prst="rect">
            <a:avLst/>
          </a:prstGeom>
          <a:solidFill>
            <a:srgbClr val="D109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b="1" u="none">
                <a:solidFill>
                  <a:schemeClr val="bg1"/>
                </a:solidFill>
                <a:latin typeface="Arial" pitchFamily="34" charset="0"/>
              </a:rPr>
              <a:t>Niño Normal</a:t>
            </a:r>
            <a:endParaRPr lang="es-ES" b="1" u="none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179" name="Text Box 9"/>
          <p:cNvSpPr txBox="1">
            <a:spLocks noChangeArrowheads="1"/>
          </p:cNvSpPr>
          <p:nvPr/>
        </p:nvSpPr>
        <p:spPr bwMode="auto">
          <a:xfrm>
            <a:off x="1494235" y="5643563"/>
            <a:ext cx="1781175" cy="369332"/>
          </a:xfrm>
          <a:prstGeom prst="rect">
            <a:avLst/>
          </a:prstGeom>
          <a:solidFill>
            <a:srgbClr val="D109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b="1" u="none">
                <a:solidFill>
                  <a:schemeClr val="bg1"/>
                </a:solidFill>
                <a:latin typeface="Arial" pitchFamily="34" charset="0"/>
              </a:rPr>
              <a:t>Recién Nacido</a:t>
            </a:r>
            <a:endParaRPr lang="es-ES" b="1" u="none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718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05" y="929878"/>
            <a:ext cx="3945731" cy="1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 Box 11"/>
          <p:cNvSpPr txBox="1">
            <a:spLocks noChangeArrowheads="1"/>
          </p:cNvSpPr>
          <p:nvPr/>
        </p:nvSpPr>
        <p:spPr bwMode="auto">
          <a:xfrm>
            <a:off x="1289447" y="1057276"/>
            <a:ext cx="1608534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BC I25 Wi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BC I25 Wide" pitchFamily="34" charset="0"/>
              </a:defRPr>
            </a:lvl9pPr>
          </a:lstStyle>
          <a:p>
            <a:pPr eaLnBrk="1" hangingPunct="1"/>
            <a:r>
              <a:rPr lang="en-US" sz="1500" b="1" u="none"/>
              <a:t>La DNC y la anemia por DH son los principales</a:t>
            </a:r>
          </a:p>
          <a:p>
            <a:pPr eaLnBrk="1" hangingPunct="1"/>
            <a:r>
              <a:rPr lang="en-US" sz="1500" b="1" u="none"/>
              <a:t>problemas de nutrición en el Perú.</a:t>
            </a:r>
          </a:p>
        </p:txBody>
      </p:sp>
    </p:spTree>
    <p:extLst>
      <p:ext uri="{BB962C8B-B14F-4D97-AF65-F5344CB8AC3E}">
        <p14:creationId xmlns:p14="http://schemas.microsoft.com/office/powerpoint/2010/main" val="480559917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85889" y="1404939"/>
            <a:ext cx="6426994" cy="470297"/>
          </a:xfrm>
        </p:spPr>
        <p:txBody>
          <a:bodyPr anchor="b">
            <a:normAutofit fontScale="90000"/>
          </a:bodyPr>
          <a:lstStyle/>
          <a:p>
            <a:pPr algn="ctr" eaLnBrk="1" hangingPunct="1">
              <a:defRPr/>
            </a:pPr>
            <a:r>
              <a:rPr lang="es-ES_tradnl" sz="3000" dirty="0"/>
              <a:t>la herencia de la pobreza</a:t>
            </a:r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 flipV="1">
            <a:off x="1277542" y="2413399"/>
            <a:ext cx="3187303" cy="119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00" name="Rectangle 4" descr="Diagonal hacia arriba oscura"/>
          <p:cNvSpPr>
            <a:spLocks noChangeArrowheads="1"/>
          </p:cNvSpPr>
          <p:nvPr/>
        </p:nvSpPr>
        <p:spPr bwMode="auto">
          <a:xfrm>
            <a:off x="1943101" y="2359819"/>
            <a:ext cx="631031" cy="134541"/>
          </a:xfrm>
          <a:prstGeom prst="rect">
            <a:avLst/>
          </a:prstGeom>
          <a:pattFill prst="dkUpDiag">
            <a:fgClr>
              <a:srgbClr val="FF9900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29701" name="Freeform 5"/>
          <p:cNvSpPr>
            <a:spLocks/>
          </p:cNvSpPr>
          <p:nvPr/>
        </p:nvSpPr>
        <p:spPr bwMode="auto">
          <a:xfrm>
            <a:off x="4464844" y="2305051"/>
            <a:ext cx="53579" cy="270272"/>
          </a:xfrm>
          <a:custGeom>
            <a:avLst/>
            <a:gdLst>
              <a:gd name="T0" fmla="*/ 0 w 45"/>
              <a:gd name="T1" fmla="*/ 0 h 227"/>
              <a:gd name="T2" fmla="*/ 2147483647 w 45"/>
              <a:gd name="T3" fmla="*/ 2147483647 h 227"/>
              <a:gd name="T4" fmla="*/ 0 w 45"/>
              <a:gd name="T5" fmla="*/ 2147483647 h 227"/>
              <a:gd name="T6" fmla="*/ 2147483647 w 45"/>
              <a:gd name="T7" fmla="*/ 2147483647 h 227"/>
              <a:gd name="T8" fmla="*/ 0 60000 65536"/>
              <a:gd name="T9" fmla="*/ 0 60000 65536"/>
              <a:gd name="T10" fmla="*/ 0 60000 65536"/>
              <a:gd name="T11" fmla="*/ 0 60000 65536"/>
              <a:gd name="T12" fmla="*/ 0 w 45"/>
              <a:gd name="T13" fmla="*/ 0 h 227"/>
              <a:gd name="T14" fmla="*/ 45 w 45"/>
              <a:gd name="T15" fmla="*/ 227 h 2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" h="227">
                <a:moveTo>
                  <a:pt x="0" y="0"/>
                </a:moveTo>
                <a:cubicBezTo>
                  <a:pt x="22" y="33"/>
                  <a:pt x="45" y="67"/>
                  <a:pt x="45" y="90"/>
                </a:cubicBezTo>
                <a:cubicBezTo>
                  <a:pt x="45" y="113"/>
                  <a:pt x="0" y="113"/>
                  <a:pt x="0" y="136"/>
                </a:cubicBezTo>
                <a:cubicBezTo>
                  <a:pt x="0" y="159"/>
                  <a:pt x="38" y="212"/>
                  <a:pt x="45" y="227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4411267" y="2305051"/>
            <a:ext cx="53578" cy="270272"/>
          </a:xfrm>
          <a:custGeom>
            <a:avLst/>
            <a:gdLst>
              <a:gd name="T0" fmla="*/ 0 w 45"/>
              <a:gd name="T1" fmla="*/ 0 h 227"/>
              <a:gd name="T2" fmla="*/ 2147483647 w 45"/>
              <a:gd name="T3" fmla="*/ 2147483647 h 227"/>
              <a:gd name="T4" fmla="*/ 0 w 45"/>
              <a:gd name="T5" fmla="*/ 2147483647 h 227"/>
              <a:gd name="T6" fmla="*/ 2147483647 w 45"/>
              <a:gd name="T7" fmla="*/ 2147483647 h 227"/>
              <a:gd name="T8" fmla="*/ 0 60000 65536"/>
              <a:gd name="T9" fmla="*/ 0 60000 65536"/>
              <a:gd name="T10" fmla="*/ 0 60000 65536"/>
              <a:gd name="T11" fmla="*/ 0 60000 65536"/>
              <a:gd name="T12" fmla="*/ 0 w 45"/>
              <a:gd name="T13" fmla="*/ 0 h 227"/>
              <a:gd name="T14" fmla="*/ 45 w 45"/>
              <a:gd name="T15" fmla="*/ 227 h 2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" h="227">
                <a:moveTo>
                  <a:pt x="0" y="0"/>
                </a:moveTo>
                <a:cubicBezTo>
                  <a:pt x="22" y="33"/>
                  <a:pt x="45" y="67"/>
                  <a:pt x="45" y="90"/>
                </a:cubicBezTo>
                <a:cubicBezTo>
                  <a:pt x="45" y="113"/>
                  <a:pt x="0" y="113"/>
                  <a:pt x="0" y="136"/>
                </a:cubicBezTo>
                <a:cubicBezTo>
                  <a:pt x="0" y="159"/>
                  <a:pt x="38" y="212"/>
                  <a:pt x="45" y="227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4518424" y="2413397"/>
            <a:ext cx="3077765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1962150" y="2305051"/>
            <a:ext cx="0" cy="27027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2574131" y="2305051"/>
            <a:ext cx="0" cy="27027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5813822" y="2251472"/>
            <a:ext cx="0" cy="27027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>
            <a:off x="7218760" y="2251472"/>
            <a:ext cx="0" cy="27027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08" name="Rectangle 12" descr="Diagonal hacia arriba oscura"/>
          <p:cNvSpPr>
            <a:spLocks noChangeArrowheads="1"/>
          </p:cNvSpPr>
          <p:nvPr/>
        </p:nvSpPr>
        <p:spPr bwMode="auto">
          <a:xfrm>
            <a:off x="5813822" y="2359820"/>
            <a:ext cx="1404938" cy="107156"/>
          </a:xfrm>
          <a:prstGeom prst="rect">
            <a:avLst/>
          </a:prstGeom>
          <a:pattFill prst="dkUpDiag">
            <a:fgClr>
              <a:srgbClr val="FF9900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1871662" y="2089548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z="1200">
                <a:latin typeface="Impact" pitchFamily="34" charset="0"/>
              </a:rPr>
              <a:t>6 mes</a:t>
            </a: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2465785" y="2089548"/>
            <a:ext cx="6222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z="1200">
                <a:latin typeface="Impact" pitchFamily="34" charset="0"/>
              </a:rPr>
              <a:t>18 mes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5706667" y="1981201"/>
            <a:ext cx="6623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z="1200">
                <a:latin typeface="Impact" pitchFamily="34" charset="0"/>
              </a:rPr>
              <a:t>15 años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7056835" y="1981201"/>
            <a:ext cx="6864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z="1200">
                <a:latin typeface="Impact" pitchFamily="34" charset="0"/>
              </a:rPr>
              <a:t>65 años</a:t>
            </a:r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>
            <a:off x="5598319" y="3007519"/>
            <a:ext cx="0" cy="2376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14" name="Line 18"/>
          <p:cNvSpPr>
            <a:spLocks noChangeShapeType="1"/>
          </p:cNvSpPr>
          <p:nvPr/>
        </p:nvSpPr>
        <p:spPr bwMode="auto">
          <a:xfrm>
            <a:off x="5598319" y="5384006"/>
            <a:ext cx="218717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5760244" y="4573192"/>
            <a:ext cx="486966" cy="81081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6462713" y="3980260"/>
            <a:ext cx="486966" cy="140374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7110413" y="2953942"/>
            <a:ext cx="486966" cy="243006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29718" name="Oval 22"/>
          <p:cNvSpPr>
            <a:spLocks noChangeArrowheads="1"/>
          </p:cNvSpPr>
          <p:nvPr/>
        </p:nvSpPr>
        <p:spPr bwMode="auto">
          <a:xfrm>
            <a:off x="7218761" y="3871914"/>
            <a:ext cx="325040" cy="270272"/>
          </a:xfrm>
          <a:prstGeom prst="ellipse">
            <a:avLst/>
          </a:prstGeom>
          <a:solidFill>
            <a:srgbClr val="66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ES" sz="15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9719" name="Oval 23"/>
          <p:cNvSpPr>
            <a:spLocks noChangeArrowheads="1"/>
          </p:cNvSpPr>
          <p:nvPr/>
        </p:nvSpPr>
        <p:spPr bwMode="auto">
          <a:xfrm>
            <a:off x="6516292" y="4573191"/>
            <a:ext cx="325040" cy="270272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ES" sz="15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9720" name="Oval 24"/>
          <p:cNvSpPr>
            <a:spLocks noChangeArrowheads="1"/>
          </p:cNvSpPr>
          <p:nvPr/>
        </p:nvSpPr>
        <p:spPr bwMode="auto">
          <a:xfrm>
            <a:off x="5815013" y="5005389"/>
            <a:ext cx="325041" cy="270272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ES" sz="15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>
            <a:off x="5598320" y="3655219"/>
            <a:ext cx="2159794" cy="1191"/>
          </a:xfrm>
          <a:prstGeom prst="line">
            <a:avLst/>
          </a:prstGeom>
          <a:noFill/>
          <a:ln w="12700">
            <a:solidFill>
              <a:srgbClr val="0033CC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5868591" y="3439717"/>
            <a:ext cx="1241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z="900" b="1" dirty="0">
                <a:latin typeface="Comic Sans MS" pitchFamily="66" charset="0"/>
              </a:rPr>
              <a:t>Salario mínimo legal</a:t>
            </a:r>
          </a:p>
        </p:txBody>
      </p:sp>
      <p:grpSp>
        <p:nvGrpSpPr>
          <p:cNvPr id="29723" name="Group 27"/>
          <p:cNvGrpSpPr>
            <a:grpSpLocks/>
          </p:cNvGrpSpPr>
          <p:nvPr/>
        </p:nvGrpSpPr>
        <p:grpSpPr bwMode="auto">
          <a:xfrm>
            <a:off x="1439467" y="2953941"/>
            <a:ext cx="2575322" cy="2606279"/>
            <a:chOff x="250" y="2070"/>
            <a:chExt cx="2163" cy="2189"/>
          </a:xfrm>
        </p:grpSpPr>
        <p:grpSp>
          <p:nvGrpSpPr>
            <p:cNvPr id="29735" name="Group 28"/>
            <p:cNvGrpSpPr>
              <a:grpSpLocks/>
            </p:cNvGrpSpPr>
            <p:nvPr/>
          </p:nvGrpSpPr>
          <p:grpSpPr bwMode="auto">
            <a:xfrm>
              <a:off x="250" y="2070"/>
              <a:ext cx="2163" cy="2189"/>
              <a:chOff x="250" y="2070"/>
              <a:chExt cx="2163" cy="2189"/>
            </a:xfrm>
          </p:grpSpPr>
          <p:sp>
            <p:nvSpPr>
              <p:cNvPr id="29737" name="Line 29"/>
              <p:cNvSpPr>
                <a:spLocks noChangeShapeType="1"/>
              </p:cNvSpPr>
              <p:nvPr/>
            </p:nvSpPr>
            <p:spPr bwMode="auto">
              <a:xfrm>
                <a:off x="250" y="2070"/>
                <a:ext cx="0" cy="19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29738" name="Line 30"/>
              <p:cNvSpPr>
                <a:spLocks noChangeShapeType="1"/>
              </p:cNvSpPr>
              <p:nvPr/>
            </p:nvSpPr>
            <p:spPr bwMode="auto">
              <a:xfrm flipV="1">
                <a:off x="250" y="4065"/>
                <a:ext cx="2040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29739" name="Freeform 31"/>
              <p:cNvSpPr>
                <a:spLocks/>
              </p:cNvSpPr>
              <p:nvPr/>
            </p:nvSpPr>
            <p:spPr bwMode="auto">
              <a:xfrm>
                <a:off x="340" y="2115"/>
                <a:ext cx="1633" cy="1905"/>
              </a:xfrm>
              <a:custGeom>
                <a:avLst/>
                <a:gdLst>
                  <a:gd name="T0" fmla="*/ 0 w 1633"/>
                  <a:gd name="T1" fmla="*/ 1723 h 1905"/>
                  <a:gd name="T2" fmla="*/ 136 w 1633"/>
                  <a:gd name="T3" fmla="*/ 1224 h 1905"/>
                  <a:gd name="T4" fmla="*/ 272 w 1633"/>
                  <a:gd name="T5" fmla="*/ 816 h 1905"/>
                  <a:gd name="T6" fmla="*/ 453 w 1633"/>
                  <a:gd name="T7" fmla="*/ 499 h 1905"/>
                  <a:gd name="T8" fmla="*/ 589 w 1633"/>
                  <a:gd name="T9" fmla="*/ 363 h 1905"/>
                  <a:gd name="T10" fmla="*/ 816 w 1633"/>
                  <a:gd name="T11" fmla="*/ 227 h 1905"/>
                  <a:gd name="T12" fmla="*/ 998 w 1633"/>
                  <a:gd name="T13" fmla="*/ 136 h 1905"/>
                  <a:gd name="T14" fmla="*/ 1406 w 1633"/>
                  <a:gd name="T15" fmla="*/ 45 h 1905"/>
                  <a:gd name="T16" fmla="*/ 1633 w 1633"/>
                  <a:gd name="T17" fmla="*/ 0 h 1905"/>
                  <a:gd name="T18" fmla="*/ 1587 w 1633"/>
                  <a:gd name="T19" fmla="*/ 771 h 1905"/>
                  <a:gd name="T20" fmla="*/ 1361 w 1633"/>
                  <a:gd name="T21" fmla="*/ 816 h 1905"/>
                  <a:gd name="T22" fmla="*/ 1179 w 1633"/>
                  <a:gd name="T23" fmla="*/ 862 h 1905"/>
                  <a:gd name="T24" fmla="*/ 1134 w 1633"/>
                  <a:gd name="T25" fmla="*/ 907 h 1905"/>
                  <a:gd name="T26" fmla="*/ 952 w 1633"/>
                  <a:gd name="T27" fmla="*/ 1043 h 1905"/>
                  <a:gd name="T28" fmla="*/ 862 w 1633"/>
                  <a:gd name="T29" fmla="*/ 1088 h 1905"/>
                  <a:gd name="T30" fmla="*/ 726 w 1633"/>
                  <a:gd name="T31" fmla="*/ 1179 h 1905"/>
                  <a:gd name="T32" fmla="*/ 499 w 1633"/>
                  <a:gd name="T33" fmla="*/ 1361 h 1905"/>
                  <a:gd name="T34" fmla="*/ 272 w 1633"/>
                  <a:gd name="T35" fmla="*/ 1587 h 1905"/>
                  <a:gd name="T36" fmla="*/ 0 w 1633"/>
                  <a:gd name="T37" fmla="*/ 1905 h 1905"/>
                  <a:gd name="T38" fmla="*/ 0 w 1633"/>
                  <a:gd name="T39" fmla="*/ 1723 h 190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633"/>
                  <a:gd name="T61" fmla="*/ 0 h 1905"/>
                  <a:gd name="T62" fmla="*/ 1633 w 1633"/>
                  <a:gd name="T63" fmla="*/ 1905 h 190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633" h="1905">
                    <a:moveTo>
                      <a:pt x="0" y="1723"/>
                    </a:moveTo>
                    <a:lnTo>
                      <a:pt x="136" y="1224"/>
                    </a:lnTo>
                    <a:lnTo>
                      <a:pt x="272" y="816"/>
                    </a:lnTo>
                    <a:lnTo>
                      <a:pt x="453" y="499"/>
                    </a:lnTo>
                    <a:lnTo>
                      <a:pt x="589" y="363"/>
                    </a:lnTo>
                    <a:lnTo>
                      <a:pt x="816" y="227"/>
                    </a:lnTo>
                    <a:lnTo>
                      <a:pt x="998" y="136"/>
                    </a:lnTo>
                    <a:lnTo>
                      <a:pt x="1406" y="45"/>
                    </a:lnTo>
                    <a:lnTo>
                      <a:pt x="1633" y="0"/>
                    </a:lnTo>
                    <a:lnTo>
                      <a:pt x="1587" y="771"/>
                    </a:lnTo>
                    <a:lnTo>
                      <a:pt x="1361" y="816"/>
                    </a:lnTo>
                    <a:lnTo>
                      <a:pt x="1179" y="862"/>
                    </a:lnTo>
                    <a:lnTo>
                      <a:pt x="1134" y="907"/>
                    </a:lnTo>
                    <a:lnTo>
                      <a:pt x="952" y="1043"/>
                    </a:lnTo>
                    <a:lnTo>
                      <a:pt x="862" y="1088"/>
                    </a:lnTo>
                    <a:lnTo>
                      <a:pt x="726" y="1179"/>
                    </a:lnTo>
                    <a:lnTo>
                      <a:pt x="499" y="1361"/>
                    </a:lnTo>
                    <a:lnTo>
                      <a:pt x="272" y="1587"/>
                    </a:lnTo>
                    <a:lnTo>
                      <a:pt x="0" y="1905"/>
                    </a:lnTo>
                    <a:lnTo>
                      <a:pt x="0" y="1723"/>
                    </a:lnTo>
                    <a:close/>
                  </a:path>
                </a:pathLst>
              </a:custGeom>
              <a:solidFill>
                <a:srgbClr val="F7FD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29740" name="Freeform 32"/>
              <p:cNvSpPr>
                <a:spLocks/>
              </p:cNvSpPr>
              <p:nvPr/>
            </p:nvSpPr>
            <p:spPr bwMode="auto">
              <a:xfrm>
                <a:off x="340" y="3339"/>
                <a:ext cx="1587" cy="650"/>
              </a:xfrm>
              <a:custGeom>
                <a:avLst/>
                <a:gdLst>
                  <a:gd name="T0" fmla="*/ 0 w 1587"/>
                  <a:gd name="T1" fmla="*/ 650 h 650"/>
                  <a:gd name="T2" fmla="*/ 272 w 1587"/>
                  <a:gd name="T3" fmla="*/ 332 h 650"/>
                  <a:gd name="T4" fmla="*/ 635 w 1587"/>
                  <a:gd name="T5" fmla="*/ 106 h 650"/>
                  <a:gd name="T6" fmla="*/ 1134 w 1587"/>
                  <a:gd name="T7" fmla="*/ 15 h 650"/>
                  <a:gd name="T8" fmla="*/ 1587 w 1587"/>
                  <a:gd name="T9" fmla="*/ 15 h 6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7"/>
                  <a:gd name="T16" fmla="*/ 0 h 650"/>
                  <a:gd name="T17" fmla="*/ 1587 w 1587"/>
                  <a:gd name="T18" fmla="*/ 650 h 6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7" h="650">
                    <a:moveTo>
                      <a:pt x="0" y="650"/>
                    </a:moveTo>
                    <a:cubicBezTo>
                      <a:pt x="83" y="536"/>
                      <a:pt x="166" y="423"/>
                      <a:pt x="272" y="332"/>
                    </a:cubicBezTo>
                    <a:cubicBezTo>
                      <a:pt x="378" y="241"/>
                      <a:pt x="491" y="159"/>
                      <a:pt x="635" y="106"/>
                    </a:cubicBezTo>
                    <a:cubicBezTo>
                      <a:pt x="779" y="53"/>
                      <a:pt x="975" y="30"/>
                      <a:pt x="1134" y="15"/>
                    </a:cubicBezTo>
                    <a:cubicBezTo>
                      <a:pt x="1293" y="0"/>
                      <a:pt x="1512" y="15"/>
                      <a:pt x="1587" y="15"/>
                    </a:cubicBezTo>
                  </a:path>
                </a:pathLst>
              </a:cu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29741" name="Freeform 33"/>
              <p:cNvSpPr>
                <a:spLocks/>
              </p:cNvSpPr>
              <p:nvPr/>
            </p:nvSpPr>
            <p:spPr bwMode="auto">
              <a:xfrm>
                <a:off x="340" y="2478"/>
                <a:ext cx="1633" cy="1406"/>
              </a:xfrm>
              <a:custGeom>
                <a:avLst/>
                <a:gdLst>
                  <a:gd name="T0" fmla="*/ 0 w 1633"/>
                  <a:gd name="T1" fmla="*/ 1406 h 1406"/>
                  <a:gd name="T2" fmla="*/ 182 w 1633"/>
                  <a:gd name="T3" fmla="*/ 1089 h 1406"/>
                  <a:gd name="T4" fmla="*/ 454 w 1633"/>
                  <a:gd name="T5" fmla="*/ 635 h 1406"/>
                  <a:gd name="T6" fmla="*/ 817 w 1633"/>
                  <a:gd name="T7" fmla="*/ 318 h 1406"/>
                  <a:gd name="T8" fmla="*/ 1316 w 1633"/>
                  <a:gd name="T9" fmla="*/ 91 h 1406"/>
                  <a:gd name="T10" fmla="*/ 1633 w 1633"/>
                  <a:gd name="T11" fmla="*/ 0 h 14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33"/>
                  <a:gd name="T19" fmla="*/ 0 h 1406"/>
                  <a:gd name="T20" fmla="*/ 1633 w 1633"/>
                  <a:gd name="T21" fmla="*/ 1406 h 14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33" h="1406">
                    <a:moveTo>
                      <a:pt x="0" y="1406"/>
                    </a:moveTo>
                    <a:cubicBezTo>
                      <a:pt x="53" y="1311"/>
                      <a:pt x="106" y="1217"/>
                      <a:pt x="182" y="1089"/>
                    </a:cubicBezTo>
                    <a:cubicBezTo>
                      <a:pt x="258" y="961"/>
                      <a:pt x="348" y="763"/>
                      <a:pt x="454" y="635"/>
                    </a:cubicBezTo>
                    <a:cubicBezTo>
                      <a:pt x="560" y="507"/>
                      <a:pt x="673" y="409"/>
                      <a:pt x="817" y="318"/>
                    </a:cubicBezTo>
                    <a:cubicBezTo>
                      <a:pt x="961" y="227"/>
                      <a:pt x="1180" y="144"/>
                      <a:pt x="1316" y="91"/>
                    </a:cubicBezTo>
                    <a:cubicBezTo>
                      <a:pt x="1452" y="38"/>
                      <a:pt x="1542" y="19"/>
                      <a:pt x="1633" y="0"/>
                    </a:cubicBezTo>
                  </a:path>
                </a:pathLst>
              </a:custGeom>
              <a:noFill/>
              <a:ln w="28575">
                <a:solidFill>
                  <a:srgbClr val="66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29742" name="Freeform 34"/>
              <p:cNvSpPr>
                <a:spLocks/>
              </p:cNvSpPr>
              <p:nvPr/>
            </p:nvSpPr>
            <p:spPr bwMode="auto">
              <a:xfrm>
                <a:off x="340" y="2115"/>
                <a:ext cx="1633" cy="1723"/>
              </a:xfrm>
              <a:custGeom>
                <a:avLst/>
                <a:gdLst>
                  <a:gd name="T0" fmla="*/ 0 w 1633"/>
                  <a:gd name="T1" fmla="*/ 1723 h 1723"/>
                  <a:gd name="T2" fmla="*/ 90 w 1633"/>
                  <a:gd name="T3" fmla="*/ 1406 h 1723"/>
                  <a:gd name="T4" fmla="*/ 227 w 1633"/>
                  <a:gd name="T5" fmla="*/ 952 h 1723"/>
                  <a:gd name="T6" fmla="*/ 363 w 1633"/>
                  <a:gd name="T7" fmla="*/ 680 h 1723"/>
                  <a:gd name="T8" fmla="*/ 499 w 1633"/>
                  <a:gd name="T9" fmla="*/ 453 h 1723"/>
                  <a:gd name="T10" fmla="*/ 816 w 1633"/>
                  <a:gd name="T11" fmla="*/ 227 h 1723"/>
                  <a:gd name="T12" fmla="*/ 1043 w 1633"/>
                  <a:gd name="T13" fmla="*/ 136 h 1723"/>
                  <a:gd name="T14" fmla="*/ 1406 w 1633"/>
                  <a:gd name="T15" fmla="*/ 45 h 1723"/>
                  <a:gd name="T16" fmla="*/ 1633 w 1633"/>
                  <a:gd name="T17" fmla="*/ 0 h 17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33"/>
                  <a:gd name="T28" fmla="*/ 0 h 1723"/>
                  <a:gd name="T29" fmla="*/ 1633 w 1633"/>
                  <a:gd name="T30" fmla="*/ 1723 h 17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33" h="1723">
                    <a:moveTo>
                      <a:pt x="0" y="1723"/>
                    </a:moveTo>
                    <a:cubicBezTo>
                      <a:pt x="26" y="1628"/>
                      <a:pt x="52" y="1534"/>
                      <a:pt x="90" y="1406"/>
                    </a:cubicBezTo>
                    <a:cubicBezTo>
                      <a:pt x="128" y="1278"/>
                      <a:pt x="182" y="1073"/>
                      <a:pt x="227" y="952"/>
                    </a:cubicBezTo>
                    <a:cubicBezTo>
                      <a:pt x="272" y="831"/>
                      <a:pt x="318" y="763"/>
                      <a:pt x="363" y="680"/>
                    </a:cubicBezTo>
                    <a:cubicBezTo>
                      <a:pt x="408" y="597"/>
                      <a:pt x="424" y="528"/>
                      <a:pt x="499" y="453"/>
                    </a:cubicBezTo>
                    <a:cubicBezTo>
                      <a:pt x="574" y="378"/>
                      <a:pt x="725" y="280"/>
                      <a:pt x="816" y="227"/>
                    </a:cubicBezTo>
                    <a:cubicBezTo>
                      <a:pt x="907" y="174"/>
                      <a:pt x="945" y="166"/>
                      <a:pt x="1043" y="136"/>
                    </a:cubicBezTo>
                    <a:cubicBezTo>
                      <a:pt x="1141" y="106"/>
                      <a:pt x="1308" y="68"/>
                      <a:pt x="1406" y="45"/>
                    </a:cubicBezTo>
                    <a:cubicBezTo>
                      <a:pt x="1504" y="22"/>
                      <a:pt x="1568" y="11"/>
                      <a:pt x="1633" y="0"/>
                    </a:cubicBezTo>
                  </a:path>
                </a:pathLst>
              </a:custGeom>
              <a:noFill/>
              <a:ln w="9525">
                <a:solidFill>
                  <a:srgbClr val="000066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29743" name="Freeform 35"/>
              <p:cNvSpPr>
                <a:spLocks/>
              </p:cNvSpPr>
              <p:nvPr/>
            </p:nvSpPr>
            <p:spPr bwMode="auto">
              <a:xfrm>
                <a:off x="340" y="3052"/>
                <a:ext cx="1587" cy="877"/>
              </a:xfrm>
              <a:custGeom>
                <a:avLst/>
                <a:gdLst>
                  <a:gd name="T0" fmla="*/ 0 w 1587"/>
                  <a:gd name="T1" fmla="*/ 877 h 877"/>
                  <a:gd name="T2" fmla="*/ 227 w 1587"/>
                  <a:gd name="T3" fmla="*/ 605 h 877"/>
                  <a:gd name="T4" fmla="*/ 363 w 1587"/>
                  <a:gd name="T5" fmla="*/ 424 h 877"/>
                  <a:gd name="T6" fmla="*/ 589 w 1587"/>
                  <a:gd name="T7" fmla="*/ 242 h 877"/>
                  <a:gd name="T8" fmla="*/ 816 w 1587"/>
                  <a:gd name="T9" fmla="*/ 106 h 877"/>
                  <a:gd name="T10" fmla="*/ 1088 w 1587"/>
                  <a:gd name="T11" fmla="*/ 15 h 877"/>
                  <a:gd name="T12" fmla="*/ 1270 w 1587"/>
                  <a:gd name="T13" fmla="*/ 15 h 877"/>
                  <a:gd name="T14" fmla="*/ 1587 w 1587"/>
                  <a:gd name="T15" fmla="*/ 15 h 8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87"/>
                  <a:gd name="T25" fmla="*/ 0 h 877"/>
                  <a:gd name="T26" fmla="*/ 1587 w 1587"/>
                  <a:gd name="T27" fmla="*/ 877 h 8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87" h="877">
                    <a:moveTo>
                      <a:pt x="0" y="877"/>
                    </a:moveTo>
                    <a:cubicBezTo>
                      <a:pt x="83" y="778"/>
                      <a:pt x="167" y="680"/>
                      <a:pt x="227" y="605"/>
                    </a:cubicBezTo>
                    <a:cubicBezTo>
                      <a:pt x="287" y="530"/>
                      <a:pt x="303" y="485"/>
                      <a:pt x="363" y="424"/>
                    </a:cubicBezTo>
                    <a:cubicBezTo>
                      <a:pt x="423" y="363"/>
                      <a:pt x="513" y="295"/>
                      <a:pt x="589" y="242"/>
                    </a:cubicBezTo>
                    <a:cubicBezTo>
                      <a:pt x="665" y="189"/>
                      <a:pt x="733" y="144"/>
                      <a:pt x="816" y="106"/>
                    </a:cubicBezTo>
                    <a:cubicBezTo>
                      <a:pt x="899" y="68"/>
                      <a:pt x="1012" y="30"/>
                      <a:pt x="1088" y="15"/>
                    </a:cubicBezTo>
                    <a:cubicBezTo>
                      <a:pt x="1164" y="0"/>
                      <a:pt x="1187" y="15"/>
                      <a:pt x="1270" y="15"/>
                    </a:cubicBezTo>
                    <a:cubicBezTo>
                      <a:pt x="1353" y="15"/>
                      <a:pt x="1470" y="15"/>
                      <a:pt x="1587" y="1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29744" name="Freeform 36"/>
              <p:cNvSpPr>
                <a:spLocks/>
              </p:cNvSpPr>
              <p:nvPr/>
            </p:nvSpPr>
            <p:spPr bwMode="auto">
              <a:xfrm>
                <a:off x="340" y="2886"/>
                <a:ext cx="1587" cy="1134"/>
              </a:xfrm>
              <a:custGeom>
                <a:avLst/>
                <a:gdLst>
                  <a:gd name="T0" fmla="*/ 0 w 1542"/>
                  <a:gd name="T1" fmla="*/ 1134 h 1134"/>
                  <a:gd name="T2" fmla="*/ 303 w 1542"/>
                  <a:gd name="T3" fmla="*/ 862 h 1134"/>
                  <a:gd name="T4" fmla="*/ 544 w 1542"/>
                  <a:gd name="T5" fmla="*/ 680 h 1134"/>
                  <a:gd name="T6" fmla="*/ 847 w 1542"/>
                  <a:gd name="T7" fmla="*/ 453 h 1134"/>
                  <a:gd name="T8" fmla="*/ 1089 w 1542"/>
                  <a:gd name="T9" fmla="*/ 317 h 1134"/>
                  <a:gd name="T10" fmla="*/ 1208 w 1542"/>
                  <a:gd name="T11" fmla="*/ 272 h 1134"/>
                  <a:gd name="T12" fmla="*/ 1571 w 1542"/>
                  <a:gd name="T13" fmla="*/ 91 h 1134"/>
                  <a:gd name="T14" fmla="*/ 2055 w 1542"/>
                  <a:gd name="T15" fmla="*/ 0 h 11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42"/>
                  <a:gd name="T25" fmla="*/ 0 h 1134"/>
                  <a:gd name="T26" fmla="*/ 1542 w 1542"/>
                  <a:gd name="T27" fmla="*/ 1134 h 11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42" h="1134">
                    <a:moveTo>
                      <a:pt x="0" y="1134"/>
                    </a:moveTo>
                    <a:cubicBezTo>
                      <a:pt x="79" y="1036"/>
                      <a:pt x="159" y="938"/>
                      <a:pt x="227" y="862"/>
                    </a:cubicBezTo>
                    <a:cubicBezTo>
                      <a:pt x="295" y="786"/>
                      <a:pt x="340" y="748"/>
                      <a:pt x="408" y="680"/>
                    </a:cubicBezTo>
                    <a:cubicBezTo>
                      <a:pt x="476" y="612"/>
                      <a:pt x="567" y="513"/>
                      <a:pt x="635" y="453"/>
                    </a:cubicBezTo>
                    <a:cubicBezTo>
                      <a:pt x="703" y="393"/>
                      <a:pt x="771" y="347"/>
                      <a:pt x="816" y="317"/>
                    </a:cubicBezTo>
                    <a:cubicBezTo>
                      <a:pt x="861" y="287"/>
                      <a:pt x="847" y="310"/>
                      <a:pt x="907" y="272"/>
                    </a:cubicBezTo>
                    <a:cubicBezTo>
                      <a:pt x="967" y="234"/>
                      <a:pt x="1073" y="136"/>
                      <a:pt x="1179" y="91"/>
                    </a:cubicBezTo>
                    <a:cubicBezTo>
                      <a:pt x="1285" y="46"/>
                      <a:pt x="1474" y="15"/>
                      <a:pt x="1542" y="0"/>
                    </a:cubicBezTo>
                  </a:path>
                </a:pathLst>
              </a:custGeom>
              <a:noFill/>
              <a:ln w="9525">
                <a:solidFill>
                  <a:srgbClr val="000066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PE" sz="1350"/>
              </a:p>
            </p:txBody>
          </p:sp>
          <p:sp>
            <p:nvSpPr>
              <p:cNvPr id="29745" name="Oval 37"/>
              <p:cNvSpPr>
                <a:spLocks noChangeArrowheads="1"/>
              </p:cNvSpPr>
              <p:nvPr/>
            </p:nvSpPr>
            <p:spPr bwMode="auto">
              <a:xfrm>
                <a:off x="1973" y="2296"/>
                <a:ext cx="273" cy="227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s-ES" sz="150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29746" name="Oval 38"/>
              <p:cNvSpPr>
                <a:spLocks noChangeArrowheads="1"/>
              </p:cNvSpPr>
              <p:nvPr/>
            </p:nvSpPr>
            <p:spPr bwMode="auto">
              <a:xfrm>
                <a:off x="1973" y="2931"/>
                <a:ext cx="273" cy="2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s-ES" sz="150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29747" name="Oval 39"/>
              <p:cNvSpPr>
                <a:spLocks noChangeArrowheads="1"/>
              </p:cNvSpPr>
              <p:nvPr/>
            </p:nvSpPr>
            <p:spPr bwMode="auto">
              <a:xfrm>
                <a:off x="1973" y="3249"/>
                <a:ext cx="273" cy="227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s-ES" sz="150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29748" name="Text Box 40"/>
              <p:cNvSpPr txBox="1">
                <a:spLocks noChangeArrowheads="1"/>
              </p:cNvSpPr>
              <p:nvPr/>
            </p:nvSpPr>
            <p:spPr bwMode="auto">
              <a:xfrm>
                <a:off x="1655" y="4065"/>
                <a:ext cx="758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s-ES" sz="900"/>
                  <a:t>Edad (meses)</a:t>
                </a:r>
              </a:p>
            </p:txBody>
          </p:sp>
        </p:grpSp>
        <p:sp>
          <p:nvSpPr>
            <p:cNvPr id="29736" name="Text Box 41"/>
            <p:cNvSpPr txBox="1">
              <a:spLocks noChangeArrowheads="1"/>
            </p:cNvSpPr>
            <p:nvPr/>
          </p:nvSpPr>
          <p:spPr bwMode="auto">
            <a:xfrm rot="20306951">
              <a:off x="884" y="2330"/>
              <a:ext cx="104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ES" sz="900">
                  <a:solidFill>
                    <a:schemeClr val="accent2"/>
                  </a:solidFill>
                  <a:latin typeface="Arial Unicode MS" pitchFamily="34" charset="-128"/>
                </a:rPr>
                <a:t>Patrón normal</a:t>
              </a:r>
            </a:p>
            <a:p>
              <a:pPr eaLnBrk="1" hangingPunct="1"/>
              <a:r>
                <a:rPr lang="es-ES" sz="900">
                  <a:solidFill>
                    <a:schemeClr val="accent2"/>
                  </a:solidFill>
                  <a:latin typeface="Arial Unicode MS" pitchFamily="34" charset="-128"/>
                </a:rPr>
                <a:t>crecimiento</a:t>
              </a:r>
            </a:p>
          </p:txBody>
        </p:sp>
      </p:grpSp>
      <p:sp>
        <p:nvSpPr>
          <p:cNvPr id="29724" name="AutoShape 42"/>
          <p:cNvSpPr>
            <a:spLocks noChangeArrowheads="1"/>
          </p:cNvSpPr>
          <p:nvPr/>
        </p:nvSpPr>
        <p:spPr bwMode="auto">
          <a:xfrm>
            <a:off x="4248151" y="3548064"/>
            <a:ext cx="917972" cy="1026319"/>
          </a:xfrm>
          <a:prstGeom prst="rightArrow">
            <a:avLst>
              <a:gd name="adj1" fmla="val 69833"/>
              <a:gd name="adj2" fmla="val 35926"/>
            </a:avLst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ES" sz="1350">
                <a:solidFill>
                  <a:srgbClr val="FF9900"/>
                </a:solidFill>
              </a:rPr>
              <a:t>15 años</a:t>
            </a:r>
          </a:p>
          <a:p>
            <a:r>
              <a:rPr lang="es-ES" sz="1350">
                <a:solidFill>
                  <a:srgbClr val="FF9900"/>
                </a:solidFill>
              </a:rPr>
              <a:t>después</a:t>
            </a:r>
          </a:p>
        </p:txBody>
      </p:sp>
      <p:sp>
        <p:nvSpPr>
          <p:cNvPr id="29725" name="AutoShape 43"/>
          <p:cNvSpPr>
            <a:spLocks noChangeArrowheads="1"/>
          </p:cNvSpPr>
          <p:nvPr/>
        </p:nvSpPr>
        <p:spPr bwMode="auto">
          <a:xfrm>
            <a:off x="2057400" y="2551511"/>
            <a:ext cx="477441" cy="215503"/>
          </a:xfrm>
          <a:prstGeom prst="downArrow">
            <a:avLst>
              <a:gd name="adj1" fmla="val 49222"/>
              <a:gd name="adj2" fmla="val 51935"/>
            </a:avLst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29726" name="AutoShape 44"/>
          <p:cNvSpPr>
            <a:spLocks noChangeArrowheads="1"/>
          </p:cNvSpPr>
          <p:nvPr/>
        </p:nvSpPr>
        <p:spPr bwMode="auto">
          <a:xfrm>
            <a:off x="6300788" y="2630092"/>
            <a:ext cx="647700" cy="215503"/>
          </a:xfrm>
          <a:prstGeom prst="downArrow">
            <a:avLst>
              <a:gd name="adj1" fmla="val 70593"/>
              <a:gd name="adj2" fmla="val 51935"/>
            </a:avLst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29727" name="Text Box 45"/>
          <p:cNvSpPr txBox="1">
            <a:spLocks noChangeArrowheads="1"/>
          </p:cNvSpPr>
          <p:nvPr/>
        </p:nvSpPr>
        <p:spPr bwMode="auto">
          <a:xfrm>
            <a:off x="1208485" y="2158603"/>
            <a:ext cx="58862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z="1350">
                <a:solidFill>
                  <a:srgbClr val="FF3300"/>
                </a:solidFill>
              </a:rPr>
              <a:t>Edad</a:t>
            </a:r>
          </a:p>
        </p:txBody>
      </p:sp>
      <p:sp>
        <p:nvSpPr>
          <p:cNvPr id="29728" name="Rectangle 46" descr="Diagonal hacia arriba oscura"/>
          <p:cNvSpPr>
            <a:spLocks noChangeArrowheads="1"/>
          </p:cNvSpPr>
          <p:nvPr/>
        </p:nvSpPr>
        <p:spPr bwMode="auto">
          <a:xfrm>
            <a:off x="1971676" y="5279233"/>
            <a:ext cx="594122" cy="108347"/>
          </a:xfrm>
          <a:prstGeom prst="rect">
            <a:avLst/>
          </a:prstGeom>
          <a:pattFill prst="dkUpDiag">
            <a:fgClr>
              <a:srgbClr val="FF9900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PE" sz="1350"/>
          </a:p>
        </p:txBody>
      </p:sp>
      <p:sp>
        <p:nvSpPr>
          <p:cNvPr id="29729" name="Line 47"/>
          <p:cNvSpPr>
            <a:spLocks noChangeShapeType="1"/>
          </p:cNvSpPr>
          <p:nvPr/>
        </p:nvSpPr>
        <p:spPr bwMode="auto">
          <a:xfrm>
            <a:off x="1971675" y="5224464"/>
            <a:ext cx="0" cy="27027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30" name="Line 48"/>
          <p:cNvSpPr>
            <a:spLocks noChangeShapeType="1"/>
          </p:cNvSpPr>
          <p:nvPr/>
        </p:nvSpPr>
        <p:spPr bwMode="auto">
          <a:xfrm>
            <a:off x="2565797" y="5224464"/>
            <a:ext cx="0" cy="27027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31" name="Line 49"/>
          <p:cNvSpPr>
            <a:spLocks noChangeShapeType="1"/>
          </p:cNvSpPr>
          <p:nvPr/>
        </p:nvSpPr>
        <p:spPr bwMode="auto">
          <a:xfrm>
            <a:off x="1960960" y="2608660"/>
            <a:ext cx="0" cy="2556272"/>
          </a:xfrm>
          <a:prstGeom prst="line">
            <a:avLst/>
          </a:prstGeom>
          <a:noFill/>
          <a:ln w="19050" cap="rnd">
            <a:solidFill>
              <a:srgbClr val="FF99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32" name="Line 50"/>
          <p:cNvSpPr>
            <a:spLocks noChangeShapeType="1"/>
          </p:cNvSpPr>
          <p:nvPr/>
        </p:nvSpPr>
        <p:spPr bwMode="auto">
          <a:xfrm>
            <a:off x="2571750" y="2608660"/>
            <a:ext cx="0" cy="2556272"/>
          </a:xfrm>
          <a:prstGeom prst="line">
            <a:avLst/>
          </a:prstGeom>
          <a:noFill/>
          <a:ln w="19050" cap="rnd">
            <a:solidFill>
              <a:srgbClr val="FF99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sz="1350"/>
          </a:p>
        </p:txBody>
      </p:sp>
      <p:sp>
        <p:nvSpPr>
          <p:cNvPr id="29733" name="Text Box 51"/>
          <p:cNvSpPr txBox="1">
            <a:spLocks noChangeArrowheads="1"/>
          </p:cNvSpPr>
          <p:nvPr/>
        </p:nvSpPr>
        <p:spPr bwMode="auto">
          <a:xfrm>
            <a:off x="1277542" y="5620822"/>
            <a:ext cx="16204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600"/>
              <a:t>DNPP - MEF</a:t>
            </a:r>
            <a:endParaRPr lang="es-ES" sz="600"/>
          </a:p>
        </p:txBody>
      </p:sp>
      <p:pic>
        <p:nvPicPr>
          <p:cNvPr id="29734" name="Picture 123" descr="DG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57251"/>
            <a:ext cx="4179094" cy="44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908129"/>
      </p:ext>
    </p:extLst>
  </p:cSld>
  <p:clrMapOvr>
    <a:masterClrMapping/>
  </p:clrMapOvr>
</p:sld>
</file>

<file path=ppt/theme/theme1.xml><?xml version="1.0" encoding="utf-8"?>
<a:theme xmlns:a="http://schemas.openxmlformats.org/drawingml/2006/main" name="faspaup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faspaupch</Template>
  <TotalTime>1280</TotalTime>
  <Words>1371</Words>
  <Application>Microsoft Macintosh PowerPoint</Application>
  <PresentationFormat>Presentación en pantalla (4:3)</PresentationFormat>
  <Paragraphs>190</Paragraphs>
  <Slides>26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44" baseType="lpstr">
      <vt:lpstr>Arial Unicode MS</vt:lpstr>
      <vt:lpstr>ＭＳ Ｐゴシック</vt:lpstr>
      <vt:lpstr>宋体</vt:lpstr>
      <vt:lpstr>Aharoni</vt:lpstr>
      <vt:lpstr>Algerian</vt:lpstr>
      <vt:lpstr>Arial</vt:lpstr>
      <vt:lpstr>Arial Black</vt:lpstr>
      <vt:lpstr>BC I25 Wide</vt:lpstr>
      <vt:lpstr>Book Antiqua</vt:lpstr>
      <vt:lpstr>Calibri</vt:lpstr>
      <vt:lpstr>Century Gothic</vt:lpstr>
      <vt:lpstr>Comic Sans MS</vt:lpstr>
      <vt:lpstr>Futura Md BT</vt:lpstr>
      <vt:lpstr>Impact</vt:lpstr>
      <vt:lpstr>Times</vt:lpstr>
      <vt:lpstr>Times New Roman</vt:lpstr>
      <vt:lpstr>Wingdings</vt:lpstr>
      <vt:lpstr>faspaupch</vt:lpstr>
      <vt:lpstr>SOMOS DIFERENTES? Por que?</vt:lpstr>
      <vt:lpstr>Pregunta..???</vt:lpstr>
      <vt:lpstr>Presentación de PowerPoint</vt:lpstr>
      <vt:lpstr>Presentación de PowerPoint</vt:lpstr>
      <vt:lpstr>Presentación de PowerPoint</vt:lpstr>
      <vt:lpstr>Presentación de PowerPoint</vt:lpstr>
      <vt:lpstr>La calidad de vida cambia por metros</vt:lpstr>
      <vt:lpstr>Presentación de PowerPoint</vt:lpstr>
      <vt:lpstr>la herencia de la pobreza</vt:lpstr>
      <vt:lpstr>Presentación de PowerPoint</vt:lpstr>
      <vt:lpstr>¿Qué hace a las personas saludables?</vt:lpstr>
      <vt:lpstr>Presentación de PowerPoint</vt:lpstr>
      <vt:lpstr>¿Qué hace a las personas saludables?</vt:lpstr>
      <vt:lpstr>Presentación de PowerPoint</vt:lpstr>
      <vt:lpstr>Presentación de PowerPoint</vt:lpstr>
      <vt:lpstr>El estrés:</vt:lpstr>
      <vt:lpstr>Exclusión social</vt:lpstr>
      <vt:lpstr>Presentación de PowerPoint</vt:lpstr>
      <vt:lpstr>APOYO SOCIAL</vt:lpstr>
      <vt:lpstr>ADICCIÓN</vt:lpstr>
      <vt:lpstr>TRANSPORTE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>UPCH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42536954</dc:creator>
  <cp:lastModifiedBy>Usuario de Microsoft Office</cp:lastModifiedBy>
  <cp:revision>13</cp:revision>
  <dcterms:created xsi:type="dcterms:W3CDTF">2014-09-22T13:38:46Z</dcterms:created>
  <dcterms:modified xsi:type="dcterms:W3CDTF">2018-07-29T18:33:49Z</dcterms:modified>
</cp:coreProperties>
</file>