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4"/>
  </p:notesMasterIdLst>
  <p:sldIdLst>
    <p:sldId id="256" r:id="rId2"/>
    <p:sldId id="306" r:id="rId3"/>
    <p:sldId id="286" r:id="rId4"/>
    <p:sldId id="266" r:id="rId5"/>
    <p:sldId id="267" r:id="rId6"/>
    <p:sldId id="299" r:id="rId7"/>
    <p:sldId id="271" r:id="rId8"/>
    <p:sldId id="28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307" r:id="rId18"/>
    <p:sldId id="305" r:id="rId19"/>
    <p:sldId id="260" r:id="rId20"/>
    <p:sldId id="308" r:id="rId21"/>
    <p:sldId id="261" r:id="rId22"/>
    <p:sldId id="262" r:id="rId23"/>
    <p:sldId id="314" r:id="rId24"/>
    <p:sldId id="302" r:id="rId25"/>
    <p:sldId id="303" r:id="rId26"/>
    <p:sldId id="304" r:id="rId27"/>
    <p:sldId id="298" r:id="rId28"/>
    <p:sldId id="300" r:id="rId29"/>
    <p:sldId id="309" r:id="rId30"/>
    <p:sldId id="310" r:id="rId31"/>
    <p:sldId id="311" r:id="rId32"/>
    <p:sldId id="313" r:id="rId3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2543"/>
  </p:normalViewPr>
  <p:slideViewPr>
    <p:cSldViewPr snapToGrid="0" snapToObjects="1">
      <p:cViewPr varScale="1">
        <p:scale>
          <a:sx n="114" d="100"/>
          <a:sy n="114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2B259-03E7-4452-B80C-3B0FA91BFB0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s-CO"/>
        </a:p>
      </dgm:t>
    </dgm:pt>
    <dgm:pt modelId="{4ECC8D30-32F1-4CF5-AFB1-90526D1F9F91}">
      <dgm:prSet/>
      <dgm:spPr/>
      <dgm:t>
        <a:bodyPr/>
        <a:lstStyle/>
        <a:p>
          <a:pPr algn="ctr" rtl="0"/>
          <a:r>
            <a:rPr lang="es-ES_tradnl" b="1" dirty="0">
              <a:solidFill>
                <a:schemeClr val="tx1"/>
              </a:solidFill>
            </a:rPr>
            <a:t>¿CÓMO PLANTEAR CADA PROBLEMA</a:t>
          </a:r>
          <a:r>
            <a:rPr lang="es-ES_tradnl" b="1" dirty="0"/>
            <a:t>?</a:t>
          </a:r>
          <a:endParaRPr lang="es-CO" dirty="0"/>
        </a:p>
      </dgm:t>
    </dgm:pt>
    <dgm:pt modelId="{C0F25FD9-75F5-4B79-8D0D-15844AD6F60F}" type="parTrans" cxnId="{486B3C5A-D699-43F4-B429-E956352ABD28}">
      <dgm:prSet/>
      <dgm:spPr/>
      <dgm:t>
        <a:bodyPr/>
        <a:lstStyle/>
        <a:p>
          <a:endParaRPr lang="es-CO"/>
        </a:p>
      </dgm:t>
    </dgm:pt>
    <dgm:pt modelId="{6E150E18-2FF9-4AE6-8A5E-C1E8F9FD432B}" type="sibTrans" cxnId="{486B3C5A-D699-43F4-B429-E956352ABD28}">
      <dgm:prSet/>
      <dgm:spPr/>
      <dgm:t>
        <a:bodyPr/>
        <a:lstStyle/>
        <a:p>
          <a:endParaRPr lang="es-CO"/>
        </a:p>
      </dgm:t>
    </dgm:pt>
    <dgm:pt modelId="{F1E69204-00ED-48D6-A166-5D6F7CA804CA}" type="pres">
      <dgm:prSet presAssocID="{49D2B259-03E7-4452-B80C-3B0FA91BFB08}" presName="linear" presStyleCnt="0">
        <dgm:presLayoutVars>
          <dgm:animLvl val="lvl"/>
          <dgm:resizeHandles val="exact"/>
        </dgm:presLayoutVars>
      </dgm:prSet>
      <dgm:spPr/>
    </dgm:pt>
    <dgm:pt modelId="{8D5B03C0-421A-48AA-B7C8-C98FC3F7C6B4}" type="pres">
      <dgm:prSet presAssocID="{4ECC8D30-32F1-4CF5-AFB1-90526D1F9F9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1DACC34-A97A-9449-B57C-7001BB926BC2}" type="presOf" srcId="{49D2B259-03E7-4452-B80C-3B0FA91BFB08}" destId="{F1E69204-00ED-48D6-A166-5D6F7CA804CA}" srcOrd="0" destOrd="0" presId="urn:microsoft.com/office/officeart/2005/8/layout/vList2"/>
    <dgm:cxn modelId="{EEAE4C4D-D3B5-0C4F-B57F-5A9057D2A6B9}" type="presOf" srcId="{4ECC8D30-32F1-4CF5-AFB1-90526D1F9F91}" destId="{8D5B03C0-421A-48AA-B7C8-C98FC3F7C6B4}" srcOrd="0" destOrd="0" presId="urn:microsoft.com/office/officeart/2005/8/layout/vList2"/>
    <dgm:cxn modelId="{486B3C5A-D699-43F4-B429-E956352ABD28}" srcId="{49D2B259-03E7-4452-B80C-3B0FA91BFB08}" destId="{4ECC8D30-32F1-4CF5-AFB1-90526D1F9F91}" srcOrd="0" destOrd="0" parTransId="{C0F25FD9-75F5-4B79-8D0D-15844AD6F60F}" sibTransId="{6E150E18-2FF9-4AE6-8A5E-C1E8F9FD432B}"/>
    <dgm:cxn modelId="{0E29232C-69EB-4247-831B-F24008A58E27}" type="presParOf" srcId="{F1E69204-00ED-48D6-A166-5D6F7CA804CA}" destId="{8D5B03C0-421A-48AA-B7C8-C98FC3F7C6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AF4A50-55DF-4A2D-97C0-A15D7D02386C}" type="doc">
      <dgm:prSet loTypeId="urn:microsoft.com/office/officeart/2005/8/layout/matrix3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CA2B3FF5-8682-469F-B514-28270A14FB3C}">
      <dgm:prSet/>
      <dgm:spPr>
        <a:solidFill>
          <a:srgbClr val="FFFF00"/>
        </a:solidFill>
      </dgm:spPr>
      <dgm:t>
        <a:bodyPr/>
        <a:lstStyle/>
        <a:p>
          <a:pPr rtl="0"/>
          <a:r>
            <a:rPr lang="es-ES_tradnl" dirty="0">
              <a:solidFill>
                <a:schemeClr val="tx1"/>
              </a:solidFill>
            </a:rPr>
            <a:t>Situación problema </a:t>
          </a:r>
          <a:endParaRPr lang="es-CO" dirty="0">
            <a:solidFill>
              <a:schemeClr val="tx1"/>
            </a:solidFill>
          </a:endParaRPr>
        </a:p>
      </dgm:t>
    </dgm:pt>
    <dgm:pt modelId="{DA27584A-2939-4167-89A6-8AB3FE863467}" type="parTrans" cxnId="{1E031813-8A2C-44E3-8478-E47FCDCD58AD}">
      <dgm:prSet/>
      <dgm:spPr/>
      <dgm:t>
        <a:bodyPr/>
        <a:lstStyle/>
        <a:p>
          <a:endParaRPr lang="es-CO"/>
        </a:p>
      </dgm:t>
    </dgm:pt>
    <dgm:pt modelId="{0149F39C-E97B-4AEC-BD20-27CD7E985498}" type="sibTrans" cxnId="{1E031813-8A2C-44E3-8478-E47FCDCD58AD}">
      <dgm:prSet/>
      <dgm:spPr/>
      <dgm:t>
        <a:bodyPr/>
        <a:lstStyle/>
        <a:p>
          <a:endParaRPr lang="es-CO"/>
        </a:p>
      </dgm:t>
    </dgm:pt>
    <dgm:pt modelId="{4AA2BB75-1F47-4E0F-B611-D142CF9577B1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ES_tradnl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Actor que vive, siente o genera el problema</a:t>
          </a:r>
          <a:endParaRPr lang="es-CO" dirty="0">
            <a:solidFill>
              <a:schemeClr val="tx1"/>
            </a:solidFill>
          </a:endParaRPr>
        </a:p>
      </dgm:t>
    </dgm:pt>
    <dgm:pt modelId="{B872835B-ED40-4636-82F3-79FF4C1834F9}" type="parTrans" cxnId="{4C09149E-1873-422B-A1CC-CBCC9D27951C}">
      <dgm:prSet/>
      <dgm:spPr/>
      <dgm:t>
        <a:bodyPr/>
        <a:lstStyle/>
        <a:p>
          <a:endParaRPr lang="es-CO"/>
        </a:p>
      </dgm:t>
    </dgm:pt>
    <dgm:pt modelId="{CC7E89BA-2FCE-4DAE-B91E-7DA51175B004}" type="sibTrans" cxnId="{4C09149E-1873-422B-A1CC-CBCC9D27951C}">
      <dgm:prSet/>
      <dgm:spPr/>
      <dgm:t>
        <a:bodyPr/>
        <a:lstStyle/>
        <a:p>
          <a:endParaRPr lang="es-CO"/>
        </a:p>
      </dgm:t>
    </dgm:pt>
    <dgm:pt modelId="{2E0DC557-408F-4473-80E3-9BA32777304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_tradnl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Ubicación territorial del problema</a:t>
          </a:r>
          <a:endParaRPr lang="es-CO" dirty="0">
            <a:solidFill>
              <a:schemeClr val="tx1"/>
            </a:solidFill>
          </a:endParaRPr>
        </a:p>
      </dgm:t>
    </dgm:pt>
    <dgm:pt modelId="{8B6EE2D6-4E96-4779-8242-E27AC6FB0254}" type="parTrans" cxnId="{B2F5DFE4-2D59-4B05-8066-A6DDD7BC61C6}">
      <dgm:prSet/>
      <dgm:spPr/>
      <dgm:t>
        <a:bodyPr/>
        <a:lstStyle/>
        <a:p>
          <a:endParaRPr lang="es-CO"/>
        </a:p>
      </dgm:t>
    </dgm:pt>
    <dgm:pt modelId="{38154635-32E0-4C58-9893-D22D64317536}" type="sibTrans" cxnId="{B2F5DFE4-2D59-4B05-8066-A6DDD7BC61C6}">
      <dgm:prSet/>
      <dgm:spPr/>
      <dgm:t>
        <a:bodyPr/>
        <a:lstStyle/>
        <a:p>
          <a:endParaRPr lang="es-CO"/>
        </a:p>
      </dgm:t>
    </dgm:pt>
    <dgm:pt modelId="{A17D3778-A3BE-4254-8027-5222DFF51681}">
      <dgm:prSet/>
      <dgm:spPr/>
      <dgm:t>
        <a:bodyPr/>
        <a:lstStyle/>
        <a:p>
          <a:pPr rtl="0"/>
          <a:r>
            <a:rPr lang="es-ES_tradnl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Adjetivo – calificativo del problema  </a:t>
          </a:r>
          <a:endParaRPr lang="es-CO" dirty="0">
            <a:solidFill>
              <a:schemeClr val="tx1"/>
            </a:solidFill>
          </a:endParaRPr>
        </a:p>
      </dgm:t>
    </dgm:pt>
    <dgm:pt modelId="{F8B4FD26-3B94-45DD-B44C-12A7E66AA7DB}" type="parTrans" cxnId="{1D03E59A-B93F-47CB-A456-5C0361FA1CDA}">
      <dgm:prSet/>
      <dgm:spPr/>
      <dgm:t>
        <a:bodyPr/>
        <a:lstStyle/>
        <a:p>
          <a:endParaRPr lang="es-CO"/>
        </a:p>
      </dgm:t>
    </dgm:pt>
    <dgm:pt modelId="{678AD64B-3B85-487E-A114-956CD5A537F5}" type="sibTrans" cxnId="{1D03E59A-B93F-47CB-A456-5C0361FA1CDA}">
      <dgm:prSet/>
      <dgm:spPr/>
      <dgm:t>
        <a:bodyPr/>
        <a:lstStyle/>
        <a:p>
          <a:endParaRPr lang="es-CO"/>
        </a:p>
      </dgm:t>
    </dgm:pt>
    <dgm:pt modelId="{DA83191A-84DA-4DAB-BA5A-F17E4E69C89B}" type="pres">
      <dgm:prSet presAssocID="{32AF4A50-55DF-4A2D-97C0-A15D7D02386C}" presName="matrix" presStyleCnt="0">
        <dgm:presLayoutVars>
          <dgm:chMax val="1"/>
          <dgm:dir/>
          <dgm:resizeHandles val="exact"/>
        </dgm:presLayoutVars>
      </dgm:prSet>
      <dgm:spPr/>
    </dgm:pt>
    <dgm:pt modelId="{7CFBE838-3AB6-4316-BD79-04AC64733E19}" type="pres">
      <dgm:prSet presAssocID="{32AF4A50-55DF-4A2D-97C0-A15D7D02386C}" presName="diamond" presStyleLbl="bgShp" presStyleIdx="0" presStyleCnt="1"/>
      <dgm:spPr/>
    </dgm:pt>
    <dgm:pt modelId="{D487948C-56E9-4E52-B52D-5837E7A79166}" type="pres">
      <dgm:prSet presAssocID="{32AF4A50-55DF-4A2D-97C0-A15D7D02386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B1DD64-7215-4608-8FDE-E521E8CA9C30}" type="pres">
      <dgm:prSet presAssocID="{32AF4A50-55DF-4A2D-97C0-A15D7D02386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96EC973-15D9-4AE8-8283-558F2C0C9069}" type="pres">
      <dgm:prSet presAssocID="{32AF4A50-55DF-4A2D-97C0-A15D7D02386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FBE1D07-A37D-46CE-91A1-F1A1AA29A440}" type="pres">
      <dgm:prSet presAssocID="{32AF4A50-55DF-4A2D-97C0-A15D7D02386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031813-8A2C-44E3-8478-E47FCDCD58AD}" srcId="{32AF4A50-55DF-4A2D-97C0-A15D7D02386C}" destId="{CA2B3FF5-8682-469F-B514-28270A14FB3C}" srcOrd="0" destOrd="0" parTransId="{DA27584A-2939-4167-89A6-8AB3FE863467}" sibTransId="{0149F39C-E97B-4AEC-BD20-27CD7E985498}"/>
    <dgm:cxn modelId="{6258034A-D5DB-2D44-B7FF-BFA15A6D8588}" type="presOf" srcId="{4AA2BB75-1F47-4E0F-B611-D142CF9577B1}" destId="{F5B1DD64-7215-4608-8FDE-E521E8CA9C30}" srcOrd="0" destOrd="0" presId="urn:microsoft.com/office/officeart/2005/8/layout/matrix3"/>
    <dgm:cxn modelId="{4061FC5A-BDA2-9742-8A0F-6297C4519BED}" type="presOf" srcId="{2E0DC557-408F-4473-80E3-9BA327773047}" destId="{596EC973-15D9-4AE8-8283-558F2C0C9069}" srcOrd="0" destOrd="0" presId="urn:microsoft.com/office/officeart/2005/8/layout/matrix3"/>
    <dgm:cxn modelId="{7E2F265C-83FB-DB44-867A-258033644F8E}" type="presOf" srcId="{A17D3778-A3BE-4254-8027-5222DFF51681}" destId="{9FBE1D07-A37D-46CE-91A1-F1A1AA29A440}" srcOrd="0" destOrd="0" presId="urn:microsoft.com/office/officeart/2005/8/layout/matrix3"/>
    <dgm:cxn modelId="{D23AEB8E-EFAF-EC46-B426-EB844BA252EA}" type="presOf" srcId="{CA2B3FF5-8682-469F-B514-28270A14FB3C}" destId="{D487948C-56E9-4E52-B52D-5837E7A79166}" srcOrd="0" destOrd="0" presId="urn:microsoft.com/office/officeart/2005/8/layout/matrix3"/>
    <dgm:cxn modelId="{1D03E59A-B93F-47CB-A456-5C0361FA1CDA}" srcId="{32AF4A50-55DF-4A2D-97C0-A15D7D02386C}" destId="{A17D3778-A3BE-4254-8027-5222DFF51681}" srcOrd="3" destOrd="0" parTransId="{F8B4FD26-3B94-45DD-B44C-12A7E66AA7DB}" sibTransId="{678AD64B-3B85-487E-A114-956CD5A537F5}"/>
    <dgm:cxn modelId="{32E2D39D-6540-4040-AEE7-624B2495B222}" type="presOf" srcId="{32AF4A50-55DF-4A2D-97C0-A15D7D02386C}" destId="{DA83191A-84DA-4DAB-BA5A-F17E4E69C89B}" srcOrd="0" destOrd="0" presId="urn:microsoft.com/office/officeart/2005/8/layout/matrix3"/>
    <dgm:cxn modelId="{4C09149E-1873-422B-A1CC-CBCC9D27951C}" srcId="{32AF4A50-55DF-4A2D-97C0-A15D7D02386C}" destId="{4AA2BB75-1F47-4E0F-B611-D142CF9577B1}" srcOrd="1" destOrd="0" parTransId="{B872835B-ED40-4636-82F3-79FF4C1834F9}" sibTransId="{CC7E89BA-2FCE-4DAE-B91E-7DA51175B004}"/>
    <dgm:cxn modelId="{B2F5DFE4-2D59-4B05-8066-A6DDD7BC61C6}" srcId="{32AF4A50-55DF-4A2D-97C0-A15D7D02386C}" destId="{2E0DC557-408F-4473-80E3-9BA327773047}" srcOrd="2" destOrd="0" parTransId="{8B6EE2D6-4E96-4779-8242-E27AC6FB0254}" sibTransId="{38154635-32E0-4C58-9893-D22D64317536}"/>
    <dgm:cxn modelId="{09F09796-05BB-5E44-BEE2-DFA610084188}" type="presParOf" srcId="{DA83191A-84DA-4DAB-BA5A-F17E4E69C89B}" destId="{7CFBE838-3AB6-4316-BD79-04AC64733E19}" srcOrd="0" destOrd="0" presId="urn:microsoft.com/office/officeart/2005/8/layout/matrix3"/>
    <dgm:cxn modelId="{C1D90CF3-1E55-2A41-B699-FF4487FE0604}" type="presParOf" srcId="{DA83191A-84DA-4DAB-BA5A-F17E4E69C89B}" destId="{D487948C-56E9-4E52-B52D-5837E7A79166}" srcOrd="1" destOrd="0" presId="urn:microsoft.com/office/officeart/2005/8/layout/matrix3"/>
    <dgm:cxn modelId="{42E8872C-D0DC-CE4D-A067-B3F90E3960D8}" type="presParOf" srcId="{DA83191A-84DA-4DAB-BA5A-F17E4E69C89B}" destId="{F5B1DD64-7215-4608-8FDE-E521E8CA9C30}" srcOrd="2" destOrd="0" presId="urn:microsoft.com/office/officeart/2005/8/layout/matrix3"/>
    <dgm:cxn modelId="{2E8AB349-1F34-FA4A-98D6-DD602F9A4DF7}" type="presParOf" srcId="{DA83191A-84DA-4DAB-BA5A-F17E4E69C89B}" destId="{596EC973-15D9-4AE8-8283-558F2C0C9069}" srcOrd="3" destOrd="0" presId="urn:microsoft.com/office/officeart/2005/8/layout/matrix3"/>
    <dgm:cxn modelId="{1F2A3C7D-F24C-644C-800C-DBDDE3A39632}" type="presParOf" srcId="{DA83191A-84DA-4DAB-BA5A-F17E4E69C89B}" destId="{9FBE1D07-A37D-46CE-91A1-F1A1AA29A44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03C0-421A-48AA-B7C8-C98FC3F7C6B4}">
      <dsp:nvSpPr>
        <dsp:cNvPr id="0" name=""/>
        <dsp:cNvSpPr/>
      </dsp:nvSpPr>
      <dsp:spPr>
        <a:xfrm>
          <a:off x="0" y="7713"/>
          <a:ext cx="7640320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b="1" kern="1200" dirty="0">
              <a:solidFill>
                <a:schemeClr val="tx1"/>
              </a:solidFill>
            </a:rPr>
            <a:t>¿CÓMO PLANTEAR CADA PROBLEMA</a:t>
          </a:r>
          <a:r>
            <a:rPr lang="es-ES_tradnl" sz="2100" b="1" kern="1200" dirty="0"/>
            <a:t>?</a:t>
          </a:r>
          <a:endParaRPr lang="es-CO" sz="2100" kern="1200" dirty="0"/>
        </a:p>
      </dsp:txBody>
      <dsp:txXfrm>
        <a:off x="24588" y="32301"/>
        <a:ext cx="7591144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BE838-3AB6-4316-BD79-04AC64733E19}">
      <dsp:nvSpPr>
        <dsp:cNvPr id="0" name=""/>
        <dsp:cNvSpPr/>
      </dsp:nvSpPr>
      <dsp:spPr>
        <a:xfrm>
          <a:off x="1742728" y="0"/>
          <a:ext cx="4896544" cy="4896544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87948C-56E9-4E52-B52D-5837E7A79166}">
      <dsp:nvSpPr>
        <dsp:cNvPr id="0" name=""/>
        <dsp:cNvSpPr/>
      </dsp:nvSpPr>
      <dsp:spPr>
        <a:xfrm>
          <a:off x="2207899" y="465171"/>
          <a:ext cx="1909652" cy="1909652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>
              <a:solidFill>
                <a:schemeClr val="tx1"/>
              </a:solidFill>
            </a:rPr>
            <a:t>Situación problema </a:t>
          </a:r>
          <a:endParaRPr lang="es-CO" sz="2800" kern="1200" dirty="0">
            <a:solidFill>
              <a:schemeClr val="tx1"/>
            </a:solidFill>
          </a:endParaRPr>
        </a:p>
      </dsp:txBody>
      <dsp:txXfrm>
        <a:off x="2301121" y="558393"/>
        <a:ext cx="1723208" cy="1723208"/>
      </dsp:txXfrm>
    </dsp:sp>
    <dsp:sp modelId="{F5B1DD64-7215-4608-8FDE-E521E8CA9C30}">
      <dsp:nvSpPr>
        <dsp:cNvPr id="0" name=""/>
        <dsp:cNvSpPr/>
      </dsp:nvSpPr>
      <dsp:spPr>
        <a:xfrm>
          <a:off x="4264448" y="465171"/>
          <a:ext cx="1909652" cy="190965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Actor que vive, siente o genera el problema</a:t>
          </a:r>
          <a:endParaRPr lang="es-CO" sz="2800" kern="1200" dirty="0">
            <a:solidFill>
              <a:schemeClr val="tx1"/>
            </a:solidFill>
          </a:endParaRPr>
        </a:p>
      </dsp:txBody>
      <dsp:txXfrm>
        <a:off x="4357670" y="558393"/>
        <a:ext cx="1723208" cy="1723208"/>
      </dsp:txXfrm>
    </dsp:sp>
    <dsp:sp modelId="{596EC973-15D9-4AE8-8283-558F2C0C9069}">
      <dsp:nvSpPr>
        <dsp:cNvPr id="0" name=""/>
        <dsp:cNvSpPr/>
      </dsp:nvSpPr>
      <dsp:spPr>
        <a:xfrm>
          <a:off x="2207899" y="2521720"/>
          <a:ext cx="1909652" cy="190965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Ubicación territorial del problema</a:t>
          </a:r>
          <a:endParaRPr lang="es-CO" sz="2800" kern="1200" dirty="0">
            <a:solidFill>
              <a:schemeClr val="tx1"/>
            </a:solidFill>
          </a:endParaRPr>
        </a:p>
      </dsp:txBody>
      <dsp:txXfrm>
        <a:off x="2301121" y="2614942"/>
        <a:ext cx="1723208" cy="1723208"/>
      </dsp:txXfrm>
    </dsp:sp>
    <dsp:sp modelId="{9FBE1D07-A37D-46CE-91A1-F1A1AA29A440}">
      <dsp:nvSpPr>
        <dsp:cNvPr id="0" name=""/>
        <dsp:cNvSpPr/>
      </dsp:nvSpPr>
      <dsp:spPr>
        <a:xfrm>
          <a:off x="4264448" y="2521720"/>
          <a:ext cx="1909652" cy="1909652"/>
        </a:xfrm>
        <a:prstGeom prst="roundRect">
          <a:avLst/>
        </a:prstGeom>
        <a:gradFill rotWithShape="0">
          <a:gsLst>
            <a:gs pos="0">
              <a:schemeClr val="accent4">
                <a:hueOff val="943321"/>
                <a:satOff val="7007"/>
                <a:lumOff val="15686"/>
                <a:alphaOff val="0"/>
                <a:shade val="85000"/>
                <a:satMod val="130000"/>
              </a:schemeClr>
            </a:gs>
            <a:gs pos="34000">
              <a:schemeClr val="accent4">
                <a:hueOff val="943321"/>
                <a:satOff val="7007"/>
                <a:lumOff val="15686"/>
                <a:alphaOff val="0"/>
                <a:shade val="87000"/>
                <a:satMod val="125000"/>
              </a:schemeClr>
            </a:gs>
            <a:gs pos="70000">
              <a:schemeClr val="accent4">
                <a:hueOff val="943321"/>
                <a:satOff val="7007"/>
                <a:lumOff val="1568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943321"/>
                <a:satOff val="7007"/>
                <a:lumOff val="1568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Adjetivo – calificativo del problema  </a:t>
          </a:r>
          <a:endParaRPr lang="es-CO" sz="2800" kern="1200" dirty="0">
            <a:solidFill>
              <a:schemeClr val="tx1"/>
            </a:solidFill>
          </a:endParaRPr>
        </a:p>
      </dsp:txBody>
      <dsp:txXfrm>
        <a:off x="4357670" y="2614942"/>
        <a:ext cx="1723208" cy="1723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F678A-CD07-E44C-BCCB-60381E4E5EE9}" type="datetimeFigureOut">
              <a:rPr lang="es-ES_tradnl" smtClean="0"/>
              <a:t>19/8/18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ED378-033E-8240-AB92-C3AB0EDDF3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593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ED378-033E-8240-AB92-C3AB0EDDF3DB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40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2B1B-E0A0-4345-B0C0-577B71A0E798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371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C7F80-9CE3-4A0B-8B7C-5E36CAC94FB4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910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>
              <a:latin typeface="Arial" panose="020B0604020202020204" pitchFamily="34" charset="0"/>
            </a:endParaRPr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1C6BB22-2A1A-4B06-B5F2-4A43329E4E39}" type="slidenum">
              <a:rPr lang="es-ES">
                <a:latin typeface="Arial" panose="020B0604020202020204" pitchFamily="34" charset="0"/>
              </a:rPr>
              <a:pPr eaLnBrk="1" hangingPunct="1"/>
              <a:t>11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0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05004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>
              <a:latin typeface="Arial" panose="020B0604020202020204" pitchFamily="34" charset="0"/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59A2EEB-2177-4DA7-93D4-994F740B6E66}" type="slidenum">
              <a:rPr lang="es-ES">
                <a:latin typeface="Arial" panose="020B0604020202020204" pitchFamily="34" charset="0"/>
              </a:rPr>
              <a:pPr eaLnBrk="1" hangingPunct="1"/>
              <a:t>15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>
              <a:latin typeface="Arial" panose="020B0604020202020204" pitchFamily="34" charset="0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6E5CFE1-0F64-4728-A1CB-EE45822857B7}" type="slidenum">
              <a:rPr lang="es-ES">
                <a:latin typeface="Arial" panose="020B0604020202020204" pitchFamily="34" charset="0"/>
              </a:rPr>
              <a:pPr eaLnBrk="1" hangingPunct="1"/>
              <a:t>16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1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S_tradnl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963CC0C-C7C5-4F4F-9E9F-E3933B635A4F}" type="slidenum">
              <a:rPr lang="es-ES" altLang="es-ES_tradnl" sz="1200"/>
              <a:pPr eaLnBrk="1" hangingPunct="1"/>
              <a:t>30</a:t>
            </a:fld>
            <a:endParaRPr lang="es-ES" altLang="es-ES_tradnl" sz="1200"/>
          </a:p>
        </p:txBody>
      </p:sp>
    </p:spTree>
    <p:extLst>
      <p:ext uri="{BB962C8B-B14F-4D97-AF65-F5344CB8AC3E}">
        <p14:creationId xmlns:p14="http://schemas.microsoft.com/office/powerpoint/2010/main" val="199374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C39A-135D-C344-81C4-961E4852BE87}" type="datetime1">
              <a:rPr lang="es-PE" smtClean="0"/>
              <a:t>19/08/18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F091-7843-E64E-936E-E2C8A7F5E4A9}" type="datetime1">
              <a:rPr lang="es-PE" smtClean="0"/>
              <a:t>19/08/18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DC50-FF6B-5B45-BADF-F0F09E800A13}" type="datetime1">
              <a:rPr lang="es-PE" smtClean="0"/>
              <a:t>19/08/18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5632-9957-9B4A-92E8-3206E7EB7198}" type="datetime1">
              <a:rPr lang="es-PE" smtClean="0"/>
              <a:t>19/08/18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EE4B-75F0-554C-AEAA-8835C311F28C}" type="datetime1">
              <a:rPr lang="es-PE" smtClean="0"/>
              <a:t>19/08/18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F71D-95CC-854C-8365-BA53CB4B6C41}" type="datetime1">
              <a:rPr lang="es-PE" smtClean="0"/>
              <a:t>19/08/18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9E2A-EAFC-054F-A4F6-B82E3CD2C9A9}" type="datetime1">
              <a:rPr lang="es-PE" smtClean="0"/>
              <a:t>19/08/18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E822-2E57-C14E-B98D-14AF7143B32A}" type="datetime1">
              <a:rPr lang="es-PE" smtClean="0"/>
              <a:t>19/08/18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26C-6A27-A94E-AE36-B17B1A9FB8CE}" type="datetime1">
              <a:rPr lang="es-PE" smtClean="0"/>
              <a:t>19/08/18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Dr Alfonso E Nino 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B13B27C-7E5D-B545-8621-C052D46548C2}" type="datetime1">
              <a:rPr lang="es-PE" smtClean="0"/>
              <a:t>19/08/18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/>
              <a:t>Dr Alfonso E Nino 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57B8E6-053C-C644-A692-A64561FA31C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9702-F63C-CC4E-B129-C24701F167D1}" type="datetime1">
              <a:rPr lang="es-PE" smtClean="0"/>
              <a:t>19/08/18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724F40-EB32-E440-B7F9-FD02DE9E0575}" type="datetime1">
              <a:rPr lang="es-PE" smtClean="0"/>
              <a:t>19/08/18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s-ES_tradnl"/>
              <a:t>Dr Alfonso E Nino 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57B8E6-053C-C644-A692-A64561FA31C3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3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ninog@gmail.com" TargetMode="External"/><Relationship Id="rId2" Type="http://schemas.openxmlformats.org/officeDocument/2006/relationships/hyperlink" Target="mailto:Alfonso.nino@upch.p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tif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7200" b="1" dirty="0">
                <a:solidFill>
                  <a:srgbClr val="C00000"/>
                </a:solidFill>
              </a:rPr>
              <a:t>ANALISIS DE LA CAUSALIDAD DE UN PROBLEMA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_tradnl" b="1" dirty="0">
                <a:solidFill>
                  <a:srgbClr val="C00000"/>
                </a:solidFill>
              </a:rPr>
              <a:t>ANALISIS CAUSA-EFECTO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1</a:t>
            </a:fld>
            <a:endParaRPr lang="es-ES_tradnl"/>
          </a:p>
        </p:txBody>
      </p:sp>
      <p:pic>
        <p:nvPicPr>
          <p:cNvPr id="4" name="Picture 5" descr="Logotipo Instituto Nacional de Salud Públ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3" y="286007"/>
            <a:ext cx="3219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5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464"/>
            <a:ext cx="9144000" cy="67135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 Alfonso E Nino G</a:t>
            </a:r>
          </a:p>
        </p:txBody>
      </p:sp>
    </p:spTree>
    <p:extLst>
      <p:ext uri="{BB962C8B-B14F-4D97-AF65-F5344CB8AC3E}">
        <p14:creationId xmlns:p14="http://schemas.microsoft.com/office/powerpoint/2010/main" val="81610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ceberg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6673"/>
            <a:ext cx="5197475" cy="578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721476" y="377970"/>
            <a:ext cx="26573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b="1" i="1" dirty="0"/>
              <a:t>Que veo? (Mortalidad Materna) Hemorragia</a:t>
            </a:r>
          </a:p>
          <a:p>
            <a:pPr eaLnBrk="1" hangingPunct="1">
              <a:spcBef>
                <a:spcPct val="50000"/>
              </a:spcBef>
            </a:pPr>
            <a:r>
              <a:rPr lang="es-ES_tradnl" b="1" i="1" dirty="0"/>
              <a:t>Sepsis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b="1" i="1" dirty="0"/>
              <a:t>Eclampsia</a:t>
            </a:r>
            <a:endParaRPr lang="es-ES" b="1" i="1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81900" y="2564905"/>
            <a:ext cx="27622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b="1" i="1" dirty="0"/>
              <a:t>LO QUE NO SE VE:</a:t>
            </a:r>
          </a:p>
          <a:p>
            <a:pPr eaLnBrk="1" hangingPunct="1">
              <a:spcBef>
                <a:spcPct val="50000"/>
              </a:spcBef>
            </a:pPr>
            <a:endParaRPr lang="es-ES_tradnl" b="1" i="1" dirty="0"/>
          </a:p>
          <a:p>
            <a:pPr eaLnBrk="1" hangingPunct="1">
              <a:spcBef>
                <a:spcPct val="50000"/>
              </a:spcBef>
            </a:pPr>
            <a:r>
              <a:rPr lang="es-ES_tradnl" b="1" i="1" dirty="0"/>
              <a:t>CULTURA</a:t>
            </a:r>
          </a:p>
          <a:p>
            <a:pPr eaLnBrk="1" hangingPunct="1">
              <a:spcBef>
                <a:spcPct val="50000"/>
              </a:spcBef>
            </a:pPr>
            <a:r>
              <a:rPr lang="es-ES_tradnl" b="1" i="1" dirty="0"/>
              <a:t>ACCESO</a:t>
            </a:r>
          </a:p>
          <a:p>
            <a:pPr eaLnBrk="1" hangingPunct="1">
              <a:spcBef>
                <a:spcPct val="50000"/>
              </a:spcBef>
            </a:pPr>
            <a:r>
              <a:rPr lang="es-ES_tradnl" b="1" i="1" dirty="0"/>
              <a:t>SERVICIOS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b="1" i="1" dirty="0"/>
              <a:t>GESTION</a:t>
            </a:r>
          </a:p>
          <a:p>
            <a:pPr eaLnBrk="1" hangingPunct="1">
              <a:spcBef>
                <a:spcPct val="50000"/>
              </a:spcBef>
            </a:pPr>
            <a:r>
              <a:rPr lang="es-ES_tradnl" b="1" i="1" dirty="0"/>
              <a:t>NIVEL  Y ESTILO DE VIDA</a:t>
            </a:r>
          </a:p>
          <a:p>
            <a:pPr eaLnBrk="1" hangingPunct="1">
              <a:spcBef>
                <a:spcPct val="50000"/>
              </a:spcBef>
            </a:pPr>
            <a:r>
              <a:rPr lang="es-ES_tradnl" b="1" i="1" dirty="0"/>
              <a:t>POBREZA</a:t>
            </a:r>
          </a:p>
          <a:p>
            <a:pPr eaLnBrk="1" hangingPunct="1">
              <a:spcBef>
                <a:spcPct val="50000"/>
              </a:spcBef>
            </a:pPr>
            <a:endParaRPr lang="es-ES" b="1" i="1" dirty="0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5430267" y="1412776"/>
            <a:ext cx="857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6096000" y="3505339"/>
            <a:ext cx="952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 Alfonso E Nino G</a:t>
            </a:r>
          </a:p>
        </p:txBody>
      </p:sp>
    </p:spTree>
    <p:extLst>
      <p:ext uri="{BB962C8B-B14F-4D97-AF65-F5344CB8AC3E}">
        <p14:creationId xmlns:p14="http://schemas.microsoft.com/office/powerpoint/2010/main" val="3303291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 Alfonso E Nino G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571500"/>
            <a:ext cx="849694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2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024063" y="376239"/>
            <a:ext cx="800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_tradnl" sz="3200" b="1">
                <a:solidFill>
                  <a:schemeClr val="bg1"/>
                </a:solidFill>
              </a:rPr>
              <a:t>Árbol de Problemas (Causa-Efecto)</a:t>
            </a:r>
          </a:p>
        </p:txBody>
      </p:sp>
      <p:pic>
        <p:nvPicPr>
          <p:cNvPr id="153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82" y="665957"/>
            <a:ext cx="63373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2" y="1200548"/>
            <a:ext cx="467355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51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4914772" y="222383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000" b="1">
                <a:latin typeface="Arial Narrow" pitchFamily="34" charset="0"/>
                <a:cs typeface="Times New Roman" pitchFamily="18" charset="0"/>
              </a:rPr>
              <a:t>ARBOL DE PROBLEMAS </a:t>
            </a:r>
          </a:p>
        </p:txBody>
      </p:sp>
      <p:pic>
        <p:nvPicPr>
          <p:cNvPr id="25607" name="Picture 6" descr="http://homofobia2007.files.wordpress.com/2007/10/sin-titulo1rr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73" y="1417780"/>
            <a:ext cx="4766747" cy="46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" descr="http://4.bp.blogspot.com/__NU3-hpe87o/RxfWEKhenMI/AAAAAAAAABI/LqCfqtDkK_U/s320/cdd_dibujar_arboles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9" y="1278608"/>
            <a:ext cx="4620782" cy="496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 Alfonso E Nino G</a:t>
            </a:r>
          </a:p>
        </p:txBody>
      </p:sp>
    </p:spTree>
    <p:extLst>
      <p:ext uri="{BB962C8B-B14F-4D97-AF65-F5344CB8AC3E}">
        <p14:creationId xmlns:p14="http://schemas.microsoft.com/office/powerpoint/2010/main" val="12548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1356" y="611188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rgbClr val="C00000"/>
                </a:solidFill>
                <a:latin typeface="Comic Sans MS" pitchFamily="66" charset="0"/>
              </a:rPr>
              <a:t>Ejemplo de aplicación del ML</a:t>
            </a:r>
            <a:br>
              <a:rPr lang="es-ES_tradnl" sz="3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s-ES_tradnl" sz="3600" b="1" dirty="0">
                <a:solidFill>
                  <a:srgbClr val="C00000"/>
                </a:solidFill>
                <a:latin typeface="Comic Sans MS" pitchFamily="66" charset="0"/>
              </a:rPr>
              <a:t> La empresa de transporte urbano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337096" y="2125362"/>
            <a:ext cx="8105775" cy="433490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ES_tradnl" dirty="0">
                <a:latin typeface="Comic Sans MS" pitchFamily="66" charset="0"/>
              </a:rPr>
              <a:t>Problema central identificado:</a:t>
            </a:r>
          </a:p>
          <a:p>
            <a:pPr eaLnBrk="1" hangingPunct="1">
              <a:buFontTx/>
              <a:buNone/>
              <a:defRPr/>
            </a:pPr>
            <a:endParaRPr lang="es-ES_tradnl" dirty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s-ES_tradnl" dirty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s-ES_tradnl" dirty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s-ES_tradnl" dirty="0">
              <a:latin typeface="Comic Sans MS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s-ES_tradnl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ACCIDENTALIDAD FRECUENTE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 Alfonso E Nino G</a:t>
            </a:r>
          </a:p>
        </p:txBody>
      </p:sp>
      <p:pic>
        <p:nvPicPr>
          <p:cNvPr id="4608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7" y="2384854"/>
            <a:ext cx="3817937" cy="20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2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5718" y="93416"/>
            <a:ext cx="7726363" cy="838200"/>
          </a:xfrm>
        </p:spPr>
        <p:txBody>
          <a:bodyPr/>
          <a:lstStyle/>
          <a:p>
            <a:pPr algn="ctr" eaLnBrk="1" hangingPunct="1"/>
            <a:r>
              <a:rPr lang="es-ES_tradnl" sz="3000" b="1" dirty="0">
                <a:solidFill>
                  <a:srgbClr val="C00000"/>
                </a:solidFill>
              </a:rPr>
              <a:t>EJEMPLO ARBOL DE PROBLEMAS</a:t>
            </a:r>
            <a:endParaRPr lang="es-ES" sz="3000" b="1" dirty="0">
              <a:solidFill>
                <a:srgbClr val="C00000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 Alfonso E Nino G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772400" y="2590800"/>
            <a:ext cx="190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Pasajeros llegan </a:t>
            </a:r>
          </a:p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tarde a su destino</a:t>
            </a:r>
            <a:endParaRPr kumimoji="1" lang="es-ES" sz="1600">
              <a:latin typeface="Times New Roman" panose="02020603050405020304" pitchFamily="18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486400" y="2590800"/>
            <a:ext cx="1752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Pasajeros heridos</a:t>
            </a:r>
          </a:p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o muertos</a:t>
            </a:r>
            <a:endParaRPr kumimoji="1" lang="es-ES" sz="1600">
              <a:latin typeface="Times New Roman" panose="02020603050405020304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562600" y="3581400"/>
            <a:ext cx="41148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kumimoji="1" lang="es-ES_tradnl" sz="1600" b="1">
                <a:solidFill>
                  <a:srgbClr val="002060"/>
                </a:solidFill>
                <a:latin typeface="Times New Roman" panose="02020603050405020304" pitchFamily="18" charset="0"/>
              </a:rPr>
              <a:t>Frecuentes accidentes de autobús</a:t>
            </a:r>
            <a:endParaRPr kumimoji="1" lang="es-ES" sz="16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5410200" y="4419600"/>
            <a:ext cx="121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Conductores</a:t>
            </a:r>
          </a:p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 imprudentes</a:t>
            </a:r>
            <a:endParaRPr kumimoji="1" lang="es-ES" sz="1600">
              <a:latin typeface="Times New Roman" panose="02020603050405020304" pitchFamily="18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858000" y="4419600"/>
            <a:ext cx="1600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Vehículos en</a:t>
            </a:r>
          </a:p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Malas condiciones</a:t>
            </a:r>
            <a:endParaRPr kumimoji="1" lang="es-ES" sz="1600">
              <a:latin typeface="Times New Roman" panose="02020603050405020304" pitchFamily="18" charset="0"/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8686800" y="4419600"/>
            <a:ext cx="121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Calles en mal</a:t>
            </a:r>
          </a:p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estado</a:t>
            </a:r>
            <a:endParaRPr kumimoji="1" lang="es-ES" sz="1600">
              <a:latin typeface="Times New Roman" panose="02020603050405020304" pitchFamily="18" charset="0"/>
            </a:endParaRPr>
          </a:p>
        </p:txBody>
      </p:sp>
      <p:sp>
        <p:nvSpPr>
          <p:cNvPr id="17417" name="Oval 10"/>
          <p:cNvSpPr>
            <a:spLocks noChangeArrowheads="1"/>
          </p:cNvSpPr>
          <p:nvPr/>
        </p:nvSpPr>
        <p:spPr bwMode="auto">
          <a:xfrm>
            <a:off x="2738438" y="2428875"/>
            <a:ext cx="1600200" cy="685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kumimoji="1" lang="es-ES_tradnl" sz="1600" b="1">
                <a:latin typeface="Times New Roman" panose="02020603050405020304" pitchFamily="18" charset="0"/>
              </a:rPr>
              <a:t>Efectos</a:t>
            </a:r>
            <a:endParaRPr kumimoji="1" lang="es-ES" sz="1600" b="1">
              <a:latin typeface="Times New Roman" panose="02020603050405020304" pitchFamily="18" charset="0"/>
            </a:endParaRPr>
          </a:p>
        </p:txBody>
      </p:sp>
      <p:sp>
        <p:nvSpPr>
          <p:cNvPr id="29706" name="Oval 11"/>
          <p:cNvSpPr>
            <a:spLocks noChangeArrowheads="1"/>
          </p:cNvSpPr>
          <p:nvPr/>
        </p:nvSpPr>
        <p:spPr bwMode="auto">
          <a:xfrm>
            <a:off x="2743200" y="3505200"/>
            <a:ext cx="1676400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1" lang="es-ES_tradnl" sz="1600" b="1" dirty="0">
                <a:latin typeface="Times New Roman" pitchFamily="18" charset="0"/>
              </a:rPr>
              <a:t>Problema</a:t>
            </a:r>
          </a:p>
          <a:p>
            <a:pPr algn="ctr" eaLnBrk="0" hangingPunct="0">
              <a:defRPr/>
            </a:pPr>
            <a:r>
              <a:rPr kumimoji="1" lang="es-ES_tradnl" sz="1600" b="1" dirty="0">
                <a:latin typeface="Times New Roman" pitchFamily="18" charset="0"/>
              </a:rPr>
              <a:t>central</a:t>
            </a:r>
            <a:endParaRPr kumimoji="1" lang="es-ES" sz="1600" b="1" dirty="0">
              <a:latin typeface="Times New Roman" pitchFamily="18" charset="0"/>
            </a:endParaRP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6019800" y="5562600"/>
            <a:ext cx="1371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Vehículos</a:t>
            </a:r>
          </a:p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obsoletos</a:t>
            </a:r>
            <a:endParaRPr kumimoji="1" lang="es-ES" sz="1600">
              <a:latin typeface="Times New Roman" panose="02020603050405020304" pitchFamily="18" charset="0"/>
            </a:endParaRPr>
          </a:p>
        </p:txBody>
      </p:sp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7772400" y="5562600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Deficiente estado </a:t>
            </a:r>
          </a:p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de mantenimiento</a:t>
            </a:r>
            <a:endParaRPr kumimoji="1" lang="es-ES" sz="1600">
              <a:latin typeface="Times New Roman" panose="02020603050405020304" pitchFamily="18" charset="0"/>
            </a:endParaRPr>
          </a:p>
        </p:txBody>
      </p:sp>
      <p:sp>
        <p:nvSpPr>
          <p:cNvPr id="17421" name="Oval 14"/>
          <p:cNvSpPr>
            <a:spLocks noChangeArrowheads="1"/>
          </p:cNvSpPr>
          <p:nvPr/>
        </p:nvSpPr>
        <p:spPr bwMode="auto">
          <a:xfrm>
            <a:off x="2819400" y="5257800"/>
            <a:ext cx="16002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kumimoji="1" lang="es-ES_tradnl" sz="1600" b="1" dirty="0">
                <a:latin typeface="Times New Roman" panose="02020603050405020304" pitchFamily="18" charset="0"/>
              </a:rPr>
              <a:t>Causas</a:t>
            </a:r>
            <a:endParaRPr kumimoji="1" lang="es-ES" sz="1600" b="1" dirty="0">
              <a:latin typeface="Times New Roman" panose="02020603050405020304" pitchFamily="18" charset="0"/>
            </a:endParaRP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 flipV="1">
            <a:off x="3581400" y="32004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4419600" y="3810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24" name="Line 17"/>
          <p:cNvSpPr>
            <a:spLocks noChangeShapeType="1"/>
          </p:cNvSpPr>
          <p:nvPr/>
        </p:nvSpPr>
        <p:spPr bwMode="auto">
          <a:xfrm>
            <a:off x="3575050" y="4184650"/>
            <a:ext cx="0" cy="1066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3276600" y="1676400"/>
            <a:ext cx="6324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kumimoji="1" lang="es-ES_tradnl" sz="1600">
                <a:latin typeface="Times New Roman" panose="02020603050405020304" pitchFamily="18" charset="0"/>
              </a:rPr>
              <a:t>Pérdida de confianza en la empresa de transporte</a:t>
            </a:r>
            <a:endParaRPr kumimoji="1" lang="es-ES" sz="1600">
              <a:latin typeface="Times New Roman" panose="02020603050405020304" pitchFamily="18" charset="0"/>
            </a:endParaRPr>
          </a:p>
        </p:txBody>
      </p:sp>
      <p:sp>
        <p:nvSpPr>
          <p:cNvPr id="17426" name="Line 19"/>
          <p:cNvSpPr>
            <a:spLocks noChangeShapeType="1"/>
          </p:cNvSpPr>
          <p:nvPr/>
        </p:nvSpPr>
        <p:spPr bwMode="auto">
          <a:xfrm>
            <a:off x="60960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>
            <a:off x="90678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28" name="Line 21"/>
          <p:cNvSpPr>
            <a:spLocks noChangeShapeType="1"/>
          </p:cNvSpPr>
          <p:nvPr/>
        </p:nvSpPr>
        <p:spPr bwMode="auto">
          <a:xfrm>
            <a:off x="6096000" y="4038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29" name="Line 22"/>
          <p:cNvSpPr>
            <a:spLocks noChangeShapeType="1"/>
          </p:cNvSpPr>
          <p:nvPr/>
        </p:nvSpPr>
        <p:spPr bwMode="auto">
          <a:xfrm>
            <a:off x="7620000" y="4038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30" name="Line 23"/>
          <p:cNvSpPr>
            <a:spLocks noChangeShapeType="1"/>
          </p:cNvSpPr>
          <p:nvPr/>
        </p:nvSpPr>
        <p:spPr bwMode="auto">
          <a:xfrm>
            <a:off x="9067800" y="4038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31" name="Line 24"/>
          <p:cNvSpPr>
            <a:spLocks noChangeShapeType="1"/>
          </p:cNvSpPr>
          <p:nvPr/>
        </p:nvSpPr>
        <p:spPr bwMode="auto">
          <a:xfrm>
            <a:off x="60960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32" name="Line 25"/>
          <p:cNvSpPr>
            <a:spLocks noChangeShapeType="1"/>
          </p:cNvSpPr>
          <p:nvPr/>
        </p:nvSpPr>
        <p:spPr bwMode="auto">
          <a:xfrm>
            <a:off x="90678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33" name="Line 26"/>
          <p:cNvSpPr>
            <a:spLocks noChangeShapeType="1"/>
          </p:cNvSpPr>
          <p:nvPr/>
        </p:nvSpPr>
        <p:spPr bwMode="auto">
          <a:xfrm>
            <a:off x="76200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34" name="Line 27"/>
          <p:cNvSpPr>
            <a:spLocks noChangeShapeType="1"/>
          </p:cNvSpPr>
          <p:nvPr/>
        </p:nvSpPr>
        <p:spPr bwMode="auto">
          <a:xfrm>
            <a:off x="6629400" y="5257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35" name="Line 28"/>
          <p:cNvSpPr>
            <a:spLocks noChangeShapeType="1"/>
          </p:cNvSpPr>
          <p:nvPr/>
        </p:nvSpPr>
        <p:spPr bwMode="auto">
          <a:xfrm>
            <a:off x="66294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7436" name="Line 29"/>
          <p:cNvSpPr>
            <a:spLocks noChangeShapeType="1"/>
          </p:cNvSpPr>
          <p:nvPr/>
        </p:nvSpPr>
        <p:spPr bwMode="auto">
          <a:xfrm>
            <a:off x="84582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989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800600" y="11430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Efecto final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00600" y="3810001"/>
            <a:ext cx="2743200" cy="64051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180000" rIns="0" bIns="18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solidFill>
                  <a:schemeClr val="bg1"/>
                </a:solidFill>
                <a:latin typeface="Tahoma" pitchFamily="34" charset="0"/>
              </a:rPr>
              <a:t>Problema Central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0" y="19812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Efecto indirecto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0" y="51054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Causa directa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924800" y="19812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Efecto indirecto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0" y="29718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Efecto directo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924800" y="29718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Efecto directo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0" y="58674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Causa indirecta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2819400" y="1752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819400" y="17526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296400" y="1752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172200" y="1447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2819400" y="2362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25908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9296400" y="2362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2819400" y="2743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819400" y="27432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9296400" y="2743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2819400" y="3352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819400" y="3581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9296400" y="3352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172200" y="259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6172200" y="3581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19400" y="4876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2819400" y="4876800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8305800" y="4876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086600" y="5105401"/>
            <a:ext cx="23622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Causa directa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486400" y="5943601"/>
            <a:ext cx="19812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Causa indirecta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8686800" y="5943601"/>
            <a:ext cx="19812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Causa indirecta</a:t>
            </a: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477000" y="57150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64770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97536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8305800" y="548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2819400" y="5486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6172200" y="4572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943475" y="2060575"/>
            <a:ext cx="1944688" cy="1296988"/>
          </a:xfrm>
          <a:prstGeom prst="rect">
            <a:avLst/>
          </a:prstGeom>
          <a:noFill/>
          <a:ln w="9525">
            <a:solidFill>
              <a:srgbClr val="FFCC00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4943476" y="2282826"/>
            <a:ext cx="19463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b="1">
                <a:latin typeface="Tahoma" pitchFamily="34" charset="0"/>
              </a:rPr>
              <a:t>¿Qué está pasando </a:t>
            </a:r>
          </a:p>
          <a:p>
            <a:endParaRPr lang="es-MX" sz="1400" b="1">
              <a:latin typeface="Tahoma" pitchFamily="34" charset="0"/>
            </a:endParaRPr>
          </a:p>
          <a:p>
            <a:r>
              <a:rPr lang="es-MX" sz="1400" b="1">
                <a:latin typeface="Tahoma" pitchFamily="34" charset="0"/>
              </a:rPr>
              <a:t>y cuáles son las </a:t>
            </a:r>
          </a:p>
          <a:p>
            <a:r>
              <a:rPr lang="es-MX" sz="1400" b="1">
                <a:latin typeface="Tahoma" pitchFamily="34" charset="0"/>
              </a:rPr>
              <a:t>Consecuencias?</a:t>
            </a:r>
            <a:endParaRPr lang="es-PE" sz="1400" b="1">
              <a:latin typeface="Tahoma" pitchFamily="34" charset="0"/>
            </a:endParaRP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528330" y="3685635"/>
            <a:ext cx="12538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b="1" dirty="0">
                <a:latin typeface="Tahoma" pitchFamily="34" charset="0"/>
              </a:rPr>
              <a:t>1.-¿Por Qué</a:t>
            </a:r>
          </a:p>
          <a:p>
            <a:r>
              <a:rPr lang="es-MX" sz="1400" b="1" dirty="0">
                <a:latin typeface="Tahoma" pitchFamily="34" charset="0"/>
              </a:rPr>
              <a:t>Ocurre</a:t>
            </a:r>
          </a:p>
          <a:p>
            <a:r>
              <a:rPr lang="es-MX" sz="1400" b="1" dirty="0">
                <a:latin typeface="Tahoma" pitchFamily="34" charset="0"/>
              </a:rPr>
              <a:t>El</a:t>
            </a:r>
          </a:p>
          <a:p>
            <a:r>
              <a:rPr lang="es-MX" sz="1400" b="1" dirty="0">
                <a:latin typeface="Tahoma" pitchFamily="34" charset="0"/>
              </a:rPr>
              <a:t>Problema?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title"/>
          </p:nvPr>
        </p:nvSpPr>
        <p:spPr>
          <a:xfrm>
            <a:off x="3382094" y="-208878"/>
            <a:ext cx="6715576" cy="90872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C00000"/>
                </a:solidFill>
                <a:latin typeface="Arial" pitchFamily="34" charset="0"/>
              </a:rPr>
              <a:t>COMO HACEMOS EL ANALISIS</a:t>
            </a:r>
            <a:r>
              <a:rPr lang="es-PE" sz="2800" dirty="0">
                <a:solidFill>
                  <a:srgbClr val="C00000"/>
                </a:solidFill>
                <a:latin typeface="Arial" pitchFamily="34" charset="0"/>
              </a:rPr>
              <a:t>-causas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 Alfonso E Nino G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9971161" y="4508677"/>
            <a:ext cx="12538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b="1" dirty="0">
                <a:latin typeface="Tahoma" pitchFamily="34" charset="0"/>
              </a:rPr>
              <a:t>2.-¿Por Qué</a:t>
            </a:r>
          </a:p>
          <a:p>
            <a:r>
              <a:rPr lang="es-MX" sz="1400" b="1" dirty="0">
                <a:latin typeface="Tahoma" pitchFamily="34" charset="0"/>
              </a:rPr>
              <a:t>Ocurre</a:t>
            </a:r>
          </a:p>
          <a:p>
            <a:r>
              <a:rPr lang="es-MX" sz="1400" b="1" dirty="0">
                <a:latin typeface="Tahoma" pitchFamily="34" charset="0"/>
              </a:rPr>
              <a:t>El</a:t>
            </a:r>
          </a:p>
          <a:p>
            <a:r>
              <a:rPr lang="es-MX" sz="1400" b="1" dirty="0">
                <a:latin typeface="Tahoma" pitchFamily="34" charset="0"/>
              </a:rPr>
              <a:t>Problema?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11008363" y="5466546"/>
            <a:ext cx="12538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b="1" dirty="0">
                <a:latin typeface="Tahoma" pitchFamily="34" charset="0"/>
              </a:rPr>
              <a:t>3.-¿Por Qué</a:t>
            </a:r>
          </a:p>
          <a:p>
            <a:r>
              <a:rPr lang="es-MX" sz="1400" b="1" dirty="0">
                <a:latin typeface="Tahoma" pitchFamily="34" charset="0"/>
              </a:rPr>
              <a:t>Ocurre</a:t>
            </a:r>
          </a:p>
          <a:p>
            <a:r>
              <a:rPr lang="es-MX" sz="1400" b="1" dirty="0">
                <a:latin typeface="Tahoma" pitchFamily="34" charset="0"/>
              </a:rPr>
              <a:t>El</a:t>
            </a:r>
          </a:p>
          <a:p>
            <a:r>
              <a:rPr lang="es-MX" sz="1400" b="1" dirty="0">
                <a:latin typeface="Tahoma" pitchFamily="34" charset="0"/>
              </a:rPr>
              <a:t>Problema?</a:t>
            </a:r>
          </a:p>
        </p:txBody>
      </p:sp>
    </p:spTree>
    <p:extLst>
      <p:ext uri="{BB962C8B-B14F-4D97-AF65-F5344CB8AC3E}">
        <p14:creationId xmlns:p14="http://schemas.microsoft.com/office/powerpoint/2010/main" val="1121127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5 Rectángulo"/>
          <p:cNvSpPr>
            <a:spLocks noChangeArrowheads="1"/>
          </p:cNvSpPr>
          <p:nvPr/>
        </p:nvSpPr>
        <p:spPr bwMode="auto">
          <a:xfrm>
            <a:off x="1459000" y="178788"/>
            <a:ext cx="785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AR" b="1" dirty="0">
                <a:solidFill>
                  <a:srgbClr val="FF0000"/>
                </a:solidFill>
                <a:latin typeface="Trebuchet MS" pitchFamily="34" charset="0"/>
              </a:rPr>
              <a:t>EL ARBOL DE PROBLEMAS: CAUSAS- EFECTOS</a:t>
            </a:r>
            <a:endParaRPr lang="es-AR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62" y="708969"/>
            <a:ext cx="76676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595285" y="4559643"/>
            <a:ext cx="344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Causas fundamentales</a:t>
            </a:r>
          </a:p>
        </p:txBody>
      </p:sp>
    </p:spTree>
    <p:extLst>
      <p:ext uri="{BB962C8B-B14F-4D97-AF65-F5344CB8AC3E}">
        <p14:creationId xmlns:p14="http://schemas.microsoft.com/office/powerpoint/2010/main" val="210085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083" y="-158239"/>
            <a:ext cx="10058400" cy="1097354"/>
          </a:xfrm>
        </p:spPr>
        <p:txBody>
          <a:bodyPr/>
          <a:lstStyle/>
          <a:p>
            <a:pPr algn="ctr"/>
            <a:r>
              <a:rPr lang="es-ES_tradnl" b="1" dirty="0">
                <a:solidFill>
                  <a:srgbClr val="C00000"/>
                </a:solidFill>
              </a:rPr>
              <a:t>CONSTRUYENDO LAS CAUSAS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3" y="840258"/>
            <a:ext cx="9996615" cy="5362833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6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>
                <a:solidFill>
                  <a:srgbClr val="C00000"/>
                </a:solidFill>
              </a:rPr>
              <a:t>PASOS PREVIOS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IDENTIFICACION DE PROBLEMAS</a:t>
            </a:r>
          </a:p>
          <a:p>
            <a:r>
              <a:rPr lang="es-ES_tradnl" b="1" dirty="0"/>
              <a:t>PRIORIZACION DEL PROBLEMA </a:t>
            </a:r>
          </a:p>
          <a:p>
            <a:r>
              <a:rPr lang="es-ES_tradnl" b="1" dirty="0"/>
              <a:t>DEFINICION DEL PROBLEMA:</a:t>
            </a:r>
          </a:p>
          <a:p>
            <a:pPr>
              <a:buFont typeface="Wingdings" charset="2"/>
              <a:buChar char="v"/>
            </a:pPr>
            <a:r>
              <a:rPr lang="es-ES_tradnl" dirty="0"/>
              <a:t>AMBITO</a:t>
            </a:r>
          </a:p>
          <a:p>
            <a:pPr>
              <a:buFont typeface="Wingdings" charset="2"/>
              <a:buChar char="v"/>
            </a:pPr>
            <a:r>
              <a:rPr lang="es-ES_tradnl" dirty="0"/>
              <a:t>AREA DE INTERVENCION</a:t>
            </a:r>
          </a:p>
          <a:p>
            <a:pPr>
              <a:buFont typeface="Wingdings" charset="2"/>
              <a:buChar char="v"/>
            </a:pPr>
            <a:r>
              <a:rPr lang="es-ES_tradnl" dirty="0"/>
              <a:t>DIAGNOSTICO</a:t>
            </a:r>
          </a:p>
          <a:p>
            <a:pPr>
              <a:buFont typeface="Wingdings" charset="2"/>
              <a:buChar char="v"/>
            </a:pPr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0087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800600" y="11430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Efecto final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00600" y="3810001"/>
            <a:ext cx="2743200" cy="64051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180000" rIns="0" bIns="18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solidFill>
                  <a:schemeClr val="bg1"/>
                </a:solidFill>
                <a:latin typeface="Tahoma" pitchFamily="34" charset="0"/>
              </a:rPr>
              <a:t>Problema Central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0" y="19812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Efecto indirecto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0" y="51054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Causa directa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924800" y="19812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Efecto indirecto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0" y="29718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Efecto directo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924800" y="29718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Efecto directo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0" y="5867401"/>
            <a:ext cx="2590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Causa indirecta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2819400" y="1752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819400" y="17526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296400" y="1752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172200" y="1447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2819400" y="2362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25908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9296400" y="2362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2819400" y="2743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819400" y="27432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9296400" y="2743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2819400" y="3352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819400" y="3581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9296400" y="3352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172200" y="259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6172200" y="3581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19400" y="4876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2819400" y="4876800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8305800" y="4876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086600" y="5105401"/>
            <a:ext cx="23622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Causa directa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486400" y="5943601"/>
            <a:ext cx="19812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Causa indirecta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8686800" y="5943601"/>
            <a:ext cx="19812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  <a:latin typeface="Tahoma" pitchFamily="34" charset="0"/>
              </a:rPr>
              <a:t>Causa indirecta</a:t>
            </a: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477000" y="57150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64770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9753600" y="571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8305800" y="5486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2819400" y="5486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6172200" y="4572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943475" y="2060575"/>
            <a:ext cx="1944688" cy="1296988"/>
          </a:xfrm>
          <a:prstGeom prst="rect">
            <a:avLst/>
          </a:prstGeom>
          <a:noFill/>
          <a:ln w="9525">
            <a:solidFill>
              <a:srgbClr val="FFCC00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4943476" y="2282826"/>
            <a:ext cx="19463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b="1">
                <a:latin typeface="Tahoma" pitchFamily="34" charset="0"/>
              </a:rPr>
              <a:t>¿Qué está pasando </a:t>
            </a:r>
          </a:p>
          <a:p>
            <a:endParaRPr lang="es-MX" sz="1400" b="1">
              <a:latin typeface="Tahoma" pitchFamily="34" charset="0"/>
            </a:endParaRPr>
          </a:p>
          <a:p>
            <a:r>
              <a:rPr lang="es-MX" sz="1400" b="1">
                <a:latin typeface="Tahoma" pitchFamily="34" charset="0"/>
              </a:rPr>
              <a:t>y cuáles son las </a:t>
            </a:r>
          </a:p>
          <a:p>
            <a:r>
              <a:rPr lang="es-MX" sz="1400" b="1">
                <a:latin typeface="Tahoma" pitchFamily="34" charset="0"/>
              </a:rPr>
              <a:t>Consecuencias?</a:t>
            </a:r>
            <a:endParaRPr lang="es-PE" sz="1400" b="1">
              <a:latin typeface="Tahoma" pitchFamily="34" charset="0"/>
            </a:endParaRP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1524000" y="3770293"/>
            <a:ext cx="12538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C00000"/>
                </a:solidFill>
                <a:latin typeface="Tahoma" pitchFamily="34" charset="0"/>
              </a:rPr>
              <a:t>1.-¿Por Qué</a:t>
            </a:r>
          </a:p>
          <a:p>
            <a:r>
              <a:rPr lang="es-MX" sz="1400" b="1" dirty="0">
                <a:solidFill>
                  <a:srgbClr val="C00000"/>
                </a:solidFill>
                <a:latin typeface="Tahoma" pitchFamily="34" charset="0"/>
              </a:rPr>
              <a:t>Ocurre</a:t>
            </a:r>
          </a:p>
          <a:p>
            <a:r>
              <a:rPr lang="es-MX" sz="1400" b="1" dirty="0">
                <a:solidFill>
                  <a:srgbClr val="C00000"/>
                </a:solidFill>
                <a:latin typeface="Tahoma" pitchFamily="34" charset="0"/>
              </a:rPr>
              <a:t>El</a:t>
            </a:r>
          </a:p>
          <a:p>
            <a:r>
              <a:rPr lang="es-MX" sz="1400" b="1" dirty="0">
                <a:solidFill>
                  <a:srgbClr val="C00000"/>
                </a:solidFill>
                <a:latin typeface="Tahoma" pitchFamily="34" charset="0"/>
              </a:rPr>
              <a:t>Problema?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title"/>
          </p:nvPr>
        </p:nvSpPr>
        <p:spPr>
          <a:xfrm>
            <a:off x="3382094" y="-208878"/>
            <a:ext cx="6715576" cy="90872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C00000"/>
                </a:solidFill>
                <a:latin typeface="Arial" pitchFamily="34" charset="0"/>
              </a:rPr>
              <a:t>COMO HACEMOS EL ANALISIS ?</a:t>
            </a:r>
            <a:endParaRPr lang="es-PE" sz="28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 Alfonso E Nino G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9971161" y="4508677"/>
            <a:ext cx="12538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C00000"/>
                </a:solidFill>
                <a:latin typeface="Tahoma" pitchFamily="34" charset="0"/>
              </a:rPr>
              <a:t>2.-¿Por Qué</a:t>
            </a:r>
          </a:p>
          <a:p>
            <a:r>
              <a:rPr lang="es-MX" sz="1400" b="1" dirty="0">
                <a:solidFill>
                  <a:srgbClr val="C00000"/>
                </a:solidFill>
                <a:latin typeface="Tahoma" pitchFamily="34" charset="0"/>
              </a:rPr>
              <a:t>Ocurre</a:t>
            </a:r>
          </a:p>
          <a:p>
            <a:r>
              <a:rPr lang="es-MX" sz="1400" b="1" dirty="0">
                <a:solidFill>
                  <a:srgbClr val="C00000"/>
                </a:solidFill>
                <a:latin typeface="Tahoma" pitchFamily="34" charset="0"/>
              </a:rPr>
              <a:t>El</a:t>
            </a:r>
          </a:p>
          <a:p>
            <a:r>
              <a:rPr lang="es-MX" sz="1400" b="1" dirty="0">
                <a:solidFill>
                  <a:srgbClr val="C00000"/>
                </a:solidFill>
                <a:latin typeface="Tahoma" pitchFamily="34" charset="0"/>
              </a:rPr>
              <a:t>Problema?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11008363" y="5466546"/>
            <a:ext cx="12538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C00000"/>
                </a:solidFill>
                <a:latin typeface="Tahoma" pitchFamily="34" charset="0"/>
              </a:rPr>
              <a:t>3.-¿Por Qué</a:t>
            </a:r>
          </a:p>
          <a:p>
            <a:r>
              <a:rPr lang="es-MX" sz="1400" b="1" dirty="0">
                <a:solidFill>
                  <a:srgbClr val="C00000"/>
                </a:solidFill>
                <a:latin typeface="Tahoma" pitchFamily="34" charset="0"/>
              </a:rPr>
              <a:t>Ocurre</a:t>
            </a:r>
          </a:p>
          <a:p>
            <a:r>
              <a:rPr lang="es-MX" sz="1400" b="1" dirty="0">
                <a:solidFill>
                  <a:srgbClr val="C00000"/>
                </a:solidFill>
                <a:latin typeface="Tahoma" pitchFamily="34" charset="0"/>
              </a:rPr>
              <a:t>El</a:t>
            </a:r>
          </a:p>
          <a:p>
            <a:r>
              <a:rPr lang="es-MX" sz="1400" b="1" dirty="0">
                <a:solidFill>
                  <a:srgbClr val="C00000"/>
                </a:solidFill>
                <a:latin typeface="Tahoma" pitchFamily="34" charset="0"/>
              </a:rPr>
              <a:t>Problema?</a:t>
            </a: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265683" y="675472"/>
            <a:ext cx="19223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7030A0"/>
                </a:solidFill>
                <a:latin typeface="Tahoma" pitchFamily="34" charset="0"/>
              </a:rPr>
              <a:t>1.-¿ Qué</a:t>
            </a:r>
          </a:p>
          <a:p>
            <a:r>
              <a:rPr lang="es-MX" sz="1400" b="1" dirty="0">
                <a:solidFill>
                  <a:srgbClr val="7030A0"/>
                </a:solidFill>
                <a:latin typeface="Tahoma" pitchFamily="34" charset="0"/>
              </a:rPr>
              <a:t>Ocurre si</a:t>
            </a:r>
          </a:p>
          <a:p>
            <a:r>
              <a:rPr lang="es-MX" sz="1400" b="1" dirty="0">
                <a:solidFill>
                  <a:srgbClr val="7030A0"/>
                </a:solidFill>
                <a:latin typeface="Tahoma" pitchFamily="34" charset="0"/>
              </a:rPr>
              <a:t>el</a:t>
            </a:r>
          </a:p>
          <a:p>
            <a:r>
              <a:rPr lang="es-MX" sz="1400" b="1" dirty="0">
                <a:solidFill>
                  <a:srgbClr val="7030A0"/>
                </a:solidFill>
                <a:latin typeface="Tahoma" pitchFamily="34" charset="0"/>
              </a:rPr>
              <a:t>Problema persiste?</a:t>
            </a:r>
          </a:p>
        </p:txBody>
      </p:sp>
    </p:spTree>
    <p:extLst>
      <p:ext uri="{BB962C8B-B14F-4D97-AF65-F5344CB8AC3E}">
        <p14:creationId xmlns:p14="http://schemas.microsoft.com/office/powerpoint/2010/main" val="764861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862"/>
          </a:xfrm>
        </p:spPr>
        <p:txBody>
          <a:bodyPr/>
          <a:lstStyle/>
          <a:p>
            <a:pPr algn="ctr"/>
            <a:r>
              <a:rPr lang="es-ES_tradnl" b="1" dirty="0">
                <a:solidFill>
                  <a:srgbClr val="C00000"/>
                </a:solidFill>
              </a:rPr>
              <a:t>CONTRUYENDO LOS EFECTOS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3" y="1255465"/>
            <a:ext cx="9551773" cy="5058837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3832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8387" y="-195291"/>
            <a:ext cx="10058400" cy="911983"/>
          </a:xfrm>
        </p:spPr>
        <p:txBody>
          <a:bodyPr/>
          <a:lstStyle/>
          <a:p>
            <a:pPr algn="ctr"/>
            <a:r>
              <a:rPr lang="es-ES_tradnl" b="1" dirty="0">
                <a:solidFill>
                  <a:srgbClr val="C00000"/>
                </a:solidFill>
              </a:rPr>
              <a:t>EN QUE TERMINAMOS?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8" y="716693"/>
            <a:ext cx="10770972" cy="574309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7891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86497"/>
            <a:ext cx="11553567" cy="6373287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2850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ES_tradnl"/>
              <a:t>Héctor Sanín Angel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876800" y="3657600"/>
            <a:ext cx="2135188" cy="649288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contourW="12700" prstMaterial="legacyMatte">
            <a:bevelT w="13500" h="13500" prst="angle"/>
            <a:bevelB w="13500" h="13500" prst="angle"/>
            <a:extrusionClr>
              <a:srgbClr val="99FFCC"/>
            </a:extrusionClr>
            <a:contourClr>
              <a:srgbClr val="99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es-ES_tradnl" altLang="es-ES_tradnl" sz="1200" b="1">
                <a:latin typeface="Tahoma" charset="0"/>
              </a:rPr>
              <a:t>1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LA FRUTA SE DETERIORA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EN LA RECOLECCIÓN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221805" y="1143001"/>
            <a:ext cx="2020105" cy="646331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200" b="1">
                <a:latin typeface="Tahoma" charset="0"/>
              </a:rPr>
              <a:t>2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MENORES INGRESOS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DE LOS AGRICULTORES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0" y="2590800"/>
            <a:ext cx="2027238" cy="457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200" b="1">
                <a:latin typeface="Tahoma" charset="0"/>
              </a:rPr>
              <a:t>5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PÉRDIDAS EN COSECHA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794335" y="5791201"/>
            <a:ext cx="1426994" cy="83099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200" b="1">
                <a:latin typeface="Tahoma" charset="0"/>
              </a:rPr>
              <a:t>8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MAQUINAS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RECOLECTORAS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OBSOLETAS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67527" y="4800601"/>
            <a:ext cx="2343911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200" b="1">
                <a:latin typeface="Tahoma" charset="0"/>
              </a:rPr>
              <a:t>7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MAQUINAS RECOLECTORAS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DEFICIENTES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984555" y="4800601"/>
            <a:ext cx="2167581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200" b="1">
                <a:latin typeface="Tahoma" charset="0"/>
              </a:rPr>
              <a:t>9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OBREROS MALTRATAN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LA FRUTA AL RECOGERLA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545013" y="5791201"/>
            <a:ext cx="1824538" cy="83099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200" b="1">
                <a:latin typeface="Tahoma" charset="0"/>
              </a:rPr>
              <a:t>3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OBREROS MAL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CAPACITADOS PARA 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RECOLECCIÓN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801201" y="2438401"/>
            <a:ext cx="1951175" cy="646331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200" b="1">
                <a:latin typeface="Tahoma" charset="0"/>
              </a:rPr>
              <a:t>15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CONTAMINACIÓN POR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FRUTAS DAÑADAS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879392" y="1143001"/>
            <a:ext cx="1539204" cy="83099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200" b="1">
                <a:latin typeface="Tahoma" charset="0"/>
              </a:rPr>
              <a:t>6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PROLIFERACIÓN 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DE PLAGAS Y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MALOS OLORES</a:t>
            </a:r>
          </a:p>
        </p:txBody>
      </p:sp>
      <p:cxnSp>
        <p:nvCxnSpPr>
          <p:cNvPr id="19472" name="AutoShape 16"/>
          <p:cNvCxnSpPr>
            <a:cxnSpLocks noChangeShapeType="1"/>
            <a:stCxn id="19490" idx="0"/>
            <a:endCxn id="19462" idx="2"/>
          </p:cNvCxnSpPr>
          <p:nvPr/>
        </p:nvCxnSpPr>
        <p:spPr bwMode="auto">
          <a:xfrm rot="5400000" flipH="1" flipV="1">
            <a:off x="4097052" y="5174169"/>
            <a:ext cx="369669" cy="91519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73" name="AutoShape 17"/>
          <p:cNvCxnSpPr>
            <a:cxnSpLocks noChangeShapeType="1"/>
            <a:stCxn id="19461" idx="0"/>
            <a:endCxn id="19462" idx="2"/>
          </p:cNvCxnSpPr>
          <p:nvPr/>
        </p:nvCxnSpPr>
        <p:spPr bwMode="auto">
          <a:xfrm rot="16200000" flipV="1">
            <a:off x="4951524" y="5234891"/>
            <a:ext cx="344269" cy="7683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74" name="AutoShape 18"/>
          <p:cNvCxnSpPr>
            <a:cxnSpLocks noChangeShapeType="1"/>
            <a:stCxn id="19464" idx="0"/>
            <a:endCxn id="19463" idx="2"/>
          </p:cNvCxnSpPr>
          <p:nvPr/>
        </p:nvCxnSpPr>
        <p:spPr bwMode="auto">
          <a:xfrm rot="16200000" flipV="1">
            <a:off x="7090681" y="5424598"/>
            <a:ext cx="344269" cy="3889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77" name="AutoShape 21"/>
          <p:cNvCxnSpPr>
            <a:cxnSpLocks noChangeShapeType="1"/>
            <a:stCxn id="19463" idx="0"/>
            <a:endCxn id="19458" idx="2"/>
          </p:cNvCxnSpPr>
          <p:nvPr/>
        </p:nvCxnSpPr>
        <p:spPr bwMode="auto">
          <a:xfrm rot="16200000" flipV="1">
            <a:off x="6259514" y="3991769"/>
            <a:ext cx="493712" cy="112395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78" name="AutoShape 22"/>
          <p:cNvCxnSpPr>
            <a:cxnSpLocks noChangeShapeType="1"/>
            <a:stCxn id="19462" idx="0"/>
            <a:endCxn id="19458" idx="2"/>
          </p:cNvCxnSpPr>
          <p:nvPr/>
        </p:nvCxnSpPr>
        <p:spPr bwMode="auto">
          <a:xfrm rot="5400000" flipH="1" flipV="1">
            <a:off x="5095082" y="3951288"/>
            <a:ext cx="493712" cy="12049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79" name="AutoShape 23"/>
          <p:cNvCxnSpPr>
            <a:cxnSpLocks noChangeShapeType="1"/>
            <a:stCxn id="19458" idx="0"/>
            <a:endCxn id="19469" idx="2"/>
          </p:cNvCxnSpPr>
          <p:nvPr/>
        </p:nvCxnSpPr>
        <p:spPr bwMode="auto">
          <a:xfrm rot="16200000" flipV="1">
            <a:off x="5074158" y="2787363"/>
            <a:ext cx="572869" cy="11676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80" name="AutoShape 24"/>
          <p:cNvCxnSpPr>
            <a:cxnSpLocks noChangeShapeType="1"/>
            <a:stCxn id="19458" idx="0"/>
            <a:endCxn id="19460" idx="2"/>
          </p:cNvCxnSpPr>
          <p:nvPr/>
        </p:nvCxnSpPr>
        <p:spPr bwMode="auto">
          <a:xfrm rot="16200000">
            <a:off x="6223001" y="2770188"/>
            <a:ext cx="609600" cy="11652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81" name="AutoShape 25"/>
          <p:cNvCxnSpPr>
            <a:cxnSpLocks noChangeShapeType="1"/>
            <a:stCxn id="19469" idx="0"/>
            <a:endCxn id="19471" idx="2"/>
          </p:cNvCxnSpPr>
          <p:nvPr/>
        </p:nvCxnSpPr>
        <p:spPr bwMode="auto">
          <a:xfrm rot="16200000" flipV="1">
            <a:off x="4480691" y="2142302"/>
            <a:ext cx="464403" cy="12779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82" name="AutoShape 26"/>
          <p:cNvCxnSpPr>
            <a:cxnSpLocks noChangeShapeType="1"/>
            <a:stCxn id="19460" idx="0"/>
            <a:endCxn id="19459" idx="2"/>
          </p:cNvCxnSpPr>
          <p:nvPr/>
        </p:nvCxnSpPr>
        <p:spPr bwMode="auto">
          <a:xfrm rot="5400000" flipH="1" flipV="1">
            <a:off x="6770005" y="2128947"/>
            <a:ext cx="801469" cy="1222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89" name="Rectangle 33"/>
          <p:cNvSpPr>
            <a:spLocks noGrp="1" noChangeArrowheads="1"/>
          </p:cNvSpPr>
          <p:nvPr>
            <p:ph type="title"/>
          </p:nvPr>
        </p:nvSpPr>
        <p:spPr>
          <a:xfrm>
            <a:off x="1866176" y="-95933"/>
            <a:ext cx="7772400" cy="838200"/>
          </a:xfrm>
        </p:spPr>
        <p:txBody>
          <a:bodyPr/>
          <a:lstStyle/>
          <a:p>
            <a:r>
              <a:rPr lang="es-ES_tradnl" altLang="es-ES_tradnl" sz="2800" dirty="0">
                <a:solidFill>
                  <a:srgbClr val="C00000"/>
                </a:solidFill>
                <a:latin typeface="Comic Sans MS" charset="0"/>
              </a:rPr>
              <a:t>Versión preliminar del </a:t>
            </a:r>
            <a:r>
              <a:rPr lang="es-ES_tradnl" altLang="es-ES_tradnl" sz="2800" dirty="0" err="1">
                <a:solidFill>
                  <a:srgbClr val="C00000"/>
                </a:solidFill>
                <a:latin typeface="Comic Sans MS" charset="0"/>
              </a:rPr>
              <a:t>Arbol</a:t>
            </a:r>
            <a:r>
              <a:rPr lang="es-ES_tradnl" altLang="es-ES_tradnl" sz="2800" dirty="0">
                <a:solidFill>
                  <a:srgbClr val="C00000"/>
                </a:solidFill>
                <a:latin typeface="Comic Sans MS" charset="0"/>
              </a:rPr>
              <a:t> del Problema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3041061" y="5816601"/>
            <a:ext cx="1566454" cy="83099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200" b="1">
                <a:latin typeface="Tahoma" charset="0"/>
              </a:rPr>
              <a:t>13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MANTENIMIENTO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DEFICIENTE DE </a:t>
            </a:r>
          </a:p>
          <a:p>
            <a:pPr algn="ctr"/>
            <a:r>
              <a:rPr lang="es-ES_tradnl" altLang="es-ES_tradnl" sz="1200" b="1">
                <a:latin typeface="Tahoma" charset="0"/>
              </a:rPr>
              <a:t>COSECHADORAS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7491414" y="6553201"/>
            <a:ext cx="275306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s-ES_tradnl" altLang="es-ES_tradnl" sz="1400"/>
              <a:t>Gerencial Ltda - Héctor Sanín Angel</a:t>
            </a:r>
          </a:p>
        </p:txBody>
      </p:sp>
    </p:spTree>
    <p:extLst>
      <p:ext uri="{BB962C8B-B14F-4D97-AF65-F5344CB8AC3E}">
        <p14:creationId xmlns:p14="http://schemas.microsoft.com/office/powerpoint/2010/main" val="1077012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13" y="0"/>
            <a:ext cx="11491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7006281" y="0"/>
            <a:ext cx="31219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Validacion del analisis causa efecto</a:t>
            </a:r>
            <a:endParaRPr lang="es-E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6" name="Rectangle 31"/>
          <p:cNvSpPr>
            <a:spLocks noChangeArrowheads="1"/>
          </p:cNvSpPr>
          <p:nvPr/>
        </p:nvSpPr>
        <p:spPr bwMode="auto">
          <a:xfrm>
            <a:off x="5548183" y="4022726"/>
            <a:ext cx="616602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s-ES_tradnl" altLang="es-ES_tradnl" sz="2000" dirty="0">
                <a:solidFill>
                  <a:schemeClr val="accent2"/>
                </a:solidFill>
                <a:latin typeface="Comic Sans MS" charset="0"/>
              </a:rPr>
              <a:t>1. </a:t>
            </a:r>
            <a:r>
              <a:rPr lang="es-ES_tradnl" altLang="es-ES_tradnl" sz="2000" dirty="0">
                <a:latin typeface="Comic Sans MS" charset="0"/>
              </a:rPr>
              <a:t>Validar y completar efectos significativos</a:t>
            </a:r>
          </a:p>
          <a:p>
            <a:r>
              <a:rPr lang="es-ES_tradnl" altLang="es-ES_tradnl" sz="2000" dirty="0">
                <a:solidFill>
                  <a:schemeClr val="accent2"/>
                </a:solidFill>
                <a:latin typeface="Comic Sans MS" charset="0"/>
              </a:rPr>
              <a:t>Causas de primer nivel</a:t>
            </a:r>
          </a:p>
          <a:p>
            <a:pPr lvl="1"/>
            <a:r>
              <a:rPr lang="es-ES_tradnl" altLang="es-ES_tradnl" sz="1400" dirty="0">
                <a:latin typeface="Comic Sans MS" charset="0"/>
              </a:rPr>
              <a:t>Incluir nuevas </a:t>
            </a:r>
            <a:r>
              <a:rPr lang="es-ES_tradnl" altLang="es-ES_tradnl" sz="1400" b="1" dirty="0">
                <a:latin typeface="Comic Sans MS" charset="0"/>
              </a:rPr>
              <a:t>¿Faltan causas importantes?</a:t>
            </a:r>
            <a:endParaRPr lang="es-ES_tradnl" altLang="es-ES_tradnl" sz="1400" dirty="0">
              <a:latin typeface="Comic Sans MS" charset="0"/>
            </a:endParaRPr>
          </a:p>
          <a:p>
            <a:pPr lvl="1"/>
            <a:r>
              <a:rPr lang="es-ES_tradnl" altLang="es-ES_tradnl" sz="1400" dirty="0">
                <a:latin typeface="Comic Sans MS" charset="0"/>
              </a:rPr>
              <a:t>Validar las existentes </a:t>
            </a:r>
            <a:r>
              <a:rPr lang="es-ES_tradnl" altLang="es-ES_tradnl" sz="1400" b="1" dirty="0">
                <a:latin typeface="Comic Sans MS" charset="0"/>
              </a:rPr>
              <a:t>¿Son realmente incidentes? </a:t>
            </a:r>
          </a:p>
          <a:p>
            <a:r>
              <a:rPr lang="es-ES_tradnl" altLang="es-ES_tradnl" sz="2000" dirty="0">
                <a:solidFill>
                  <a:schemeClr val="accent2"/>
                </a:solidFill>
                <a:latin typeface="Comic Sans MS" charset="0"/>
              </a:rPr>
              <a:t>Causas de segundo nivel (causas de causas)</a:t>
            </a:r>
          </a:p>
          <a:p>
            <a:pPr>
              <a:buFontTx/>
              <a:buNone/>
            </a:pPr>
            <a:r>
              <a:rPr lang="es-ES_tradnl" altLang="es-ES_tradnl" sz="2000" dirty="0">
                <a:latin typeface="Comic Sans MS" charset="0"/>
              </a:rPr>
              <a:t>2. Sugerencia</a:t>
            </a:r>
          </a:p>
          <a:p>
            <a:pPr lvl="1"/>
            <a:r>
              <a:rPr lang="es-ES_tradnl" altLang="es-ES_tradnl" sz="1400" dirty="0">
                <a:latin typeface="Comic Sans MS" charset="0"/>
              </a:rPr>
              <a:t>Trabajar en nueva lluvia creativa</a:t>
            </a:r>
          </a:p>
          <a:p>
            <a:pPr lvl="1"/>
            <a:r>
              <a:rPr lang="es-ES_tradnl" altLang="es-ES_tradnl" sz="1400" dirty="0">
                <a:latin typeface="Comic Sans MS" charset="0"/>
              </a:rPr>
              <a:t>Confrontar y validar en terreno.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0922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es-ES_tradnl"/>
              <a:t>Héctor Sanín Angel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143500" y="3683000"/>
            <a:ext cx="1600200" cy="558800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contourW="12700" prstMaterial="legacyMatte">
            <a:bevelT w="13500" h="13500" prst="angle"/>
            <a:bevelB w="13500" h="13500" prst="angle"/>
            <a:extrusionClr>
              <a:srgbClr val="99FFCC"/>
            </a:extrusionClr>
            <a:contourClr>
              <a:srgbClr val="99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es-ES_tradnl" altLang="es-ES_tradnl" sz="1000" b="1">
                <a:latin typeface="Tahoma" charset="0"/>
              </a:rPr>
              <a:t>1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FRUTA DETERIORADA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EN LA RECOLECCIÓN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029201" y="1066800"/>
            <a:ext cx="1851025" cy="5969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100" b="1">
                <a:latin typeface="Tahoma" charset="0"/>
              </a:rPr>
              <a:t>2</a:t>
            </a:r>
          </a:p>
          <a:p>
            <a:pPr algn="ctr"/>
            <a:r>
              <a:rPr lang="es-ES_tradnl" altLang="es-ES_tradnl" sz="1100" b="1">
                <a:latin typeface="Tahoma" charset="0"/>
              </a:rPr>
              <a:t>MENORES INGRESOS</a:t>
            </a:r>
          </a:p>
          <a:p>
            <a:pPr algn="ctr"/>
            <a:r>
              <a:rPr lang="es-ES_tradnl" altLang="es-ES_tradnl" sz="1100" b="1">
                <a:latin typeface="Tahoma" charset="0"/>
              </a:rPr>
              <a:t>DE LOS AGRICULTORES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029201" y="2743201"/>
            <a:ext cx="1876425" cy="4286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100" b="1">
                <a:latin typeface="Tahoma" charset="0"/>
              </a:rPr>
              <a:t>5</a:t>
            </a:r>
          </a:p>
          <a:p>
            <a:pPr algn="ctr"/>
            <a:r>
              <a:rPr lang="es-ES_tradnl" altLang="es-ES_tradnl" sz="1100" b="1">
                <a:latin typeface="Tahoma" charset="0"/>
              </a:rPr>
              <a:t>PÉRDIDAS EN COSECHA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962400" y="5791201"/>
            <a:ext cx="1208088" cy="701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000" b="1">
                <a:latin typeface="Tahoma" charset="0"/>
              </a:rPr>
              <a:t>8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MAQUINAS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RECOLECTORAS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OBSOLETAS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146426" y="4826001"/>
            <a:ext cx="1965325" cy="5492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000" b="1">
                <a:latin typeface="Tahoma" charset="0"/>
              </a:rPr>
              <a:t>7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MAQUINAS RECOLECTORAS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DEFICIENTES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159500" y="4826001"/>
            <a:ext cx="1816100" cy="5492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000" b="1">
                <a:latin typeface="Tahoma" charset="0"/>
              </a:rPr>
              <a:t>9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OBREROS MALTRATAN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LA FRUTA AL RECOGERLA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638800" y="5791201"/>
            <a:ext cx="1538288" cy="701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000" b="1">
                <a:latin typeface="Tahoma" charset="0"/>
              </a:rPr>
              <a:t>3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OBREROS MAL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CAPACITADOS PARA 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RECOLECCIÓN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667000" y="2590800"/>
            <a:ext cx="1792288" cy="5969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100" b="1">
                <a:latin typeface="Tahoma" charset="0"/>
              </a:rPr>
              <a:t>15</a:t>
            </a:r>
          </a:p>
          <a:p>
            <a:pPr algn="ctr"/>
            <a:r>
              <a:rPr lang="es-ES_tradnl" altLang="es-ES_tradnl" sz="1100" b="1">
                <a:latin typeface="Tahoma" charset="0"/>
              </a:rPr>
              <a:t>CONTAMINACIÓN POR</a:t>
            </a:r>
          </a:p>
          <a:p>
            <a:pPr algn="ctr"/>
            <a:r>
              <a:rPr lang="es-ES_tradnl" altLang="es-ES_tradnl" sz="1100" b="1">
                <a:latin typeface="Tahoma" charset="0"/>
              </a:rPr>
              <a:t>FRUTAS DAÑADAS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524125" y="1828800"/>
            <a:ext cx="2025650" cy="5969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100" b="1">
                <a:latin typeface="Tahoma" charset="0"/>
              </a:rPr>
              <a:t>6</a:t>
            </a:r>
          </a:p>
          <a:p>
            <a:pPr algn="ctr"/>
            <a:r>
              <a:rPr lang="es-ES_tradnl" altLang="es-ES_tradnl" sz="1100" b="1">
                <a:latin typeface="Tahoma" charset="0"/>
              </a:rPr>
              <a:t>PROLIFERACIÓN DE</a:t>
            </a:r>
          </a:p>
          <a:p>
            <a:pPr algn="ctr"/>
            <a:r>
              <a:rPr lang="es-ES_tradnl" altLang="es-ES_tradnl" sz="1100" b="1">
                <a:latin typeface="Tahoma" charset="0"/>
              </a:rPr>
              <a:t>PLAGAS Y MALOS OLORES</a:t>
            </a:r>
          </a:p>
        </p:txBody>
      </p:sp>
      <p:cxnSp>
        <p:nvCxnSpPr>
          <p:cNvPr id="23564" name="AutoShape 12"/>
          <p:cNvCxnSpPr>
            <a:cxnSpLocks noChangeShapeType="1"/>
            <a:stCxn id="23583" idx="0"/>
            <a:endCxn id="23558" idx="2"/>
          </p:cNvCxnSpPr>
          <p:nvPr/>
        </p:nvCxnSpPr>
        <p:spPr bwMode="auto">
          <a:xfrm rot="16200000">
            <a:off x="3445670" y="5107782"/>
            <a:ext cx="415925" cy="9509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65" name="AutoShape 13"/>
          <p:cNvCxnSpPr>
            <a:cxnSpLocks noChangeShapeType="1"/>
            <a:stCxn id="23557" idx="0"/>
            <a:endCxn id="23558" idx="2"/>
          </p:cNvCxnSpPr>
          <p:nvPr/>
        </p:nvCxnSpPr>
        <p:spPr bwMode="auto">
          <a:xfrm rot="5400000" flipH="1">
            <a:off x="4140201" y="5364163"/>
            <a:ext cx="415925" cy="4381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66" name="AutoShape 14"/>
          <p:cNvCxnSpPr>
            <a:cxnSpLocks noChangeShapeType="1"/>
            <a:stCxn id="23560" idx="0"/>
            <a:endCxn id="23559" idx="2"/>
          </p:cNvCxnSpPr>
          <p:nvPr/>
        </p:nvCxnSpPr>
        <p:spPr bwMode="auto">
          <a:xfrm rot="16200000">
            <a:off x="6530182" y="5253832"/>
            <a:ext cx="415925" cy="6588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67" name="AutoShape 15"/>
          <p:cNvCxnSpPr>
            <a:cxnSpLocks noChangeShapeType="1"/>
            <a:stCxn id="23559" idx="0"/>
            <a:endCxn id="23554" idx="2"/>
          </p:cNvCxnSpPr>
          <p:nvPr/>
        </p:nvCxnSpPr>
        <p:spPr bwMode="auto">
          <a:xfrm rot="5400000" flipH="1">
            <a:off x="6213475" y="3971925"/>
            <a:ext cx="584200" cy="1123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68" name="AutoShape 16"/>
          <p:cNvCxnSpPr>
            <a:cxnSpLocks noChangeShapeType="1"/>
            <a:stCxn id="23558" idx="0"/>
            <a:endCxn id="23554" idx="2"/>
          </p:cNvCxnSpPr>
          <p:nvPr/>
        </p:nvCxnSpPr>
        <p:spPr bwMode="auto">
          <a:xfrm rot="16200000">
            <a:off x="4744244" y="3626644"/>
            <a:ext cx="584200" cy="18145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69" name="AutoShape 17"/>
          <p:cNvCxnSpPr>
            <a:cxnSpLocks noChangeShapeType="1"/>
            <a:stCxn id="23554" idx="0"/>
            <a:endCxn id="23561" idx="2"/>
          </p:cNvCxnSpPr>
          <p:nvPr/>
        </p:nvCxnSpPr>
        <p:spPr bwMode="auto">
          <a:xfrm rot="5400000" flipH="1">
            <a:off x="4506119" y="2245519"/>
            <a:ext cx="495300" cy="23796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70" name="AutoShape 18"/>
          <p:cNvCxnSpPr>
            <a:cxnSpLocks noChangeShapeType="1"/>
            <a:stCxn id="23554" idx="0"/>
            <a:endCxn id="23556" idx="2"/>
          </p:cNvCxnSpPr>
          <p:nvPr/>
        </p:nvCxnSpPr>
        <p:spPr bwMode="auto">
          <a:xfrm rot="16200000">
            <a:off x="5699920" y="3415507"/>
            <a:ext cx="511175" cy="238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71" name="AutoShape 19"/>
          <p:cNvCxnSpPr>
            <a:cxnSpLocks noChangeShapeType="1"/>
            <a:stCxn id="23561" idx="0"/>
            <a:endCxn id="23563" idx="2"/>
          </p:cNvCxnSpPr>
          <p:nvPr/>
        </p:nvCxnSpPr>
        <p:spPr bwMode="auto">
          <a:xfrm rot="5400000" flipH="1">
            <a:off x="3467894" y="2494756"/>
            <a:ext cx="165100" cy="269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72" name="AutoShape 20"/>
          <p:cNvCxnSpPr>
            <a:cxnSpLocks noChangeShapeType="1"/>
            <a:stCxn id="23556" idx="0"/>
            <a:endCxn id="23555" idx="2"/>
          </p:cNvCxnSpPr>
          <p:nvPr/>
        </p:nvCxnSpPr>
        <p:spPr bwMode="auto">
          <a:xfrm rot="5400000" flipH="1">
            <a:off x="5421313" y="2197100"/>
            <a:ext cx="1079500" cy="12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574" name="Rectangle 2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7772400" cy="838200"/>
          </a:xfrm>
        </p:spPr>
        <p:txBody>
          <a:bodyPr/>
          <a:lstStyle/>
          <a:p>
            <a:r>
              <a:rPr lang="es-ES_tradnl" altLang="es-ES_tradnl" sz="2800">
                <a:latin typeface="Comic Sans MS" charset="0"/>
              </a:rPr>
              <a:t>Versión ajustada del Arbol del Problema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7239001" y="2438401"/>
            <a:ext cx="1731963" cy="7651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100" b="1">
                <a:latin typeface="Tahoma" charset="0"/>
              </a:rPr>
              <a:t>16</a:t>
            </a:r>
          </a:p>
          <a:p>
            <a:pPr algn="ctr"/>
            <a:r>
              <a:rPr lang="es-ES_tradnl" altLang="es-ES_tradnl" sz="1100" b="1">
                <a:latin typeface="Tahoma" charset="0"/>
              </a:rPr>
              <a:t>MAYOR COSTO POR</a:t>
            </a:r>
          </a:p>
          <a:p>
            <a:pPr algn="ctr"/>
            <a:r>
              <a:rPr lang="es-ES_tradnl" altLang="es-ES_tradnl" sz="1100" b="1">
                <a:latin typeface="Tahoma" charset="0"/>
              </a:rPr>
              <a:t>MANIPULACIÓN DE</a:t>
            </a:r>
          </a:p>
          <a:p>
            <a:pPr algn="ctr"/>
            <a:r>
              <a:rPr lang="es-ES_tradnl" altLang="es-ES_tradnl" sz="1100" b="1">
                <a:latin typeface="Tahoma" charset="0"/>
              </a:rPr>
              <a:t>FRUTA DETERIORADA</a:t>
            </a:r>
          </a:p>
        </p:txBody>
      </p:sp>
      <p:cxnSp>
        <p:nvCxnSpPr>
          <p:cNvPr id="23576" name="AutoShape 24"/>
          <p:cNvCxnSpPr>
            <a:cxnSpLocks noChangeShapeType="1"/>
            <a:stCxn id="23554" idx="0"/>
            <a:endCxn id="23575" idx="2"/>
          </p:cNvCxnSpPr>
          <p:nvPr/>
        </p:nvCxnSpPr>
        <p:spPr bwMode="auto">
          <a:xfrm rot="16200000">
            <a:off x="6784976" y="2362201"/>
            <a:ext cx="479425" cy="2162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77" name="AutoShape 25"/>
          <p:cNvCxnSpPr>
            <a:cxnSpLocks noChangeShapeType="1"/>
            <a:stCxn id="23575" idx="0"/>
            <a:endCxn id="23555" idx="2"/>
          </p:cNvCxnSpPr>
          <p:nvPr/>
        </p:nvCxnSpPr>
        <p:spPr bwMode="auto">
          <a:xfrm rot="5400000" flipH="1">
            <a:off x="6642894" y="975519"/>
            <a:ext cx="774700" cy="21510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7315201" y="5791201"/>
            <a:ext cx="1325563" cy="70167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000" b="1">
                <a:latin typeface="Tahoma" charset="0"/>
              </a:rPr>
              <a:t>17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DEFICIENTES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TECNOLOGÍAS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DE RECOLECCIÓN</a:t>
            </a:r>
          </a:p>
        </p:txBody>
      </p:sp>
      <p:cxnSp>
        <p:nvCxnSpPr>
          <p:cNvPr id="23580" name="AutoShape 28"/>
          <p:cNvCxnSpPr>
            <a:cxnSpLocks noChangeShapeType="1"/>
            <a:stCxn id="23578" idx="0"/>
            <a:endCxn id="23559" idx="2"/>
          </p:cNvCxnSpPr>
          <p:nvPr/>
        </p:nvCxnSpPr>
        <p:spPr bwMode="auto">
          <a:xfrm rot="5400000" flipH="1">
            <a:off x="7315201" y="5127626"/>
            <a:ext cx="415925" cy="9112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8767763" y="5816601"/>
            <a:ext cx="1397000" cy="70167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000" b="1">
                <a:latin typeface="Tahoma" charset="0"/>
              </a:rPr>
              <a:t>18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INADECUADOS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INCENTIVOS PARA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RECOLECCIÓN</a:t>
            </a:r>
          </a:p>
        </p:txBody>
      </p:sp>
      <p:cxnSp>
        <p:nvCxnSpPr>
          <p:cNvPr id="23582" name="AutoShape 30"/>
          <p:cNvCxnSpPr>
            <a:cxnSpLocks noChangeShapeType="1"/>
            <a:stCxn id="23581" idx="0"/>
            <a:endCxn id="23559" idx="2"/>
          </p:cNvCxnSpPr>
          <p:nvPr/>
        </p:nvCxnSpPr>
        <p:spPr bwMode="auto">
          <a:xfrm rot="5400000" flipH="1">
            <a:off x="8046245" y="4396582"/>
            <a:ext cx="441325" cy="23987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2514601" y="5791201"/>
            <a:ext cx="1325563" cy="701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000" b="1">
                <a:latin typeface="Tahoma" charset="0"/>
              </a:rPr>
              <a:t>13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MANTENIMIENTO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DEFICIENTE DE </a:t>
            </a:r>
          </a:p>
          <a:p>
            <a:pPr algn="ctr"/>
            <a:r>
              <a:rPr lang="es-ES_tradnl" altLang="es-ES_tradnl" sz="1000" b="1">
                <a:latin typeface="Tahoma" charset="0"/>
              </a:rPr>
              <a:t>COSECHADORAS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3124200" y="1066800"/>
            <a:ext cx="1009650" cy="5969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ES_tradnl" sz="1100" b="1">
                <a:latin typeface="Tahoma" charset="0"/>
              </a:rPr>
              <a:t>19</a:t>
            </a:r>
          </a:p>
          <a:p>
            <a:pPr algn="ctr"/>
            <a:r>
              <a:rPr lang="es-ES_tradnl" altLang="es-ES_tradnl" sz="1100" b="1">
                <a:latin typeface="Tahoma" charset="0"/>
              </a:rPr>
              <a:t>AMENAZAS</a:t>
            </a:r>
          </a:p>
          <a:p>
            <a:pPr algn="ctr"/>
            <a:r>
              <a:rPr lang="es-ES_tradnl" altLang="es-ES_tradnl" sz="1100" b="1">
                <a:latin typeface="Tahoma" charset="0"/>
              </a:rPr>
              <a:t>A LA SALUD</a:t>
            </a:r>
          </a:p>
        </p:txBody>
      </p:sp>
      <p:cxnSp>
        <p:nvCxnSpPr>
          <p:cNvPr id="23585" name="AutoShape 33"/>
          <p:cNvCxnSpPr>
            <a:cxnSpLocks noChangeShapeType="1"/>
            <a:stCxn id="23563" idx="0"/>
            <a:endCxn id="23584" idx="2"/>
          </p:cNvCxnSpPr>
          <p:nvPr/>
        </p:nvCxnSpPr>
        <p:spPr bwMode="auto">
          <a:xfrm rot="16200000">
            <a:off x="3500438" y="1700213"/>
            <a:ext cx="165100" cy="920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4267200" y="3733801"/>
            <a:ext cx="577850" cy="568325"/>
            <a:chOff x="54" y="3904"/>
            <a:chExt cx="364" cy="358"/>
          </a:xfrm>
        </p:grpSpPr>
        <p:sp>
          <p:nvSpPr>
            <p:cNvPr id="23591" name="Rectangle 39"/>
            <p:cNvSpPr>
              <a:spLocks noChangeArrowheads="1"/>
            </p:cNvSpPr>
            <p:nvPr/>
          </p:nvSpPr>
          <p:spPr bwMode="auto">
            <a:xfrm rot="2700000">
              <a:off x="208" y="3905"/>
              <a:ext cx="56" cy="5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92" name="Rectangle 40"/>
            <p:cNvSpPr>
              <a:spLocks noChangeArrowheads="1"/>
            </p:cNvSpPr>
            <p:nvPr/>
          </p:nvSpPr>
          <p:spPr bwMode="auto">
            <a:xfrm rot="2700000">
              <a:off x="156" y="3956"/>
              <a:ext cx="56" cy="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93" name="Rectangle 41"/>
            <p:cNvSpPr>
              <a:spLocks noChangeArrowheads="1"/>
            </p:cNvSpPr>
            <p:nvPr/>
          </p:nvSpPr>
          <p:spPr bwMode="auto">
            <a:xfrm rot="2700000">
              <a:off x="104" y="4005"/>
              <a:ext cx="55" cy="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94" name="Rectangle 42"/>
            <p:cNvSpPr>
              <a:spLocks noChangeArrowheads="1"/>
            </p:cNvSpPr>
            <p:nvPr/>
          </p:nvSpPr>
          <p:spPr bwMode="auto">
            <a:xfrm rot="2700000">
              <a:off x="260" y="3956"/>
              <a:ext cx="56" cy="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95" name="Rectangle 43"/>
            <p:cNvSpPr>
              <a:spLocks noChangeArrowheads="1"/>
            </p:cNvSpPr>
            <p:nvPr/>
          </p:nvSpPr>
          <p:spPr bwMode="auto">
            <a:xfrm rot="2700000">
              <a:off x="208" y="4005"/>
              <a:ext cx="56" cy="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96" name="Rectangle 44"/>
            <p:cNvSpPr>
              <a:spLocks noChangeArrowheads="1"/>
            </p:cNvSpPr>
            <p:nvPr/>
          </p:nvSpPr>
          <p:spPr bwMode="auto">
            <a:xfrm rot="2700000">
              <a:off x="156" y="4057"/>
              <a:ext cx="56" cy="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97" name="Rectangle 45"/>
            <p:cNvSpPr>
              <a:spLocks noChangeArrowheads="1"/>
            </p:cNvSpPr>
            <p:nvPr/>
          </p:nvSpPr>
          <p:spPr bwMode="auto">
            <a:xfrm rot="2700000">
              <a:off x="365" y="4057"/>
              <a:ext cx="55" cy="5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98" name="Rectangle 46"/>
            <p:cNvSpPr>
              <a:spLocks noChangeArrowheads="1"/>
            </p:cNvSpPr>
            <p:nvPr/>
          </p:nvSpPr>
          <p:spPr bwMode="auto">
            <a:xfrm rot="2700000">
              <a:off x="313" y="4005"/>
              <a:ext cx="55" cy="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99" name="Rectangle 47"/>
            <p:cNvSpPr>
              <a:spLocks noChangeArrowheads="1"/>
            </p:cNvSpPr>
            <p:nvPr/>
          </p:nvSpPr>
          <p:spPr bwMode="auto">
            <a:xfrm rot="2700000">
              <a:off x="104" y="4106"/>
              <a:ext cx="55" cy="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600" name="Rectangle 48"/>
            <p:cNvSpPr>
              <a:spLocks noChangeArrowheads="1"/>
            </p:cNvSpPr>
            <p:nvPr/>
          </p:nvSpPr>
          <p:spPr bwMode="auto">
            <a:xfrm rot="2700000">
              <a:off x="52" y="4057"/>
              <a:ext cx="55" cy="5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601" name="Rectangle 49"/>
            <p:cNvSpPr>
              <a:spLocks noChangeArrowheads="1"/>
            </p:cNvSpPr>
            <p:nvPr/>
          </p:nvSpPr>
          <p:spPr bwMode="auto">
            <a:xfrm rot="2700000">
              <a:off x="208" y="4208"/>
              <a:ext cx="56" cy="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 rot="2700000">
              <a:off x="260" y="4157"/>
              <a:ext cx="56" cy="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603" name="Rectangle 51"/>
            <p:cNvSpPr>
              <a:spLocks noChangeArrowheads="1"/>
            </p:cNvSpPr>
            <p:nvPr/>
          </p:nvSpPr>
          <p:spPr bwMode="auto">
            <a:xfrm rot="2700000">
              <a:off x="156" y="4157"/>
              <a:ext cx="56" cy="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604" name="Rectangle 52"/>
            <p:cNvSpPr>
              <a:spLocks noChangeArrowheads="1"/>
            </p:cNvSpPr>
            <p:nvPr/>
          </p:nvSpPr>
          <p:spPr bwMode="auto">
            <a:xfrm rot="2700000">
              <a:off x="208" y="4106"/>
              <a:ext cx="56" cy="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605" name="Rectangle 53"/>
            <p:cNvSpPr>
              <a:spLocks noChangeArrowheads="1"/>
            </p:cNvSpPr>
            <p:nvPr/>
          </p:nvSpPr>
          <p:spPr bwMode="auto">
            <a:xfrm rot="2700000">
              <a:off x="260" y="4057"/>
              <a:ext cx="56" cy="51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606" name="Rectangle 54"/>
            <p:cNvSpPr>
              <a:spLocks noChangeArrowheads="1"/>
            </p:cNvSpPr>
            <p:nvPr/>
          </p:nvSpPr>
          <p:spPr bwMode="auto">
            <a:xfrm rot="2700000">
              <a:off x="313" y="4106"/>
              <a:ext cx="55" cy="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1524001" y="6553201"/>
            <a:ext cx="275306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s-ES_tradnl" altLang="es-ES_tradnl" sz="1400"/>
              <a:t>Gerencial Ltda - Héctor Sanín Angel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8670925" y="4918075"/>
            <a:ext cx="1542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_tradnl"/>
              <a:t>Nuevas causas</a:t>
            </a: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8534400" y="1752600"/>
            <a:ext cx="1614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_tradnl"/>
              <a:t>Nuevos efectos</a:t>
            </a:r>
          </a:p>
        </p:txBody>
      </p:sp>
    </p:spTree>
    <p:extLst>
      <p:ext uri="{BB962C8B-B14F-4D97-AF65-F5344CB8AC3E}">
        <p14:creationId xmlns:p14="http://schemas.microsoft.com/office/powerpoint/2010/main" val="1630809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s-ES_tradnl"/>
              <a:t>Pamela Vera Silva</a:t>
            </a:r>
          </a:p>
        </p:txBody>
      </p:sp>
      <p:sp>
        <p:nvSpPr>
          <p:cNvPr id="51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FE27-FB56-4A42-AAC2-DDCB27F3D5E4}" type="slidenum">
              <a:rPr lang="es-ES" altLang="es-ES_tradnl"/>
              <a:pPr/>
              <a:t>27</a:t>
            </a:fld>
            <a:endParaRPr lang="es-ES" altLang="es-ES_tradnl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76200"/>
            <a:ext cx="8569325" cy="609600"/>
          </a:xfrm>
        </p:spPr>
        <p:txBody>
          <a:bodyPr/>
          <a:lstStyle/>
          <a:p>
            <a:pPr algn="ctr"/>
            <a:r>
              <a:rPr lang="es-CL" altLang="es-ES_tradnl" sz="2000" b="1" dirty="0">
                <a:latin typeface="Tahoma" charset="0"/>
              </a:rPr>
              <a:t>Ejemplos......</a:t>
            </a:r>
            <a:endParaRPr lang="es-ES" altLang="es-ES_tradnl" sz="2000" b="1" dirty="0">
              <a:latin typeface="Tahoma" charset="0"/>
            </a:endParaRPr>
          </a:p>
        </p:txBody>
      </p:sp>
      <p:grpSp>
        <p:nvGrpSpPr>
          <p:cNvPr id="351332" name="Group 100"/>
          <p:cNvGrpSpPr>
            <a:grpSpLocks/>
          </p:cNvGrpSpPr>
          <p:nvPr/>
        </p:nvGrpSpPr>
        <p:grpSpPr bwMode="auto">
          <a:xfrm>
            <a:off x="1828800" y="762000"/>
            <a:ext cx="8610600" cy="5410200"/>
            <a:chOff x="192" y="480"/>
            <a:chExt cx="5424" cy="3408"/>
          </a:xfrm>
        </p:grpSpPr>
        <p:sp>
          <p:nvSpPr>
            <p:cNvPr id="351277" name="Rectangle 45"/>
            <p:cNvSpPr>
              <a:spLocks noChangeArrowheads="1"/>
            </p:cNvSpPr>
            <p:nvPr/>
          </p:nvSpPr>
          <p:spPr bwMode="auto">
            <a:xfrm>
              <a:off x="624" y="2064"/>
              <a:ext cx="1613" cy="384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s-ES_tradnl" altLang="es-ES_tradnl" sz="1000">
                  <a:solidFill>
                    <a:schemeClr val="bg2"/>
                  </a:solidFill>
                </a:rPr>
                <a:t>Inhabilidad para el empleo </a:t>
              </a:r>
            </a:p>
            <a:p>
              <a:r>
                <a:rPr lang="es-ES_tradnl" altLang="es-ES_tradnl" sz="1000">
                  <a:solidFill>
                    <a:schemeClr val="bg2"/>
                  </a:solidFill>
                </a:rPr>
                <a:t>remunerado</a:t>
              </a:r>
            </a:p>
          </p:txBody>
        </p:sp>
        <p:sp>
          <p:nvSpPr>
            <p:cNvPr id="351278" name="Rectangle 46"/>
            <p:cNvSpPr>
              <a:spLocks noChangeArrowheads="1"/>
            </p:cNvSpPr>
            <p:nvPr/>
          </p:nvSpPr>
          <p:spPr bwMode="auto">
            <a:xfrm>
              <a:off x="3168" y="2064"/>
              <a:ext cx="1968" cy="384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s-ES_tradnl" sz="1000" dirty="0" err="1">
                  <a:solidFill>
                    <a:schemeClr val="bg2"/>
                  </a:solidFill>
                </a:rPr>
                <a:t>Inhabilidad</a:t>
              </a:r>
              <a:r>
                <a:rPr lang="en-GB" altLang="es-ES_tradnl" sz="1000" dirty="0">
                  <a:solidFill>
                    <a:schemeClr val="bg2"/>
                  </a:solidFill>
                </a:rPr>
                <a:t> para </a:t>
              </a:r>
              <a:r>
                <a:rPr lang="en-GB" altLang="es-ES_tradnl" sz="1000" dirty="0" err="1">
                  <a:solidFill>
                    <a:schemeClr val="bg2"/>
                  </a:solidFill>
                </a:rPr>
                <a:t>interpretación</a:t>
              </a:r>
              <a:r>
                <a:rPr lang="en-GB" altLang="es-ES_tradnl" sz="1000" dirty="0">
                  <a:solidFill>
                    <a:schemeClr val="bg2"/>
                  </a:solidFill>
                </a:rPr>
                <a:t>,</a:t>
              </a:r>
            </a:p>
            <a:p>
              <a:r>
                <a:rPr lang="en-GB" altLang="es-ES_tradnl" sz="1000" dirty="0" err="1">
                  <a:solidFill>
                    <a:schemeClr val="bg2"/>
                  </a:solidFill>
                </a:rPr>
                <a:t>Expresión</a:t>
              </a:r>
              <a:r>
                <a:rPr lang="en-GB" altLang="es-ES_tradnl" sz="1000" dirty="0">
                  <a:solidFill>
                    <a:schemeClr val="bg2"/>
                  </a:solidFill>
                </a:rPr>
                <a:t> y </a:t>
              </a:r>
              <a:r>
                <a:rPr lang="en-GB" altLang="es-ES_tradnl" sz="1000" dirty="0" err="1">
                  <a:solidFill>
                    <a:schemeClr val="bg2"/>
                  </a:solidFill>
                </a:rPr>
                <a:t>comunicación</a:t>
              </a:r>
              <a:endParaRPr lang="en-GB" altLang="es-ES_tradnl" sz="1000" dirty="0">
                <a:solidFill>
                  <a:schemeClr val="bg2"/>
                </a:solidFill>
              </a:endParaRPr>
            </a:p>
          </p:txBody>
        </p:sp>
        <p:sp>
          <p:nvSpPr>
            <p:cNvPr id="351280" name="Rectangle 48"/>
            <p:cNvSpPr>
              <a:spLocks noChangeArrowheads="1"/>
            </p:cNvSpPr>
            <p:nvPr/>
          </p:nvSpPr>
          <p:spPr bwMode="auto">
            <a:xfrm>
              <a:off x="1248" y="2592"/>
              <a:ext cx="3072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CC3399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s-ES_tradnl" sz="1000" b="1" dirty="0">
                  <a:solidFill>
                    <a:schemeClr val="bg2"/>
                  </a:solidFill>
                </a:rPr>
                <a:t>ALTA TASA DE ANALFABETISMO  EN LA COMUNA</a:t>
              </a:r>
            </a:p>
          </p:txBody>
        </p:sp>
        <p:sp>
          <p:nvSpPr>
            <p:cNvPr id="351281" name="Line 49"/>
            <p:cNvSpPr>
              <a:spLocks noChangeShapeType="1"/>
            </p:cNvSpPr>
            <p:nvPr/>
          </p:nvSpPr>
          <p:spPr bwMode="auto">
            <a:xfrm flipV="1">
              <a:off x="1680" y="2448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282" name="Line 50"/>
            <p:cNvSpPr>
              <a:spLocks noChangeShapeType="1"/>
            </p:cNvSpPr>
            <p:nvPr/>
          </p:nvSpPr>
          <p:spPr bwMode="auto">
            <a:xfrm flipV="1">
              <a:off x="3888" y="2448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284" name="Rectangle 52"/>
            <p:cNvSpPr>
              <a:spLocks noChangeArrowheads="1"/>
            </p:cNvSpPr>
            <p:nvPr/>
          </p:nvSpPr>
          <p:spPr bwMode="auto">
            <a:xfrm>
              <a:off x="3666" y="1584"/>
              <a:ext cx="798" cy="33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s-ES_tradnl" sz="1000">
                  <a:solidFill>
                    <a:schemeClr val="bg2"/>
                  </a:solidFill>
                </a:rPr>
                <a:t>Inactividad</a:t>
              </a:r>
            </a:p>
            <a:p>
              <a:r>
                <a:rPr lang="en-GB" altLang="es-ES_tradnl" sz="1000">
                  <a:solidFill>
                    <a:schemeClr val="bg2"/>
                  </a:solidFill>
                </a:rPr>
                <a:t>cultural</a:t>
              </a:r>
            </a:p>
          </p:txBody>
        </p:sp>
        <p:sp>
          <p:nvSpPr>
            <p:cNvPr id="351285" name="Rectangle 53"/>
            <p:cNvSpPr>
              <a:spLocks noChangeArrowheads="1"/>
            </p:cNvSpPr>
            <p:nvPr/>
          </p:nvSpPr>
          <p:spPr bwMode="auto">
            <a:xfrm>
              <a:off x="546" y="1584"/>
              <a:ext cx="798" cy="33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s-ES_tradnl" sz="1000" dirty="0" err="1">
                  <a:solidFill>
                    <a:schemeClr val="bg2"/>
                  </a:solidFill>
                </a:rPr>
                <a:t>Bajo</a:t>
              </a:r>
              <a:r>
                <a:rPr lang="en-GB" altLang="es-ES_tradnl" sz="1000" dirty="0">
                  <a:solidFill>
                    <a:schemeClr val="bg2"/>
                  </a:solidFill>
                </a:rPr>
                <a:t> </a:t>
              </a:r>
              <a:r>
                <a:rPr lang="en-GB" altLang="es-ES_tradnl" sz="1000" dirty="0" err="1">
                  <a:solidFill>
                    <a:schemeClr val="bg2"/>
                  </a:solidFill>
                </a:rPr>
                <a:t>nivel</a:t>
              </a:r>
              <a:r>
                <a:rPr lang="en-GB" altLang="es-ES_tradnl" sz="1000" dirty="0">
                  <a:solidFill>
                    <a:schemeClr val="bg2"/>
                  </a:solidFill>
                </a:rPr>
                <a:t> de</a:t>
              </a:r>
            </a:p>
            <a:p>
              <a:r>
                <a:rPr lang="en-GB" altLang="es-ES_tradnl" sz="1000" dirty="0" err="1">
                  <a:solidFill>
                    <a:schemeClr val="bg2"/>
                  </a:solidFill>
                </a:rPr>
                <a:t>ingresos</a:t>
              </a:r>
              <a:endParaRPr lang="en-GB" altLang="es-ES_tradnl" sz="1000" dirty="0">
                <a:solidFill>
                  <a:schemeClr val="bg2"/>
                </a:solidFill>
              </a:endParaRPr>
            </a:p>
          </p:txBody>
        </p:sp>
        <p:sp>
          <p:nvSpPr>
            <p:cNvPr id="351286" name="Rectangle 54"/>
            <p:cNvSpPr>
              <a:spLocks noChangeArrowheads="1"/>
            </p:cNvSpPr>
            <p:nvPr/>
          </p:nvSpPr>
          <p:spPr bwMode="auto">
            <a:xfrm>
              <a:off x="4512" y="1584"/>
              <a:ext cx="1104" cy="336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s-ES_tradnl" sz="1000">
                  <a:solidFill>
                    <a:schemeClr val="bg2"/>
                  </a:solidFill>
                </a:rPr>
                <a:t>Pérdida de</a:t>
              </a:r>
            </a:p>
            <a:p>
              <a:r>
                <a:rPr lang="en-GB" altLang="es-ES_tradnl" sz="1000">
                  <a:solidFill>
                    <a:schemeClr val="bg2"/>
                  </a:solidFill>
                </a:rPr>
                <a:t>Identidad y</a:t>
              </a:r>
            </a:p>
            <a:p>
              <a:r>
                <a:rPr lang="en-GB" altLang="es-ES_tradnl" sz="1000">
                  <a:solidFill>
                    <a:schemeClr val="bg2"/>
                  </a:solidFill>
                </a:rPr>
                <a:t>valores</a:t>
              </a:r>
            </a:p>
          </p:txBody>
        </p:sp>
        <p:sp>
          <p:nvSpPr>
            <p:cNvPr id="351287" name="Rectangle 55"/>
            <p:cNvSpPr>
              <a:spLocks noChangeArrowheads="1"/>
            </p:cNvSpPr>
            <p:nvPr/>
          </p:nvSpPr>
          <p:spPr bwMode="auto">
            <a:xfrm>
              <a:off x="1440" y="1584"/>
              <a:ext cx="1200" cy="336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s-ES_tradnl" sz="1000" dirty="0" err="1">
                  <a:solidFill>
                    <a:schemeClr val="bg2"/>
                  </a:solidFill>
                </a:rPr>
                <a:t>Limitación</a:t>
              </a:r>
              <a:r>
                <a:rPr lang="en-GB" altLang="es-ES_tradnl" sz="1000" dirty="0">
                  <a:solidFill>
                    <a:schemeClr val="bg2"/>
                  </a:solidFill>
                </a:rPr>
                <a:t> del</a:t>
              </a:r>
            </a:p>
            <a:p>
              <a:r>
                <a:rPr lang="en-GB" altLang="es-ES_tradnl" sz="1000" dirty="0" err="1">
                  <a:solidFill>
                    <a:schemeClr val="bg2"/>
                  </a:solidFill>
                </a:rPr>
                <a:t>Potencial</a:t>
              </a:r>
              <a:r>
                <a:rPr lang="en-GB" altLang="es-ES_tradnl" sz="1000" dirty="0">
                  <a:solidFill>
                    <a:schemeClr val="bg2"/>
                  </a:solidFill>
                </a:rPr>
                <a:t> </a:t>
              </a:r>
              <a:r>
                <a:rPr lang="en-GB" altLang="es-ES_tradnl" sz="1000" dirty="0" err="1">
                  <a:solidFill>
                    <a:schemeClr val="bg2"/>
                  </a:solidFill>
                </a:rPr>
                <a:t>económico</a:t>
              </a:r>
              <a:endParaRPr lang="en-GB" altLang="es-ES_tradnl" sz="1000" dirty="0">
                <a:solidFill>
                  <a:schemeClr val="bg2"/>
                </a:solidFill>
              </a:endParaRPr>
            </a:p>
            <a:p>
              <a:r>
                <a:rPr lang="en-GB" altLang="es-ES_tradnl" sz="1000" dirty="0" err="1">
                  <a:solidFill>
                    <a:schemeClr val="bg2"/>
                  </a:solidFill>
                </a:rPr>
                <a:t>Productivo</a:t>
              </a:r>
              <a:r>
                <a:rPr lang="en-GB" altLang="es-ES_tradnl" sz="1000" dirty="0">
                  <a:solidFill>
                    <a:schemeClr val="bg2"/>
                  </a:solidFill>
                </a:rPr>
                <a:t> local</a:t>
              </a:r>
            </a:p>
          </p:txBody>
        </p:sp>
        <p:sp>
          <p:nvSpPr>
            <p:cNvPr id="351288" name="Rectangle 56"/>
            <p:cNvSpPr>
              <a:spLocks noChangeArrowheads="1"/>
            </p:cNvSpPr>
            <p:nvPr/>
          </p:nvSpPr>
          <p:spPr bwMode="auto">
            <a:xfrm>
              <a:off x="2736" y="1584"/>
              <a:ext cx="846" cy="33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s-ES_tradnl" sz="1000" dirty="0" err="1">
                  <a:solidFill>
                    <a:schemeClr val="bg2"/>
                  </a:solidFill>
                </a:rPr>
                <a:t>Pérdida</a:t>
              </a:r>
              <a:r>
                <a:rPr lang="en-GB" altLang="es-ES_tradnl" sz="1000" dirty="0">
                  <a:solidFill>
                    <a:schemeClr val="bg2"/>
                  </a:solidFill>
                </a:rPr>
                <a:t> de la</a:t>
              </a:r>
            </a:p>
            <a:p>
              <a:r>
                <a:rPr lang="en-GB" altLang="es-ES_tradnl" sz="1000" dirty="0" err="1">
                  <a:solidFill>
                    <a:schemeClr val="bg2"/>
                  </a:solidFill>
                </a:rPr>
                <a:t>Autoestima</a:t>
              </a:r>
              <a:endParaRPr lang="en-GB" altLang="es-ES_tradnl" sz="1000" dirty="0">
                <a:solidFill>
                  <a:schemeClr val="bg2"/>
                </a:solidFill>
              </a:endParaRPr>
            </a:p>
            <a:p>
              <a:r>
                <a:rPr lang="en-GB" altLang="es-ES_tradnl" sz="1000" dirty="0">
                  <a:solidFill>
                    <a:schemeClr val="bg2"/>
                  </a:solidFill>
                </a:rPr>
                <a:t>individual</a:t>
              </a:r>
            </a:p>
          </p:txBody>
        </p:sp>
        <p:sp>
          <p:nvSpPr>
            <p:cNvPr id="351289" name="Line 57"/>
            <p:cNvSpPr>
              <a:spLocks noChangeShapeType="1"/>
            </p:cNvSpPr>
            <p:nvPr/>
          </p:nvSpPr>
          <p:spPr bwMode="auto">
            <a:xfrm flipV="1">
              <a:off x="1056" y="1920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290" name="Line 58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291" name="Line 59"/>
            <p:cNvSpPr>
              <a:spLocks noChangeShapeType="1"/>
            </p:cNvSpPr>
            <p:nvPr/>
          </p:nvSpPr>
          <p:spPr bwMode="auto">
            <a:xfrm flipV="1">
              <a:off x="4080" y="1920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292" name="Line 60"/>
            <p:cNvSpPr>
              <a:spLocks noChangeShapeType="1"/>
            </p:cNvSpPr>
            <p:nvPr/>
          </p:nvSpPr>
          <p:spPr bwMode="auto">
            <a:xfrm flipV="1">
              <a:off x="4848" y="1920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293" name="Line 61"/>
            <p:cNvSpPr>
              <a:spLocks noChangeShapeType="1"/>
            </p:cNvSpPr>
            <p:nvPr/>
          </p:nvSpPr>
          <p:spPr bwMode="auto">
            <a:xfrm flipV="1">
              <a:off x="3264" y="1920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295" name="Line 63"/>
            <p:cNvSpPr>
              <a:spLocks noChangeShapeType="1"/>
            </p:cNvSpPr>
            <p:nvPr/>
          </p:nvSpPr>
          <p:spPr bwMode="auto">
            <a:xfrm flipV="1">
              <a:off x="1148" y="1488"/>
              <a:ext cx="0" cy="48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296" name="Line 64"/>
            <p:cNvSpPr>
              <a:spLocks noChangeShapeType="1"/>
            </p:cNvSpPr>
            <p:nvPr/>
          </p:nvSpPr>
          <p:spPr bwMode="auto">
            <a:xfrm>
              <a:off x="2064" y="1488"/>
              <a:ext cx="0" cy="48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297" name="Line 65"/>
            <p:cNvSpPr>
              <a:spLocks noChangeShapeType="1"/>
            </p:cNvSpPr>
            <p:nvPr/>
          </p:nvSpPr>
          <p:spPr bwMode="auto">
            <a:xfrm flipV="1">
              <a:off x="3120" y="1440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298" name="Line 66"/>
            <p:cNvSpPr>
              <a:spLocks noChangeShapeType="1"/>
            </p:cNvSpPr>
            <p:nvPr/>
          </p:nvSpPr>
          <p:spPr bwMode="auto">
            <a:xfrm>
              <a:off x="4704" y="1440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grpSp>
          <p:nvGrpSpPr>
            <p:cNvPr id="351299" name="Group 67"/>
            <p:cNvGrpSpPr>
              <a:grpSpLocks/>
            </p:cNvGrpSpPr>
            <p:nvPr/>
          </p:nvGrpSpPr>
          <p:grpSpPr bwMode="auto">
            <a:xfrm>
              <a:off x="960" y="1008"/>
              <a:ext cx="3744" cy="480"/>
              <a:chOff x="480" y="1440"/>
              <a:chExt cx="4656" cy="528"/>
            </a:xfrm>
          </p:grpSpPr>
          <p:sp>
            <p:nvSpPr>
              <p:cNvPr id="351300" name="Rectangle 68"/>
              <p:cNvSpPr>
                <a:spLocks noChangeArrowheads="1"/>
              </p:cNvSpPr>
              <p:nvPr/>
            </p:nvSpPr>
            <p:spPr bwMode="auto">
              <a:xfrm>
                <a:off x="480" y="1488"/>
                <a:ext cx="1517" cy="336"/>
              </a:xfrm>
              <a:prstGeom prst="rect">
                <a:avLst/>
              </a:prstGeom>
              <a:solidFill>
                <a:srgbClr val="00206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ES_tradnl" altLang="es-ES_tradnl" sz="1000" b="1" dirty="0">
                    <a:solidFill>
                      <a:schemeClr val="bg2"/>
                    </a:solidFill>
                  </a:rPr>
                  <a:t>Estancamiento e</a:t>
                </a:r>
              </a:p>
              <a:p>
                <a:pPr algn="ctr"/>
                <a:r>
                  <a:rPr lang="es-ES_tradnl" altLang="es-ES_tradnl" sz="1000" b="1" dirty="0">
                    <a:solidFill>
                      <a:schemeClr val="bg2"/>
                    </a:solidFill>
                  </a:rPr>
                  <a:t>Inamovilidad social</a:t>
                </a:r>
              </a:p>
            </p:txBody>
          </p:sp>
          <p:sp>
            <p:nvSpPr>
              <p:cNvPr id="351301" name="Rectangle 69"/>
              <p:cNvSpPr>
                <a:spLocks noChangeArrowheads="1"/>
              </p:cNvSpPr>
              <p:nvPr/>
            </p:nvSpPr>
            <p:spPr bwMode="auto">
              <a:xfrm>
                <a:off x="3523" y="1440"/>
                <a:ext cx="1517" cy="384"/>
              </a:xfrm>
              <a:prstGeom prst="rect">
                <a:avLst/>
              </a:prstGeom>
              <a:solidFill>
                <a:srgbClr val="00206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s-ES_tradnl" altLang="es-ES_tradnl" sz="1000" b="1" dirty="0">
                    <a:solidFill>
                      <a:schemeClr val="bg2"/>
                    </a:solidFill>
                  </a:rPr>
                  <a:t>Subdesarrollo</a:t>
                </a:r>
              </a:p>
              <a:p>
                <a:r>
                  <a:rPr lang="es-ES_tradnl" altLang="es-ES_tradnl" sz="1000" b="1" dirty="0">
                    <a:solidFill>
                      <a:schemeClr val="bg2"/>
                    </a:solidFill>
                  </a:rPr>
                  <a:t>Socio cultural</a:t>
                </a:r>
              </a:p>
            </p:txBody>
          </p:sp>
          <p:sp>
            <p:nvSpPr>
              <p:cNvPr id="351302" name="Line 70"/>
              <p:cNvSpPr>
                <a:spLocks noChangeShapeType="1"/>
              </p:cNvSpPr>
              <p:nvPr/>
            </p:nvSpPr>
            <p:spPr bwMode="auto">
              <a:xfrm flipV="1">
                <a:off x="1248" y="1824"/>
                <a:ext cx="0" cy="144"/>
              </a:xfrm>
              <a:prstGeom prst="line">
                <a:avLst/>
              </a:prstGeom>
              <a:noFill/>
              <a:ln w="12700" cap="sq">
                <a:solidFill>
                  <a:srgbClr val="CC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s-ES_tradnl"/>
              </a:p>
            </p:txBody>
          </p:sp>
          <p:sp>
            <p:nvSpPr>
              <p:cNvPr id="351303" name="Line 71"/>
              <p:cNvSpPr>
                <a:spLocks noChangeShapeType="1"/>
              </p:cNvSpPr>
              <p:nvPr/>
            </p:nvSpPr>
            <p:spPr bwMode="auto">
              <a:xfrm>
                <a:off x="720" y="1968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s-ES_tradnl"/>
              </a:p>
            </p:txBody>
          </p:sp>
          <p:sp>
            <p:nvSpPr>
              <p:cNvPr id="351304" name="Line 72"/>
              <p:cNvSpPr>
                <a:spLocks noChangeShapeType="1"/>
              </p:cNvSpPr>
              <p:nvPr/>
            </p:nvSpPr>
            <p:spPr bwMode="auto">
              <a:xfrm>
                <a:off x="3168" y="1920"/>
                <a:ext cx="1968" cy="0"/>
              </a:xfrm>
              <a:prstGeom prst="line">
                <a:avLst/>
              </a:prstGeom>
              <a:noFill/>
              <a:ln w="12700" cap="sq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s-ES_tradnl"/>
              </a:p>
            </p:txBody>
          </p:sp>
          <p:sp>
            <p:nvSpPr>
              <p:cNvPr id="351305" name="Line 73"/>
              <p:cNvSpPr>
                <a:spLocks noChangeShapeType="1"/>
              </p:cNvSpPr>
              <p:nvPr/>
            </p:nvSpPr>
            <p:spPr bwMode="auto">
              <a:xfrm flipV="1">
                <a:off x="4224" y="1776"/>
                <a:ext cx="0" cy="144"/>
              </a:xfrm>
              <a:prstGeom prst="line">
                <a:avLst/>
              </a:prstGeom>
              <a:noFill/>
              <a:ln w="12700" cap="sq">
                <a:solidFill>
                  <a:srgbClr val="CC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s-ES_tradnl"/>
              </a:p>
            </p:txBody>
          </p:sp>
        </p:grpSp>
        <p:sp>
          <p:nvSpPr>
            <p:cNvPr id="351306" name="Line 74"/>
            <p:cNvSpPr>
              <a:spLocks noChangeShapeType="1"/>
            </p:cNvSpPr>
            <p:nvPr/>
          </p:nvSpPr>
          <p:spPr bwMode="auto">
            <a:xfrm>
              <a:off x="1536" y="912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308" name="Rectangle 76"/>
            <p:cNvSpPr>
              <a:spLocks noChangeArrowheads="1"/>
            </p:cNvSpPr>
            <p:nvPr/>
          </p:nvSpPr>
          <p:spPr bwMode="auto">
            <a:xfrm>
              <a:off x="2172" y="480"/>
              <a:ext cx="1256" cy="33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_tradnl" altLang="es-ES_tradnl" sz="1000" b="1" dirty="0">
                  <a:solidFill>
                    <a:schemeClr val="bg2"/>
                  </a:solidFill>
                </a:rPr>
                <a:t>Atraso socio económico</a:t>
              </a:r>
            </a:p>
          </p:txBody>
        </p:sp>
        <p:sp>
          <p:nvSpPr>
            <p:cNvPr id="351309" name="Line 77"/>
            <p:cNvSpPr>
              <a:spLocks noChangeShapeType="1"/>
            </p:cNvSpPr>
            <p:nvPr/>
          </p:nvSpPr>
          <p:spPr bwMode="auto">
            <a:xfrm>
              <a:off x="1536" y="912"/>
              <a:ext cx="2544" cy="0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310" name="Line 78"/>
            <p:cNvSpPr>
              <a:spLocks noChangeShapeType="1"/>
            </p:cNvSpPr>
            <p:nvPr/>
          </p:nvSpPr>
          <p:spPr bwMode="auto">
            <a:xfrm>
              <a:off x="4080" y="912"/>
              <a:ext cx="0" cy="96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311" name="Line 79"/>
            <p:cNvSpPr>
              <a:spLocks noChangeShapeType="1"/>
            </p:cNvSpPr>
            <p:nvPr/>
          </p:nvSpPr>
          <p:spPr bwMode="auto">
            <a:xfrm flipV="1">
              <a:off x="2768" y="816"/>
              <a:ext cx="0" cy="96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313" name="Rectangle 81"/>
            <p:cNvSpPr>
              <a:spLocks noChangeArrowheads="1"/>
            </p:cNvSpPr>
            <p:nvPr/>
          </p:nvSpPr>
          <p:spPr bwMode="auto">
            <a:xfrm>
              <a:off x="192" y="3600"/>
              <a:ext cx="816" cy="24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s-ES_tradnl" altLang="es-ES_tradnl" sz="1000" b="1" dirty="0">
                  <a:solidFill>
                    <a:schemeClr val="bg2"/>
                  </a:solidFill>
                </a:rPr>
                <a:t>Déficit de </a:t>
              </a:r>
            </a:p>
            <a:p>
              <a:r>
                <a:rPr lang="es-ES_tradnl" altLang="es-ES_tradnl" sz="1000" b="1" dirty="0" err="1">
                  <a:solidFill>
                    <a:schemeClr val="bg2"/>
                  </a:solidFill>
                </a:rPr>
                <a:t>infraestrutura</a:t>
              </a:r>
              <a:endParaRPr lang="es-ES_tradnl" altLang="es-ES_tradnl" sz="1000" b="1" dirty="0">
                <a:solidFill>
                  <a:schemeClr val="bg2"/>
                </a:solidFill>
              </a:endParaRPr>
            </a:p>
          </p:txBody>
        </p:sp>
        <p:sp>
          <p:nvSpPr>
            <p:cNvPr id="351314" name="Rectangle 82"/>
            <p:cNvSpPr>
              <a:spLocks noChangeArrowheads="1"/>
            </p:cNvSpPr>
            <p:nvPr/>
          </p:nvSpPr>
          <p:spPr bwMode="auto">
            <a:xfrm>
              <a:off x="1488" y="3600"/>
              <a:ext cx="1008" cy="288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s-ES_tradnl" altLang="es-ES_tradnl" sz="1000" b="1" dirty="0">
                  <a:solidFill>
                    <a:schemeClr val="bg2"/>
                  </a:solidFill>
                </a:rPr>
                <a:t>Uso ineficiente</a:t>
              </a:r>
            </a:p>
            <a:p>
              <a:r>
                <a:rPr lang="es-ES_tradnl" altLang="es-ES_tradnl" sz="1000" b="1" dirty="0">
                  <a:solidFill>
                    <a:schemeClr val="bg2"/>
                  </a:solidFill>
                </a:rPr>
                <a:t>De la capacidad</a:t>
              </a:r>
            </a:p>
          </p:txBody>
        </p:sp>
        <p:sp>
          <p:nvSpPr>
            <p:cNvPr id="351315" name="Rectangle 83"/>
            <p:cNvSpPr>
              <a:spLocks noChangeArrowheads="1"/>
            </p:cNvSpPr>
            <p:nvPr/>
          </p:nvSpPr>
          <p:spPr bwMode="auto">
            <a:xfrm>
              <a:off x="3696" y="3552"/>
              <a:ext cx="1440" cy="336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s-ES_tradnl" altLang="es-ES_tradnl" sz="1000" b="1" dirty="0">
                  <a:solidFill>
                    <a:schemeClr val="bg2"/>
                  </a:solidFill>
                </a:rPr>
                <a:t>Inexistencia de programas</a:t>
              </a:r>
            </a:p>
            <a:p>
              <a:r>
                <a:rPr lang="es-ES_tradnl" altLang="es-ES_tradnl" sz="1000" b="1" dirty="0">
                  <a:solidFill>
                    <a:schemeClr val="bg2"/>
                  </a:solidFill>
                </a:rPr>
                <a:t>de alfabetización</a:t>
              </a:r>
            </a:p>
          </p:txBody>
        </p:sp>
        <p:sp>
          <p:nvSpPr>
            <p:cNvPr id="351316" name="Line 84"/>
            <p:cNvSpPr>
              <a:spLocks noChangeShapeType="1"/>
            </p:cNvSpPr>
            <p:nvPr/>
          </p:nvSpPr>
          <p:spPr bwMode="auto">
            <a:xfrm flipV="1">
              <a:off x="1392" y="3360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317" name="Line 85"/>
            <p:cNvSpPr>
              <a:spLocks noChangeShapeType="1"/>
            </p:cNvSpPr>
            <p:nvPr/>
          </p:nvSpPr>
          <p:spPr bwMode="auto">
            <a:xfrm flipV="1">
              <a:off x="720" y="3504"/>
              <a:ext cx="0" cy="96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318" name="Line 86"/>
            <p:cNvSpPr>
              <a:spLocks noChangeShapeType="1"/>
            </p:cNvSpPr>
            <p:nvPr/>
          </p:nvSpPr>
          <p:spPr bwMode="auto">
            <a:xfrm>
              <a:off x="720" y="3504"/>
              <a:ext cx="1296" cy="0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319" name="Line 87"/>
            <p:cNvSpPr>
              <a:spLocks noChangeShapeType="1"/>
            </p:cNvSpPr>
            <p:nvPr/>
          </p:nvSpPr>
          <p:spPr bwMode="auto">
            <a:xfrm flipV="1">
              <a:off x="2016" y="3504"/>
              <a:ext cx="0" cy="96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320" name="Line 88"/>
            <p:cNvSpPr>
              <a:spLocks noChangeShapeType="1"/>
            </p:cNvSpPr>
            <p:nvPr/>
          </p:nvSpPr>
          <p:spPr bwMode="auto">
            <a:xfrm flipV="1">
              <a:off x="4320" y="3408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325" name="Rectangle 93"/>
            <p:cNvSpPr>
              <a:spLocks noChangeArrowheads="1"/>
            </p:cNvSpPr>
            <p:nvPr/>
          </p:nvSpPr>
          <p:spPr bwMode="auto">
            <a:xfrm>
              <a:off x="816" y="3072"/>
              <a:ext cx="1440" cy="288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s-ES_tradnl" altLang="es-ES_tradnl" sz="1000">
                  <a:solidFill>
                    <a:schemeClr val="bg2"/>
                  </a:solidFill>
                </a:rPr>
                <a:t>Deficiencias en la</a:t>
              </a:r>
            </a:p>
            <a:p>
              <a:r>
                <a:rPr lang="es-ES_tradnl" altLang="es-ES_tradnl" sz="1000">
                  <a:solidFill>
                    <a:schemeClr val="bg2"/>
                  </a:solidFill>
                </a:rPr>
                <a:t>Atención escolar</a:t>
              </a:r>
            </a:p>
          </p:txBody>
        </p:sp>
        <p:sp>
          <p:nvSpPr>
            <p:cNvPr id="351326" name="Rectangle 94"/>
            <p:cNvSpPr>
              <a:spLocks noChangeArrowheads="1"/>
            </p:cNvSpPr>
            <p:nvPr/>
          </p:nvSpPr>
          <p:spPr bwMode="auto">
            <a:xfrm>
              <a:off x="3696" y="3072"/>
              <a:ext cx="1415" cy="336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s-ES_tradnl" sz="1000" dirty="0" err="1">
                  <a:solidFill>
                    <a:schemeClr val="bg2"/>
                  </a:solidFill>
                </a:rPr>
                <a:t>Analfabetismo</a:t>
              </a:r>
              <a:r>
                <a:rPr lang="en-GB" altLang="es-ES_tradnl" sz="1000" dirty="0">
                  <a:solidFill>
                    <a:schemeClr val="bg2"/>
                  </a:solidFill>
                </a:rPr>
                <a:t> </a:t>
              </a:r>
              <a:r>
                <a:rPr lang="en-GB" altLang="es-ES_tradnl" sz="1000" dirty="0" err="1">
                  <a:solidFill>
                    <a:schemeClr val="bg2"/>
                  </a:solidFill>
                </a:rPr>
                <a:t>en</a:t>
              </a:r>
              <a:endParaRPr lang="en-GB" altLang="es-ES_tradnl" sz="1000" dirty="0">
                <a:solidFill>
                  <a:schemeClr val="bg2"/>
                </a:solidFill>
              </a:endParaRPr>
            </a:p>
            <a:p>
              <a:r>
                <a:rPr lang="en-GB" altLang="es-ES_tradnl" sz="1000" dirty="0" err="1">
                  <a:solidFill>
                    <a:schemeClr val="bg2"/>
                  </a:solidFill>
                </a:rPr>
                <a:t>Adultos</a:t>
              </a:r>
              <a:r>
                <a:rPr lang="en-GB" altLang="es-ES_tradnl" sz="1000" dirty="0">
                  <a:solidFill>
                    <a:schemeClr val="bg2"/>
                  </a:solidFill>
                </a:rPr>
                <a:t> </a:t>
              </a:r>
              <a:r>
                <a:rPr lang="en-GB" altLang="es-ES_tradnl" sz="1000" dirty="0" err="1">
                  <a:solidFill>
                    <a:schemeClr val="bg2"/>
                  </a:solidFill>
                </a:rPr>
                <a:t>en</a:t>
              </a:r>
              <a:r>
                <a:rPr lang="en-GB" altLang="es-ES_tradnl" sz="1000" dirty="0">
                  <a:solidFill>
                    <a:schemeClr val="bg2"/>
                  </a:solidFill>
                </a:rPr>
                <a:t> </a:t>
              </a:r>
              <a:r>
                <a:rPr lang="en-GB" altLang="es-ES_tradnl" sz="1000" dirty="0" err="1">
                  <a:solidFill>
                    <a:schemeClr val="bg2"/>
                  </a:solidFill>
                </a:rPr>
                <a:t>situación</a:t>
              </a:r>
              <a:r>
                <a:rPr lang="en-GB" altLang="es-ES_tradnl" sz="1000" dirty="0">
                  <a:solidFill>
                    <a:schemeClr val="bg2"/>
                  </a:solidFill>
                </a:rPr>
                <a:t> de</a:t>
              </a:r>
            </a:p>
            <a:p>
              <a:r>
                <a:rPr lang="en-GB" altLang="es-ES_tradnl" sz="1000" dirty="0" err="1">
                  <a:solidFill>
                    <a:schemeClr val="bg2"/>
                  </a:solidFill>
                </a:rPr>
                <a:t>pobreza</a:t>
              </a:r>
              <a:endParaRPr lang="en-GB" altLang="es-ES_tradnl" sz="1000" dirty="0">
                <a:solidFill>
                  <a:schemeClr val="bg2"/>
                </a:solidFill>
              </a:endParaRPr>
            </a:p>
          </p:txBody>
        </p:sp>
        <p:sp>
          <p:nvSpPr>
            <p:cNvPr id="351327" name="Line 95"/>
            <p:cNvSpPr>
              <a:spLocks noChangeShapeType="1"/>
            </p:cNvSpPr>
            <p:nvPr/>
          </p:nvSpPr>
          <p:spPr bwMode="auto">
            <a:xfrm flipV="1">
              <a:off x="2736" y="2832"/>
              <a:ext cx="0" cy="96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328" name="Line 96"/>
            <p:cNvSpPr>
              <a:spLocks noChangeShapeType="1"/>
            </p:cNvSpPr>
            <p:nvPr/>
          </p:nvSpPr>
          <p:spPr bwMode="auto">
            <a:xfrm flipV="1">
              <a:off x="4272" y="2928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329" name="Line 97"/>
            <p:cNvSpPr>
              <a:spLocks noChangeShapeType="1"/>
            </p:cNvSpPr>
            <p:nvPr/>
          </p:nvSpPr>
          <p:spPr bwMode="auto">
            <a:xfrm flipV="1">
              <a:off x="1440" y="2928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330" name="Line 98"/>
            <p:cNvSpPr>
              <a:spLocks noChangeShapeType="1"/>
            </p:cNvSpPr>
            <p:nvPr/>
          </p:nvSpPr>
          <p:spPr bwMode="auto">
            <a:xfrm>
              <a:off x="1440" y="2928"/>
              <a:ext cx="2832" cy="0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  <p:sp>
          <p:nvSpPr>
            <p:cNvPr id="351331" name="Line 99"/>
            <p:cNvSpPr>
              <a:spLocks noChangeShapeType="1"/>
            </p:cNvSpPr>
            <p:nvPr/>
          </p:nvSpPr>
          <p:spPr bwMode="auto">
            <a:xfrm flipV="1">
              <a:off x="3984" y="1440"/>
              <a:ext cx="0" cy="144"/>
            </a:xfrm>
            <a:prstGeom prst="line">
              <a:avLst/>
            </a:prstGeom>
            <a:noFill/>
            <a:ln w="127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365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AURICIO\Desktop\Calacatta_Luccico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4 CuadroTexto"/>
          <p:cNvSpPr txBox="1">
            <a:spLocks noChangeArrowheads="1"/>
          </p:cNvSpPr>
          <p:nvPr/>
        </p:nvSpPr>
        <p:spPr bwMode="auto">
          <a:xfrm>
            <a:off x="5595938" y="6286500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b="1">
                <a:latin typeface="Calibri" pitchFamily="34" charset="0"/>
              </a:rPr>
              <a:t>Formulación de Proyectos – Primer Encuentro</a:t>
            </a:r>
          </a:p>
        </p:txBody>
      </p:sp>
      <p:sp>
        <p:nvSpPr>
          <p:cNvPr id="50180" name="5 Rectángulo"/>
          <p:cNvSpPr>
            <a:spLocks noChangeArrowheads="1"/>
          </p:cNvSpPr>
          <p:nvPr/>
        </p:nvSpPr>
        <p:spPr bwMode="auto">
          <a:xfrm>
            <a:off x="2238376" y="500064"/>
            <a:ext cx="785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AR" b="1">
                <a:solidFill>
                  <a:srgbClr val="FF0000"/>
                </a:solidFill>
              </a:rPr>
              <a:t>EL ARBOL DE PROBLEMAS: CAUSAS- EFECTOS</a:t>
            </a:r>
            <a:endParaRPr lang="es-AR">
              <a:solidFill>
                <a:srgbClr val="FF0000"/>
              </a:solidFill>
            </a:endParaRPr>
          </a:p>
        </p:txBody>
      </p:sp>
      <p:sp>
        <p:nvSpPr>
          <p:cNvPr id="50181" name="7 Rectángulo"/>
          <p:cNvSpPr>
            <a:spLocks noChangeArrowheads="1"/>
          </p:cNvSpPr>
          <p:nvPr/>
        </p:nvSpPr>
        <p:spPr bwMode="auto">
          <a:xfrm>
            <a:off x="1952625" y="4357689"/>
            <a:ext cx="800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es-AR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799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Text Box 2"/>
          <p:cNvSpPr txBox="1">
            <a:spLocks noChangeArrowheads="1"/>
          </p:cNvSpPr>
          <p:nvPr/>
        </p:nvSpPr>
        <p:spPr bwMode="auto">
          <a:xfrm>
            <a:off x="1774825" y="109538"/>
            <a:ext cx="3008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ES_tradnl" dirty="0"/>
              <a:t>Árbol de problemas: ejemplos</a:t>
            </a:r>
          </a:p>
        </p:txBody>
      </p:sp>
      <p:sp>
        <p:nvSpPr>
          <p:cNvPr id="1102851" name="Text Box 3"/>
          <p:cNvSpPr txBox="1">
            <a:spLocks noChangeArrowheads="1"/>
          </p:cNvSpPr>
          <p:nvPr/>
        </p:nvSpPr>
        <p:spPr bwMode="auto">
          <a:xfrm>
            <a:off x="4267200" y="2979738"/>
            <a:ext cx="3657600" cy="584200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_tradnl" sz="1600" b="1" dirty="0">
                <a:solidFill>
                  <a:srgbClr val="C00000"/>
                </a:solidFill>
              </a:rPr>
              <a:t>Alta incidencia  de enfermedades </a:t>
            </a:r>
            <a:r>
              <a:rPr lang="es-ES" altLang="es-ES_tradnl" sz="1600" b="1" dirty="0" err="1">
                <a:solidFill>
                  <a:srgbClr val="C00000"/>
                </a:solidFill>
              </a:rPr>
              <a:t>inmuno</a:t>
            </a:r>
            <a:r>
              <a:rPr lang="es-ES" altLang="es-ES_tradnl" sz="1600" b="1" dirty="0">
                <a:solidFill>
                  <a:srgbClr val="C00000"/>
                </a:solidFill>
              </a:rPr>
              <a:t> prevenibles</a:t>
            </a:r>
          </a:p>
        </p:txBody>
      </p:sp>
      <p:sp>
        <p:nvSpPr>
          <p:cNvPr id="1102852" name="Text Box 4"/>
          <p:cNvSpPr txBox="1">
            <a:spLocks noChangeArrowheads="1"/>
          </p:cNvSpPr>
          <p:nvPr/>
        </p:nvSpPr>
        <p:spPr bwMode="auto">
          <a:xfrm>
            <a:off x="7032625" y="4056063"/>
            <a:ext cx="2305050" cy="520700"/>
          </a:xfrm>
          <a:prstGeom prst="rect">
            <a:avLst/>
          </a:prstGeom>
          <a:solidFill>
            <a:srgbClr val="CCE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_tradnl" sz="1400" b="1" dirty="0"/>
              <a:t>Cobertura de inmunización inadecuada.</a:t>
            </a:r>
          </a:p>
        </p:txBody>
      </p:sp>
      <p:sp>
        <p:nvSpPr>
          <p:cNvPr id="1102853" name="Text Box 5"/>
          <p:cNvSpPr txBox="1">
            <a:spLocks noChangeArrowheads="1"/>
          </p:cNvSpPr>
          <p:nvPr/>
        </p:nvSpPr>
        <p:spPr bwMode="auto">
          <a:xfrm>
            <a:off x="3143250" y="4064000"/>
            <a:ext cx="2305050" cy="520700"/>
          </a:xfrm>
          <a:prstGeom prst="rect">
            <a:avLst/>
          </a:prstGeom>
          <a:solidFill>
            <a:srgbClr val="CCE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_tradnl" sz="1400" b="1" dirty="0"/>
              <a:t>Cobertura de servicios de salud inadecuada.</a:t>
            </a:r>
          </a:p>
        </p:txBody>
      </p:sp>
      <p:sp>
        <p:nvSpPr>
          <p:cNvPr id="1102854" name="Line 6"/>
          <p:cNvSpPr>
            <a:spLocks noChangeShapeType="1"/>
          </p:cNvSpPr>
          <p:nvPr/>
        </p:nvSpPr>
        <p:spPr bwMode="auto">
          <a:xfrm flipV="1">
            <a:off x="6167438" y="3502025"/>
            <a:ext cx="0" cy="2873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55" name="Line 7"/>
          <p:cNvSpPr>
            <a:spLocks noChangeShapeType="1"/>
          </p:cNvSpPr>
          <p:nvPr/>
        </p:nvSpPr>
        <p:spPr bwMode="auto">
          <a:xfrm flipV="1">
            <a:off x="4151314" y="2422525"/>
            <a:ext cx="1587" cy="2428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56" name="Line 8"/>
          <p:cNvSpPr>
            <a:spLocks noChangeShapeType="1"/>
          </p:cNvSpPr>
          <p:nvPr/>
        </p:nvSpPr>
        <p:spPr bwMode="auto">
          <a:xfrm flipV="1">
            <a:off x="8616950" y="2422525"/>
            <a:ext cx="0" cy="2413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57" name="Line 9"/>
          <p:cNvSpPr>
            <a:spLocks noChangeShapeType="1"/>
          </p:cNvSpPr>
          <p:nvPr/>
        </p:nvSpPr>
        <p:spPr bwMode="auto">
          <a:xfrm flipV="1">
            <a:off x="6167438" y="2636838"/>
            <a:ext cx="0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58" name="Line 10"/>
          <p:cNvSpPr>
            <a:spLocks noChangeShapeType="1"/>
          </p:cNvSpPr>
          <p:nvPr/>
        </p:nvSpPr>
        <p:spPr bwMode="auto">
          <a:xfrm flipV="1">
            <a:off x="4367213" y="3817938"/>
            <a:ext cx="0" cy="2143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59" name="Line 11"/>
          <p:cNvSpPr>
            <a:spLocks noChangeShapeType="1"/>
          </p:cNvSpPr>
          <p:nvPr/>
        </p:nvSpPr>
        <p:spPr bwMode="auto">
          <a:xfrm flipV="1">
            <a:off x="8113713" y="3816350"/>
            <a:ext cx="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60" name="Line 12"/>
          <p:cNvSpPr>
            <a:spLocks noChangeShapeType="1"/>
          </p:cNvSpPr>
          <p:nvPr/>
        </p:nvSpPr>
        <p:spPr bwMode="auto">
          <a:xfrm flipV="1">
            <a:off x="6167438" y="1417639"/>
            <a:ext cx="0" cy="2111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61" name="Text Box 13"/>
          <p:cNvSpPr txBox="1">
            <a:spLocks noChangeArrowheads="1"/>
          </p:cNvSpPr>
          <p:nvPr/>
        </p:nvSpPr>
        <p:spPr bwMode="auto">
          <a:xfrm>
            <a:off x="5230814" y="981076"/>
            <a:ext cx="1944687" cy="374013"/>
          </a:xfrm>
          <a:prstGeom prst="rect">
            <a:avLst/>
          </a:prstGeom>
          <a:solidFill>
            <a:srgbClr val="CCE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  <a:spcBef>
                <a:spcPct val="0"/>
              </a:spcBef>
            </a:pPr>
            <a:r>
              <a:rPr lang="es-ES" altLang="es-ES_tradnl" sz="1400" b="1" dirty="0">
                <a:solidFill>
                  <a:srgbClr val="C00000"/>
                </a:solidFill>
              </a:rPr>
              <a:t>Alta mortalidad infantil</a:t>
            </a:r>
          </a:p>
        </p:txBody>
      </p:sp>
      <p:sp>
        <p:nvSpPr>
          <p:cNvPr id="1102862" name="Line 14"/>
          <p:cNvSpPr>
            <a:spLocks noChangeShapeType="1"/>
          </p:cNvSpPr>
          <p:nvPr/>
        </p:nvSpPr>
        <p:spPr bwMode="auto">
          <a:xfrm flipV="1">
            <a:off x="4367213" y="45815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63" name="Text Box 15"/>
          <p:cNvSpPr txBox="1">
            <a:spLocks noChangeArrowheads="1"/>
          </p:cNvSpPr>
          <p:nvPr/>
        </p:nvSpPr>
        <p:spPr bwMode="auto">
          <a:xfrm>
            <a:off x="2279650" y="5229225"/>
            <a:ext cx="1944688" cy="5207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_tradnl" sz="1400" b="1" dirty="0"/>
              <a:t>Falta de conocimiento en la comunidad</a:t>
            </a:r>
          </a:p>
        </p:txBody>
      </p:sp>
      <p:sp>
        <p:nvSpPr>
          <p:cNvPr id="1102864" name="Text Box 16"/>
          <p:cNvSpPr txBox="1">
            <a:spLocks noChangeArrowheads="1"/>
          </p:cNvSpPr>
          <p:nvPr/>
        </p:nvSpPr>
        <p:spPr bwMode="auto">
          <a:xfrm>
            <a:off x="4513263" y="5229225"/>
            <a:ext cx="1727200" cy="5207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_tradnl" sz="1400" b="1" dirty="0"/>
              <a:t>Cadena de </a:t>
            </a:r>
            <a:r>
              <a:rPr lang="es-ES" altLang="es-ES_tradnl" sz="1400" b="1" dirty="0" err="1"/>
              <a:t>frió</a:t>
            </a:r>
            <a:r>
              <a:rPr lang="es-ES" altLang="es-ES_tradnl" sz="1400" b="1" dirty="0"/>
              <a:t> no operacional.</a:t>
            </a:r>
          </a:p>
        </p:txBody>
      </p:sp>
      <p:sp>
        <p:nvSpPr>
          <p:cNvPr id="1102865" name="Line 17"/>
          <p:cNvSpPr>
            <a:spLocks noChangeShapeType="1"/>
          </p:cNvSpPr>
          <p:nvPr/>
        </p:nvSpPr>
        <p:spPr bwMode="auto">
          <a:xfrm flipV="1">
            <a:off x="8113713" y="45815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66" name="Text Box 18"/>
          <p:cNvSpPr txBox="1">
            <a:spLocks noChangeArrowheads="1"/>
          </p:cNvSpPr>
          <p:nvPr/>
        </p:nvSpPr>
        <p:spPr bwMode="auto">
          <a:xfrm>
            <a:off x="6527801" y="5229225"/>
            <a:ext cx="1800225" cy="5207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_tradnl" sz="1400" b="1" dirty="0"/>
              <a:t>Personal de salud no adiestrado.</a:t>
            </a:r>
          </a:p>
        </p:txBody>
      </p:sp>
      <p:sp>
        <p:nvSpPr>
          <p:cNvPr id="1102867" name="Line 19"/>
          <p:cNvSpPr>
            <a:spLocks noChangeShapeType="1"/>
          </p:cNvSpPr>
          <p:nvPr/>
        </p:nvSpPr>
        <p:spPr bwMode="auto">
          <a:xfrm>
            <a:off x="4367213" y="3789363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68" name="Text Box 20"/>
          <p:cNvSpPr txBox="1">
            <a:spLocks noChangeArrowheads="1"/>
          </p:cNvSpPr>
          <p:nvPr/>
        </p:nvSpPr>
        <p:spPr bwMode="auto">
          <a:xfrm>
            <a:off x="8545514" y="5229225"/>
            <a:ext cx="1366837" cy="5207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_tradnl" sz="1400" b="1" dirty="0"/>
              <a:t>Falta de vacunas</a:t>
            </a:r>
          </a:p>
        </p:txBody>
      </p:sp>
      <p:sp>
        <p:nvSpPr>
          <p:cNvPr id="1102869" name="Line 21"/>
          <p:cNvSpPr>
            <a:spLocks noChangeShapeType="1"/>
          </p:cNvSpPr>
          <p:nvPr/>
        </p:nvSpPr>
        <p:spPr bwMode="auto">
          <a:xfrm>
            <a:off x="4367213" y="4797425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70" name="Line 22"/>
          <p:cNvSpPr>
            <a:spLocks noChangeShapeType="1"/>
          </p:cNvSpPr>
          <p:nvPr/>
        </p:nvSpPr>
        <p:spPr bwMode="auto">
          <a:xfrm flipV="1">
            <a:off x="6240463" y="47974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71" name="Line 23"/>
          <p:cNvSpPr>
            <a:spLocks noChangeShapeType="1"/>
          </p:cNvSpPr>
          <p:nvPr/>
        </p:nvSpPr>
        <p:spPr bwMode="auto">
          <a:xfrm>
            <a:off x="3359150" y="5013325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72" name="Line 24"/>
          <p:cNvSpPr>
            <a:spLocks noChangeShapeType="1"/>
          </p:cNvSpPr>
          <p:nvPr/>
        </p:nvSpPr>
        <p:spPr bwMode="auto">
          <a:xfrm flipV="1">
            <a:off x="9120188" y="5013325"/>
            <a:ext cx="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73" name="Line 25"/>
          <p:cNvSpPr>
            <a:spLocks noChangeShapeType="1"/>
          </p:cNvSpPr>
          <p:nvPr/>
        </p:nvSpPr>
        <p:spPr bwMode="auto">
          <a:xfrm flipV="1">
            <a:off x="3359150" y="5013325"/>
            <a:ext cx="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74" name="Line 26"/>
          <p:cNvSpPr>
            <a:spLocks noChangeShapeType="1"/>
          </p:cNvSpPr>
          <p:nvPr/>
        </p:nvSpPr>
        <p:spPr bwMode="auto">
          <a:xfrm flipV="1">
            <a:off x="5375275" y="5013325"/>
            <a:ext cx="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75" name="Line 27"/>
          <p:cNvSpPr>
            <a:spLocks noChangeShapeType="1"/>
          </p:cNvSpPr>
          <p:nvPr/>
        </p:nvSpPr>
        <p:spPr bwMode="auto">
          <a:xfrm flipV="1">
            <a:off x="7391400" y="5013325"/>
            <a:ext cx="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76" name="Text Box 28"/>
          <p:cNvSpPr txBox="1">
            <a:spLocks noChangeArrowheads="1"/>
          </p:cNvSpPr>
          <p:nvPr/>
        </p:nvSpPr>
        <p:spPr bwMode="auto">
          <a:xfrm>
            <a:off x="7177089" y="1844675"/>
            <a:ext cx="2879725" cy="520700"/>
          </a:xfrm>
          <a:prstGeom prst="rect">
            <a:avLst/>
          </a:prstGeom>
          <a:solidFill>
            <a:srgbClr val="CCE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_tradnl" sz="1400" b="1" dirty="0">
                <a:solidFill>
                  <a:srgbClr val="C00000"/>
                </a:solidFill>
              </a:rPr>
              <a:t>Mortalidad infantil por enfermedades </a:t>
            </a:r>
            <a:r>
              <a:rPr lang="es-ES" altLang="es-ES_tradnl" sz="1400" b="1" dirty="0" err="1">
                <a:solidFill>
                  <a:srgbClr val="C00000"/>
                </a:solidFill>
              </a:rPr>
              <a:t>inmuno</a:t>
            </a:r>
            <a:r>
              <a:rPr lang="es-ES" altLang="es-ES_tradnl" sz="1400" b="1" dirty="0">
                <a:solidFill>
                  <a:srgbClr val="C00000"/>
                </a:solidFill>
              </a:rPr>
              <a:t> previsibles</a:t>
            </a:r>
          </a:p>
        </p:txBody>
      </p:sp>
      <p:sp>
        <p:nvSpPr>
          <p:cNvPr id="1102877" name="Text Box 29"/>
          <p:cNvSpPr txBox="1">
            <a:spLocks noChangeArrowheads="1"/>
          </p:cNvSpPr>
          <p:nvPr/>
        </p:nvSpPr>
        <p:spPr bwMode="auto">
          <a:xfrm>
            <a:off x="3359151" y="1852613"/>
            <a:ext cx="1584325" cy="520700"/>
          </a:xfrm>
          <a:prstGeom prst="rect">
            <a:avLst/>
          </a:prstGeom>
          <a:solidFill>
            <a:srgbClr val="CCE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_tradnl" sz="1400" b="1" dirty="0">
                <a:solidFill>
                  <a:srgbClr val="C00000"/>
                </a:solidFill>
              </a:rPr>
              <a:t>Niños discapacitados</a:t>
            </a:r>
          </a:p>
        </p:txBody>
      </p:sp>
      <p:sp>
        <p:nvSpPr>
          <p:cNvPr id="1102878" name="Line 30"/>
          <p:cNvSpPr>
            <a:spLocks noChangeShapeType="1"/>
          </p:cNvSpPr>
          <p:nvPr/>
        </p:nvSpPr>
        <p:spPr bwMode="auto">
          <a:xfrm>
            <a:off x="4151314" y="2651125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79" name="Line 31"/>
          <p:cNvSpPr>
            <a:spLocks noChangeShapeType="1"/>
          </p:cNvSpPr>
          <p:nvPr/>
        </p:nvSpPr>
        <p:spPr bwMode="auto">
          <a:xfrm>
            <a:off x="4151314" y="1628775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80" name="Line 32"/>
          <p:cNvSpPr>
            <a:spLocks noChangeShapeType="1"/>
          </p:cNvSpPr>
          <p:nvPr/>
        </p:nvSpPr>
        <p:spPr bwMode="auto">
          <a:xfrm flipV="1">
            <a:off x="4151314" y="1601789"/>
            <a:ext cx="1587" cy="2428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102881" name="Line 33"/>
          <p:cNvSpPr>
            <a:spLocks noChangeShapeType="1"/>
          </p:cNvSpPr>
          <p:nvPr/>
        </p:nvSpPr>
        <p:spPr bwMode="auto">
          <a:xfrm flipV="1">
            <a:off x="8616950" y="1601788"/>
            <a:ext cx="0" cy="2413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36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2" y="3155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3921198" y="2016984"/>
            <a:ext cx="42067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3200" b="1" dirty="0">
                <a:solidFill>
                  <a:srgbClr val="C00000"/>
                </a:solidFill>
              </a:rPr>
              <a:t>El análisis causa /efecto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85070" y="296424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b="1" dirty="0">
                <a:latin typeface="Trebuchet MS" pitchFamily="34" charset="0"/>
                <a:cs typeface="Tahoma" pitchFamily="34" charset="0"/>
              </a:rPr>
              <a:t>Es una técnica participativa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b="1" dirty="0">
                <a:latin typeface="Trebuchet MS" pitchFamily="34" charset="0"/>
                <a:cs typeface="Tahoma" pitchFamily="34" charset="0"/>
              </a:rPr>
              <a:t>Ayuda a desarrollar ideas creativas para identificar lo que genera el problema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b="1" dirty="0">
                <a:latin typeface="Trebuchet MS" pitchFamily="34" charset="0"/>
                <a:cs typeface="Tahoma" pitchFamily="34" charset="0"/>
              </a:rPr>
              <a:t>Modelo de relaciones causales que lo explican.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AR" b="1" dirty="0">
                <a:latin typeface="Trebuchet MS" pitchFamily="34" charset="0"/>
                <a:cs typeface="Tahoma" pitchFamily="34" charset="0"/>
              </a:rPr>
              <a:t>Facilita la identificación y organización de las causas y consecuencias de un problema.</a:t>
            </a:r>
          </a:p>
        </p:txBody>
      </p:sp>
    </p:spTree>
    <p:extLst>
      <p:ext uri="{BB962C8B-B14F-4D97-AF65-F5344CB8AC3E}">
        <p14:creationId xmlns:p14="http://schemas.microsoft.com/office/powerpoint/2010/main" val="160040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181600" y="2514600"/>
            <a:ext cx="2819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altLang="es-ES_tradnl" sz="1400" b="1">
                <a:ea typeface="Times New Roman" charset="0"/>
                <a:cs typeface="Times New Roman" charset="0"/>
              </a:rPr>
              <a:t>LOS MATRIMONIOS JOVENES VIVEN EN CASA DE SUS PADRES</a:t>
            </a:r>
          </a:p>
          <a:p>
            <a:endParaRPr lang="es-ES" altLang="es-ES_tradnl" sz="1400" b="1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81200" y="3886200"/>
            <a:ext cx="18161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altLang="es-ES_tradnl" sz="1400" b="1">
                <a:ea typeface="Times New Roman" charset="0"/>
                <a:cs typeface="Times New Roman" charset="0"/>
              </a:rPr>
              <a:t>Costos elevados de materiales</a:t>
            </a:r>
            <a:r>
              <a:rPr lang="es-ES" altLang="es-ES_tradnl" sz="1000">
                <a:ea typeface="Times New Roman" charset="0"/>
                <a:cs typeface="Times New Roman" charset="0"/>
              </a:rPr>
              <a:t>.</a:t>
            </a:r>
          </a:p>
          <a:p>
            <a:endParaRPr lang="es-ES" altLang="es-ES_tradnl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943600" y="3810000"/>
            <a:ext cx="16002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altLang="es-ES_tradnl" sz="1400" b="1">
                <a:ea typeface="Times New Roman" charset="0"/>
                <a:cs typeface="Times New Roman" charset="0"/>
              </a:rPr>
              <a:t>Insuficientes recursos económicos</a:t>
            </a:r>
          </a:p>
          <a:p>
            <a:endParaRPr lang="es-ES" altLang="es-ES_tradnl" sz="1400" b="1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534400" y="3886200"/>
            <a:ext cx="17526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altLang="es-ES_tradnl" sz="1400" b="1">
                <a:ea typeface="Times New Roman" charset="0"/>
                <a:cs typeface="Times New Roman" charset="0"/>
              </a:rPr>
              <a:t>La Banca privada presta a intereses elevados.</a:t>
            </a:r>
          </a:p>
          <a:p>
            <a:endParaRPr lang="es-ES" altLang="es-ES_tradnl" sz="1400" b="1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57400" y="5638800"/>
            <a:ext cx="1676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endParaRPr lang="es-EC" altLang="es-ES_tradnl" sz="1400" b="1">
              <a:ea typeface="Times New Roman" charset="0"/>
              <a:cs typeface="Times New Roman" charset="0"/>
            </a:endParaRPr>
          </a:p>
          <a:p>
            <a:pPr algn="ctr" eaLnBrk="1" hangingPunct="1"/>
            <a:r>
              <a:rPr lang="en-US" altLang="es-ES_tradnl" sz="1400" b="1">
                <a:ea typeface="Times New Roman" charset="0"/>
                <a:cs typeface="Times New Roman" charset="0"/>
              </a:rPr>
              <a:t>Familias sin v</a:t>
            </a:r>
            <a:r>
              <a:rPr lang="es-ES" altLang="es-ES_tradnl" sz="1400" b="1">
                <a:ea typeface="Times New Roman" charset="0"/>
                <a:cs typeface="Times New Roman" charset="0"/>
              </a:rPr>
              <a:t>ivienda</a:t>
            </a:r>
            <a:r>
              <a:rPr lang="en-US" altLang="es-ES_tradnl" sz="1400" b="1">
                <a:ea typeface="Times New Roman" charset="0"/>
                <a:cs typeface="Times New Roman" charset="0"/>
              </a:rPr>
              <a:t> propia</a:t>
            </a:r>
            <a:endParaRPr lang="es-ES" altLang="es-ES_tradnl" sz="1400" b="1">
              <a:ea typeface="Times New Roman" charset="0"/>
              <a:cs typeface="Times New Roman" charset="0"/>
            </a:endParaRPr>
          </a:p>
          <a:p>
            <a:endParaRPr lang="es-ES" altLang="es-ES_tradnl" sz="1400" b="1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133600" y="4724401"/>
            <a:ext cx="1587500" cy="688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altLang="es-ES_tradnl" sz="1400" b="1">
                <a:ea typeface="Times New Roman" charset="0"/>
                <a:cs typeface="Times New Roman" charset="0"/>
              </a:rPr>
              <a:t>Se </a:t>
            </a:r>
            <a:r>
              <a:rPr lang="es-EC" altLang="es-ES_tradnl" sz="1400" b="1">
                <a:ea typeface="Times New Roman" charset="0"/>
                <a:cs typeface="Times New Roman" charset="0"/>
              </a:rPr>
              <a:t> </a:t>
            </a:r>
            <a:r>
              <a:rPr lang="es-ES" altLang="es-ES_tradnl" sz="1400" b="1">
                <a:ea typeface="Times New Roman" charset="0"/>
                <a:cs typeface="Times New Roman" charset="0"/>
              </a:rPr>
              <a:t>debe</a:t>
            </a:r>
            <a:r>
              <a:rPr lang="es-EC" altLang="es-ES_tradnl" sz="1400" b="1">
                <a:ea typeface="Times New Roman" charset="0"/>
                <a:cs typeface="Times New Roman" charset="0"/>
              </a:rPr>
              <a:t> </a:t>
            </a:r>
            <a:r>
              <a:rPr lang="es-ES" altLang="es-ES_tradnl" sz="1400" b="1">
                <a:ea typeface="Times New Roman" charset="0"/>
                <a:cs typeface="Times New Roman" charset="0"/>
              </a:rPr>
              <a:t> realizar una gran inversión</a:t>
            </a:r>
            <a:r>
              <a:rPr lang="es-ES" altLang="es-ES_tradnl" sz="1000">
                <a:ea typeface="Times New Roman" charset="0"/>
                <a:cs typeface="Times New Roman" charset="0"/>
              </a:rPr>
              <a:t>.</a:t>
            </a:r>
          </a:p>
          <a:p>
            <a:endParaRPr lang="es-ES" altLang="es-ES_tradnl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019800" y="5105400"/>
            <a:ext cx="16002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endParaRPr lang="es-EC" altLang="es-ES_tradnl" sz="1400" b="1">
              <a:ea typeface="Times New Roman" charset="0"/>
              <a:cs typeface="Times New Roman" charset="0"/>
            </a:endParaRPr>
          </a:p>
          <a:p>
            <a:pPr algn="ctr" eaLnBrk="1" hangingPunct="1"/>
            <a:r>
              <a:rPr lang="es-ES" altLang="es-ES_tradnl" sz="1400" b="1">
                <a:ea typeface="Times New Roman" charset="0"/>
                <a:cs typeface="Times New Roman" charset="0"/>
              </a:rPr>
              <a:t>Sueldos y salarios bajos.</a:t>
            </a:r>
          </a:p>
          <a:p>
            <a:endParaRPr lang="es-ES" altLang="es-ES_tradnl" sz="1400" b="1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876800" y="2209800"/>
            <a:ext cx="403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895600" y="3505200"/>
            <a:ext cx="0" cy="34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629400" y="3505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9448800" y="3505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819400" y="5410201"/>
            <a:ext cx="0" cy="250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705600" y="45720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6629400" y="320040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895600" y="3505200"/>
            <a:ext cx="655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4876800" y="1600200"/>
            <a:ext cx="0" cy="585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8915400" y="175260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124200" y="1143000"/>
            <a:ext cx="2362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s-ES" altLang="es-ES_tradnl" sz="1400" b="1">
                <a:ea typeface="Times New Roman" charset="0"/>
                <a:cs typeface="Times New Roman" charset="0"/>
              </a:rPr>
              <a:t>Dificultades entre la pareja.</a:t>
            </a:r>
          </a:p>
          <a:p>
            <a:endParaRPr lang="es-ES" altLang="es-ES_tradnl" sz="1400" b="1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7696200" y="1219200"/>
            <a:ext cx="19812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s-ES" altLang="es-ES_tradnl" sz="1400" b="1">
                <a:ea typeface="Times New Roman" charset="0"/>
                <a:cs typeface="Times New Roman" charset="0"/>
              </a:rPr>
              <a:t>Incomodidad de toda la familia</a:t>
            </a:r>
            <a:r>
              <a:rPr lang="es-ES" altLang="es-ES_tradnl" sz="1400">
                <a:ea typeface="Times New Roman" charset="0"/>
                <a:cs typeface="Times New Roman" charset="0"/>
              </a:rPr>
              <a:t>.</a:t>
            </a:r>
          </a:p>
          <a:p>
            <a:endParaRPr lang="es-ES" altLang="es-ES_tradnl" sz="1400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6629400" y="2209800"/>
            <a:ext cx="0" cy="274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7391400" y="6096001"/>
            <a:ext cx="3276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s-ES" altLang="es-ES_tradnl" sz="1000">
                <a:ea typeface="Times New Roman" charset="0"/>
                <a:cs typeface="Times New Roman" charset="0"/>
              </a:rPr>
              <a:t> </a:t>
            </a:r>
          </a:p>
          <a:p>
            <a:pPr algn="ctr"/>
            <a:r>
              <a:rPr lang="es-ES" altLang="es-ES_tradnl" sz="1600" b="1">
                <a:latin typeface="Courier New" charset="0"/>
                <a:ea typeface="Times New Roman" charset="0"/>
                <a:cs typeface="Times New Roman" charset="0"/>
              </a:rPr>
              <a:t>ARBOL DE PROBLEMAS</a:t>
            </a:r>
            <a:endParaRPr lang="es-ES" altLang="es-ES_tradnl" sz="1600" b="1">
              <a:ea typeface="Times New Roman" charset="0"/>
              <a:cs typeface="Times New Roman" charset="0"/>
            </a:endParaRPr>
          </a:p>
          <a:p>
            <a:pPr algn="ctr"/>
            <a:r>
              <a:rPr lang="es-ES" altLang="es-ES_tradnl" sz="1600" b="1">
                <a:latin typeface="Courier New" charset="0"/>
                <a:ea typeface="Courier New" charset="0"/>
                <a:cs typeface="Courier New" charset="0"/>
              </a:rPr>
              <a:t>CONSTRUCCION DE VIVIENDAS</a:t>
            </a:r>
            <a:endParaRPr lang="es-ES" altLang="es-ES_tradnl" sz="1600" b="1">
              <a:ea typeface="Times New Roman" charset="0"/>
              <a:cs typeface="Times New Roman" charset="0"/>
            </a:endParaRPr>
          </a:p>
          <a:p>
            <a:r>
              <a:rPr lang="es-ES" altLang="es-ES_tradnl" sz="1400">
                <a:ea typeface="Times New Roman" charset="0"/>
                <a:cs typeface="Times New Roman" charset="0"/>
              </a:rPr>
              <a:t> </a:t>
            </a:r>
          </a:p>
          <a:p>
            <a:r>
              <a:rPr lang="es-ES" altLang="es-ES_tradnl" sz="1400">
                <a:ea typeface="Times New Roman" charset="0"/>
                <a:cs typeface="Times New Roman" charset="0"/>
              </a:rPr>
              <a:t> </a:t>
            </a:r>
          </a:p>
          <a:p>
            <a:r>
              <a:rPr lang="es-ES" altLang="es-ES_tradnl" sz="1400">
                <a:ea typeface="Times New Roman" charset="0"/>
                <a:cs typeface="Times New Roman" charset="0"/>
              </a:rPr>
              <a:t> </a:t>
            </a:r>
          </a:p>
          <a:p>
            <a:r>
              <a:rPr lang="es-ES" altLang="es-ES_tradnl" sz="1000">
                <a:ea typeface="Times New Roman" charset="0"/>
                <a:cs typeface="Times New Roman" charset="0"/>
              </a:rPr>
              <a:t> </a:t>
            </a:r>
          </a:p>
          <a:p>
            <a:r>
              <a:rPr lang="es-ES" altLang="es-ES_tradnl" sz="1000">
                <a:ea typeface="Times New Roman" charset="0"/>
                <a:cs typeface="Times New Roman" charset="0"/>
              </a:rPr>
              <a:t> </a:t>
            </a:r>
          </a:p>
          <a:p>
            <a:r>
              <a:rPr lang="es-ES" altLang="es-ES_tradnl" sz="1000">
                <a:ea typeface="Times New Roman" charset="0"/>
                <a:cs typeface="Times New Roman" charset="0"/>
              </a:rPr>
              <a:t> </a:t>
            </a:r>
          </a:p>
          <a:p>
            <a:r>
              <a:rPr lang="es-ES" altLang="es-ES_tradnl" sz="1000">
                <a:ea typeface="Times New Roman" charset="0"/>
                <a:cs typeface="Times New Roman" charset="0"/>
              </a:rPr>
              <a:t> </a:t>
            </a:r>
          </a:p>
          <a:p>
            <a:r>
              <a:rPr lang="es-ES" altLang="es-ES_tradnl" sz="1000">
                <a:ea typeface="Times New Roman" charset="0"/>
                <a:cs typeface="Times New Roman" charset="0"/>
              </a:rPr>
              <a:t> </a:t>
            </a:r>
          </a:p>
          <a:p>
            <a:r>
              <a:rPr lang="es-ES" altLang="es-ES_tradnl" sz="1000">
                <a:ea typeface="Times New Roman" charset="0"/>
                <a:cs typeface="Times New Roman" charset="0"/>
              </a:rPr>
              <a:t> </a:t>
            </a:r>
          </a:p>
          <a:p>
            <a:r>
              <a:rPr lang="es-ES" altLang="es-ES_tradnl" sz="1000">
                <a:ea typeface="Times New Roman" charset="0"/>
                <a:cs typeface="Times New Roman" charset="0"/>
              </a:rPr>
              <a:t> </a:t>
            </a:r>
          </a:p>
          <a:p>
            <a:r>
              <a:rPr lang="es-ES" altLang="es-ES_tradnl" sz="1000">
                <a:ea typeface="Times New Roman" charset="0"/>
                <a:cs typeface="Times New Roman" charset="0"/>
              </a:rPr>
              <a:t> </a:t>
            </a:r>
          </a:p>
          <a:p>
            <a:r>
              <a:rPr lang="es-ES" altLang="es-ES_tradnl" sz="1000">
                <a:ea typeface="Times New Roman" charset="0"/>
                <a:cs typeface="Times New Roman" charset="0"/>
              </a:rPr>
              <a:t> </a:t>
            </a:r>
          </a:p>
          <a:p>
            <a:endParaRPr lang="es-ES" altLang="es-ES_tradnl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2895600" y="4419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604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7862"/>
          </a:xfrm>
        </p:spPr>
        <p:txBody>
          <a:bodyPr/>
          <a:lstStyle/>
          <a:p>
            <a:pPr algn="ctr"/>
            <a:r>
              <a:rPr lang="es-ES_tradnl" b="1" dirty="0">
                <a:solidFill>
                  <a:srgbClr val="C00000"/>
                </a:solidFill>
              </a:rPr>
              <a:t>QUE NOS DICE LA EXPERIENCIA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097280" y="1717588"/>
            <a:ext cx="10058400" cy="4547287"/>
          </a:xfrm>
        </p:spPr>
        <p:txBody>
          <a:bodyPr>
            <a:normAutofit lnSpcReduction="10000"/>
          </a:bodyPr>
          <a:lstStyle/>
          <a:p>
            <a:r>
              <a:rPr lang="es-ES_tradnl" b="1" dirty="0"/>
              <a:t>1.- Definir bien el problema</a:t>
            </a:r>
          </a:p>
          <a:p>
            <a:r>
              <a:rPr lang="es-ES_tradnl" b="1" dirty="0"/>
              <a:t>2.-recuerde que el proceso es participativo con actores involucrados en el futuro proyecto.</a:t>
            </a:r>
          </a:p>
          <a:p>
            <a:r>
              <a:rPr lang="es-ES_tradnl" b="1" dirty="0"/>
              <a:t>3.-las causas directas pueden ser 3 o 4  si son mas se complejiza la formulación</a:t>
            </a:r>
          </a:p>
          <a:p>
            <a:r>
              <a:rPr lang="es-ES_tradnl" b="1" dirty="0"/>
              <a:t>4.- elabore por lo menos 3 niveles hacia abajo</a:t>
            </a:r>
          </a:p>
          <a:p>
            <a:r>
              <a:rPr lang="es-ES_tradnl" b="1" dirty="0"/>
              <a:t>5.-los niveles no implican mayor o menor importancia.</a:t>
            </a:r>
          </a:p>
          <a:p>
            <a:r>
              <a:rPr lang="es-ES_tradnl" b="1" dirty="0"/>
              <a:t>6.-sobre los efectos el efecto superior debe ser general y no especifico.</a:t>
            </a:r>
          </a:p>
          <a:p>
            <a:r>
              <a:rPr lang="es-ES_tradnl" b="1" dirty="0"/>
              <a:t>7.-mirando los efectos lo pueden inspirar a encontrar nuevas causas.</a:t>
            </a:r>
          </a:p>
          <a:p>
            <a:r>
              <a:rPr lang="es-ES_tradnl" b="1" dirty="0"/>
              <a:t>8.presente su árbol a grupos de intereses para mejorar o ampliar las causas</a:t>
            </a:r>
          </a:p>
          <a:p>
            <a:r>
              <a:rPr lang="es-ES_tradnl" b="1" dirty="0"/>
              <a:t>9.-estas causas pueden variar cuando haga el análisis medios y fines, por que son difíciles de solucionar.</a:t>
            </a:r>
          </a:p>
          <a:p>
            <a:r>
              <a:rPr lang="es-ES_tradnl" b="1" dirty="0"/>
              <a:t>10.- haga este análisis de manera grafica( uso del </a:t>
            </a:r>
            <a:r>
              <a:rPr lang="es-ES_tradnl" b="1" dirty="0" err="1"/>
              <a:t>metaplan</a:t>
            </a:r>
            <a:r>
              <a:rPr lang="es-ES_tradnl" b="1" dirty="0"/>
              <a:t>-tarjetas)</a:t>
            </a:r>
          </a:p>
          <a:p>
            <a:endParaRPr lang="es-ES_tradnl" b="1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15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b="1" dirty="0"/>
              <a:t>GRACIAS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Dr Alfonso E Nino G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B8E6-053C-C644-A692-A64561FA31C3}" type="slidenum">
              <a:rPr lang="es-ES_tradnl" smtClean="0"/>
              <a:t>32</a:t>
            </a:fld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6243870" y="4633784"/>
            <a:ext cx="3950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hlinkClick r:id="rId2"/>
              </a:rPr>
              <a:t>Alfonso.nino@upch.pe</a:t>
            </a:r>
            <a:endParaRPr lang="es-ES_tradnl" dirty="0"/>
          </a:p>
          <a:p>
            <a:r>
              <a:rPr lang="es-ES_tradnl" dirty="0">
                <a:hlinkClick r:id="rId3"/>
              </a:rPr>
              <a:t>aninog@gmail.com</a:t>
            </a:r>
            <a:endParaRPr lang="es-ES_tradnl" dirty="0"/>
          </a:p>
          <a:p>
            <a:r>
              <a:rPr lang="es-ES_tradnl" dirty="0"/>
              <a:t>Skype: aninog1</a:t>
            </a:r>
          </a:p>
          <a:p>
            <a:r>
              <a:rPr lang="es-ES_tradnl" dirty="0"/>
              <a:t>@</a:t>
            </a:r>
            <a:r>
              <a:rPr lang="es-ES_tradnl" dirty="0" err="1"/>
              <a:t>aninog</a:t>
            </a:r>
            <a:endParaRPr lang="es-ES_tradnl" dirty="0"/>
          </a:p>
          <a:p>
            <a:r>
              <a:rPr lang="es-ES_tradnl" dirty="0" err="1"/>
              <a:t>www.gycperu.com</a:t>
            </a:r>
            <a:endParaRPr lang="es-ES_tradnl" dirty="0"/>
          </a:p>
        </p:txBody>
      </p:sp>
      <p:pic>
        <p:nvPicPr>
          <p:cNvPr id="7" name="Picture 5" descr="Logotipo Instituto Nacional de Salud Públ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3" y="286007"/>
            <a:ext cx="3219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800" y="168532"/>
            <a:ext cx="40132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6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dirty="0">
              <a:ea typeface="ＭＳ Ｐゴシック" charset="-128"/>
            </a:endParaRPr>
          </a:p>
        </p:txBody>
      </p:sp>
      <p:pic>
        <p:nvPicPr>
          <p:cNvPr id="49154" name="Marcador de contenido 3" descr="Captura de pantalla 2015-07-18 a las 21.37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>
            <a:fillRect/>
          </a:stretch>
        </p:blipFill>
        <p:spPr>
          <a:xfrm>
            <a:off x="247135" y="89147"/>
            <a:ext cx="11775989" cy="6237512"/>
          </a:xfr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Dr Alfonso E Nino G</a:t>
            </a:r>
          </a:p>
        </p:txBody>
      </p:sp>
    </p:spTree>
    <p:extLst>
      <p:ext uri="{BB962C8B-B14F-4D97-AF65-F5344CB8AC3E}">
        <p14:creationId xmlns:p14="http://schemas.microsoft.com/office/powerpoint/2010/main" val="110134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RTA166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339" y="2013293"/>
            <a:ext cx="4140200" cy="2806700"/>
          </a:xfrm>
        </p:spPr>
      </p:pic>
      <p:sp>
        <p:nvSpPr>
          <p:cNvPr id="18435" name="CuadroTexto 4"/>
          <p:cNvSpPr txBox="1">
            <a:spLocks noChangeArrowheads="1"/>
          </p:cNvSpPr>
          <p:nvPr/>
        </p:nvSpPr>
        <p:spPr bwMode="auto">
          <a:xfrm>
            <a:off x="2865439" y="686080"/>
            <a:ext cx="5245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s-PE" altLang="es-ES" b="1" dirty="0">
                <a:solidFill>
                  <a:srgbClr val="C00000"/>
                </a:solidFill>
              </a:rPr>
              <a:t>IDENTIFICACION DE PROBLEMAS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Dr Alfonso E Nino G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181345" y="315903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sz="2400" b="1" dirty="0">
                <a:solidFill>
                  <a:srgbClr val="002060"/>
                </a:solidFill>
              </a:rPr>
              <a:t>Un Problema es una situación especifica percibida como negativa que afecta aun sector de la población y que </a:t>
            </a:r>
            <a:r>
              <a:rPr lang="es-ES_tradnl" sz="2400" b="1" dirty="0">
                <a:solidFill>
                  <a:srgbClr val="FF0000"/>
                </a:solidFill>
              </a:rPr>
              <a:t>se desea y se </a:t>
            </a:r>
            <a:r>
              <a:rPr lang="es-ES_tradnl" sz="2400" b="1" dirty="0">
                <a:solidFill>
                  <a:srgbClr val="C00000"/>
                </a:solidFill>
              </a:rPr>
              <a:t>puede cambiar. </a:t>
            </a:r>
            <a:endParaRPr lang="es-E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1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481" y="0"/>
            <a:ext cx="11586519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924168" y="890073"/>
            <a:ext cx="4899454" cy="2458608"/>
          </a:xfrm>
        </p:spPr>
        <p:txBody>
          <a:bodyPr>
            <a:normAutofit fontScale="77500" lnSpcReduction="20000"/>
          </a:bodyPr>
          <a:lstStyle/>
          <a:p>
            <a:pPr algn="just">
              <a:buFontTx/>
              <a:buNone/>
            </a:pPr>
            <a:r>
              <a:rPr lang="es-ES_tradnl" altLang="es-ES_tradnl" sz="3600" b="1" dirty="0">
                <a:solidFill>
                  <a:schemeClr val="tx1"/>
                </a:solidFill>
                <a:latin typeface="Tahoma" charset="0"/>
              </a:rPr>
              <a:t>“Con el problema bien definido, ya tenemos el 90% de la solución</a:t>
            </a:r>
            <a:r>
              <a:rPr lang="es-ES_tradnl" altLang="es-ES_tradnl" sz="3600" b="1" dirty="0">
                <a:solidFill>
                  <a:schemeClr val="tx2"/>
                </a:solidFill>
                <a:latin typeface="Tahoma" charset="0"/>
              </a:rPr>
              <a:t>”</a:t>
            </a:r>
            <a:endParaRPr lang="es-ES_tradnl" altLang="es-ES_tradnl" sz="3600" b="1" dirty="0">
              <a:latin typeface="Tahoma" charset="0"/>
            </a:endParaRPr>
          </a:p>
          <a:p>
            <a:endParaRPr lang="es-ES_tradnl" altLang="es-ES_tradnl" b="1" dirty="0">
              <a:latin typeface="Tahoma" charset="0"/>
            </a:endParaRPr>
          </a:p>
          <a:p>
            <a:endParaRPr lang="es-ES_tradnl" altLang="es-ES_tradnl" b="1" dirty="0">
              <a:latin typeface="Tahoma" charset="0"/>
            </a:endParaRPr>
          </a:p>
          <a:p>
            <a:pPr>
              <a:buFontTx/>
              <a:buNone/>
            </a:pPr>
            <a:r>
              <a:rPr lang="es-ES_tradnl" altLang="es-ES_tradnl" dirty="0">
                <a:latin typeface="Tahoma" charset="0"/>
              </a:rPr>
              <a:t>Atentamente,</a:t>
            </a:r>
            <a:endParaRPr lang="es-ES_tradnl" altLang="es-ES_tradnl" b="1" dirty="0">
              <a:latin typeface="Tahoma" charset="0"/>
            </a:endParaRPr>
          </a:p>
          <a:p>
            <a:pPr>
              <a:buFontTx/>
              <a:buNone/>
            </a:pPr>
            <a:r>
              <a:rPr lang="es-ES_tradnl" altLang="es-ES_tradnl" b="1" dirty="0">
                <a:latin typeface="Tahoma" charset="0"/>
              </a:rPr>
              <a:t>Los japoneses</a:t>
            </a:r>
          </a:p>
        </p:txBody>
      </p:sp>
    </p:spTree>
    <p:extLst>
      <p:ext uri="{BB962C8B-B14F-4D97-AF65-F5344CB8AC3E}">
        <p14:creationId xmlns:p14="http://schemas.microsoft.com/office/powerpoint/2010/main" val="46405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16" y="2598553"/>
            <a:ext cx="5998984" cy="296900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209800" y="112852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PE" b="1" dirty="0">
                <a:solidFill>
                  <a:srgbClr val="C00000"/>
                </a:solidFill>
              </a:rPr>
              <a:t>PRIORIZACION DE PROBLEMAS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560532" y="2893194"/>
            <a:ext cx="4325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las necesidades son tantas y tan diversas que nunca podremos contar con el tiempo y el dinero suficiente como para poder solventarlas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67950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/>
          </p:nvPr>
        </p:nvGraphicFramePr>
        <p:xfrm>
          <a:off x="2722880" y="836613"/>
          <a:ext cx="7640320" cy="51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/>
          </p:nvPr>
        </p:nvGraphicFramePr>
        <p:xfrm>
          <a:off x="1900401" y="1556792"/>
          <a:ext cx="8382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 Alfonso E Nino G</a:t>
            </a:r>
          </a:p>
        </p:txBody>
      </p:sp>
    </p:spTree>
    <p:extLst>
      <p:ext uri="{BB962C8B-B14F-4D97-AF65-F5344CB8AC3E}">
        <p14:creationId xmlns:p14="http://schemas.microsoft.com/office/powerpoint/2010/main" val="161820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PE" b="1" i="1" dirty="0">
                <a:solidFill>
                  <a:srgbClr val="C00000"/>
                </a:solidFill>
              </a:rPr>
              <a:t>ANALISIS DEL PROBLEMA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PE" b="1" i="1" dirty="0">
                <a:solidFill>
                  <a:srgbClr val="FF0000"/>
                </a:solidFill>
              </a:rPr>
              <a:t>ANALISIS CAUSA/ EFECTO</a:t>
            </a:r>
          </a:p>
        </p:txBody>
      </p:sp>
    </p:spTree>
    <p:extLst>
      <p:ext uri="{BB962C8B-B14F-4D97-AF65-F5344CB8AC3E}">
        <p14:creationId xmlns:p14="http://schemas.microsoft.com/office/powerpoint/2010/main" val="4488950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353</TotalTime>
  <Words>1117</Words>
  <Application>Microsoft Macintosh PowerPoint</Application>
  <PresentationFormat>Panorámica</PresentationFormat>
  <Paragraphs>361</Paragraphs>
  <Slides>32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4" baseType="lpstr">
      <vt:lpstr>ＭＳ Ｐゴシック</vt:lpstr>
      <vt:lpstr>Arial</vt:lpstr>
      <vt:lpstr>Arial Narrow</vt:lpstr>
      <vt:lpstr>Calibri</vt:lpstr>
      <vt:lpstr>Calibri Light</vt:lpstr>
      <vt:lpstr>Comic Sans MS</vt:lpstr>
      <vt:lpstr>Courier New</vt:lpstr>
      <vt:lpstr>Tahoma</vt:lpstr>
      <vt:lpstr>Times New Roman</vt:lpstr>
      <vt:lpstr>Trebuchet MS</vt:lpstr>
      <vt:lpstr>Wingdings</vt:lpstr>
      <vt:lpstr>Retrospección</vt:lpstr>
      <vt:lpstr>ANALISIS DE LA CAUSALIDAD DE UN PROBLEMA</vt:lpstr>
      <vt:lpstr>PASOS PREVIOS</vt:lpstr>
      <vt:lpstr>Presentación de PowerPoint</vt:lpstr>
      <vt:lpstr>Presentación de PowerPoint</vt:lpstr>
      <vt:lpstr>Presentación de PowerPoint</vt:lpstr>
      <vt:lpstr>Presentación de PowerPoint</vt:lpstr>
      <vt:lpstr>PRIORIZACION DE PROBLEMAS</vt:lpstr>
      <vt:lpstr>Presentación de PowerPoint</vt:lpstr>
      <vt:lpstr>ANALISIS DEL PROBLEMA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 de aplicación del ML  La empresa de transporte urbano</vt:lpstr>
      <vt:lpstr>EJEMPLO ARBOL DE PROBLEMAS</vt:lpstr>
      <vt:lpstr>COMO HACEMOS EL ANALISIS-causas</vt:lpstr>
      <vt:lpstr>Presentación de PowerPoint</vt:lpstr>
      <vt:lpstr>CONSTRUYENDO LAS CAUSAS</vt:lpstr>
      <vt:lpstr>COMO HACEMOS EL ANALISIS ?</vt:lpstr>
      <vt:lpstr>CONTRUYENDO LOS EFECTOS</vt:lpstr>
      <vt:lpstr>EN QUE TERMINAMOS?</vt:lpstr>
      <vt:lpstr>Presentación de PowerPoint</vt:lpstr>
      <vt:lpstr>Versión preliminar del Arbol del Problema</vt:lpstr>
      <vt:lpstr>Presentación de PowerPoint</vt:lpstr>
      <vt:lpstr>Versión ajustada del Arbol del Problema</vt:lpstr>
      <vt:lpstr>Ejemplos......</vt:lpstr>
      <vt:lpstr>Presentación de PowerPoint</vt:lpstr>
      <vt:lpstr>Presentación de PowerPoint</vt:lpstr>
      <vt:lpstr>Presentación de PowerPoint</vt:lpstr>
      <vt:lpstr>QUE NOS DICE LA EXPERIENCIA</vt:lpstr>
      <vt:lpstr>GRACIAS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DE LA VIABILIDAD DE UN PROYECTO</dc:title>
  <dc:creator>Usuario de Microsoft Office</dc:creator>
  <cp:lastModifiedBy>Usuario de Microsoft Office</cp:lastModifiedBy>
  <cp:revision>24</cp:revision>
  <dcterms:created xsi:type="dcterms:W3CDTF">2017-08-18T17:03:19Z</dcterms:created>
  <dcterms:modified xsi:type="dcterms:W3CDTF">2018-08-19T14:41:41Z</dcterms:modified>
</cp:coreProperties>
</file>