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62" r:id="rId2"/>
    <p:sldId id="257" r:id="rId3"/>
    <p:sldId id="256" r:id="rId4"/>
    <p:sldId id="258" r:id="rId5"/>
    <p:sldId id="261" r:id="rId6"/>
    <p:sldId id="259" r:id="rId7"/>
    <p:sldId id="260" r:id="rId8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586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295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06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109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593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2/06/2020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528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2/06/2020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913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2/06/2020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946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2/06/2020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4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2/06/2020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098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2/06/2020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164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B14C5-7142-4DB9-A9A6-8FB062AC1B80}" type="datetimeFigureOut">
              <a:rPr lang="es-PE" smtClean="0"/>
              <a:t>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281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1481959" y="1803880"/>
            <a:ext cx="9186719" cy="8604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smtClean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CAPACITACIÓN EN PROTOCOLOS SANITARIOS DE VIGILANCIA, PREVENCIÓN Y CONTROL DE COVID 19”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Imagen 3" descr="logo degrade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0" y="320752"/>
            <a:ext cx="1775263" cy="8089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2222946" y="2995449"/>
            <a:ext cx="7646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SESIÓN 1. QUE ES Y COMO SE CONTAGIA EL CORONAVIRUS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5249917"/>
            <a:ext cx="12192000" cy="16080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1.jpeg" descr="Logo Color 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86" y="141890"/>
            <a:ext cx="1944414" cy="11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0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531" t="46409" r="30037" b="25606"/>
          <a:stretch/>
        </p:blipFill>
        <p:spPr>
          <a:xfrm>
            <a:off x="6105978" y="1766390"/>
            <a:ext cx="2069496" cy="13066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8" r="49127" b="62954"/>
          <a:stretch/>
        </p:blipFill>
        <p:spPr>
          <a:xfrm>
            <a:off x="3126810" y="3985542"/>
            <a:ext cx="3115210" cy="1370235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8402104" y="2166738"/>
            <a:ext cx="529625" cy="5732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Flecha derecha 4"/>
          <p:cNvSpPr/>
          <p:nvPr/>
        </p:nvSpPr>
        <p:spPr>
          <a:xfrm>
            <a:off x="7092487" y="4811975"/>
            <a:ext cx="532056" cy="5732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10373" r="6941" b="15879"/>
          <a:stretch/>
        </p:blipFill>
        <p:spPr>
          <a:xfrm>
            <a:off x="7742712" y="3477985"/>
            <a:ext cx="3801587" cy="3216729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 rot="2470570">
            <a:off x="8167085" y="3790278"/>
            <a:ext cx="1191404" cy="20916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/>
          <p:cNvSpPr txBox="1"/>
          <p:nvPr/>
        </p:nvSpPr>
        <p:spPr>
          <a:xfrm>
            <a:off x="488730" y="368490"/>
            <a:ext cx="1092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¿</a:t>
            </a:r>
            <a:r>
              <a:rPr lang="es-PE" sz="3200" b="1" dirty="0" smtClean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A CUANTAS PERSONAS HA AFECTADO EL CORONAVIRUS COVID 19?</a:t>
            </a:r>
            <a:endParaRPr lang="es-PE" sz="3200" b="1" dirty="0">
              <a:solidFill>
                <a:schemeClr val="accent1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26" name="Picture 2" descr="Bola Del Mundo Imágenes Y Fotos - 123R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65" y="1192437"/>
            <a:ext cx="2408013" cy="24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775851" y="1420586"/>
            <a:ext cx="3396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6 273 402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683322" y="2242457"/>
            <a:ext cx="339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Bahnschrift SemiBold" panose="020B0502040204020203" pitchFamily="34" charset="0"/>
              </a:rPr>
              <a:t>personas se han enfermado por COVID19 en el mundo</a:t>
            </a:r>
            <a:endParaRPr lang="en-US" sz="2000" b="1" dirty="0">
              <a:latin typeface="Bahnschrift SemiBold" panose="020B0502040204020203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980714" y="1992086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Mapa peru SFT – SFT Lat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24729"/>
            <a:ext cx="2696028" cy="269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8997044" y="1910442"/>
            <a:ext cx="2726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Bahnschrift SemiBold" panose="020B0502040204020203" pitchFamily="34" charset="0"/>
              </a:rPr>
              <a:t>Igual a toda la población de Nicaragua</a:t>
            </a:r>
            <a:endParaRPr lang="en-US" sz="2000" b="1" dirty="0">
              <a:latin typeface="Bahnschrift SemiBold" panose="020B0502040204020203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145965" y="5644243"/>
            <a:ext cx="339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Bahnschrift SemiBold" panose="020B0502040204020203" pitchFamily="34" charset="0"/>
              </a:rPr>
              <a:t>personas se han enfermado por COVID19 en el Perú</a:t>
            </a:r>
            <a:endParaRPr lang="en-US" sz="2000" b="1" dirty="0">
              <a:latin typeface="Bahnschrift SemiBold" panose="020B0502040204020203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098965" y="5970500"/>
            <a:ext cx="33963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Bahnschrift SemiBold" panose="020B0502040204020203" pitchFamily="34" charset="0"/>
              </a:rPr>
              <a:t>Igual a toda la población de Andahuaylas</a:t>
            </a:r>
            <a:endParaRPr lang="en-US" sz="2000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8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68258" r="47291" b="22567"/>
          <a:stretch/>
        </p:blipFill>
        <p:spPr>
          <a:xfrm>
            <a:off x="756744" y="2128345"/>
            <a:ext cx="3127884" cy="75674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88730" y="321194"/>
            <a:ext cx="10925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Y más lamentable aún, muchas familias han perdido a sus seres queridos</a:t>
            </a:r>
            <a:endParaRPr lang="es-PE" sz="3200" b="1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004439" y="1939159"/>
            <a:ext cx="3121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Bahnschrift SemiBold" panose="020B0502040204020203" pitchFamily="34" charset="0"/>
              </a:rPr>
              <a:t>Peruanos han fallecido por coronavirus en el Perú</a:t>
            </a:r>
            <a:endParaRPr lang="en-US" sz="2000" dirty="0">
              <a:latin typeface="Bahnschrift SemiBold" panose="020B0502040204020203" pitchFamily="34" charset="0"/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6984125" y="2175641"/>
            <a:ext cx="536027" cy="5675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rovincia de Cotabambas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99" y="1429462"/>
            <a:ext cx="21431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7709341" y="5297214"/>
            <a:ext cx="1702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Bahnschrift SemiBold" panose="020B0502040204020203" pitchFamily="34" charset="0"/>
              </a:rPr>
              <a:t>Algunos cayeron cuidándonos</a:t>
            </a:r>
            <a:endParaRPr lang="en-US" sz="2000" b="1" dirty="0">
              <a:latin typeface="Bahnschrift SemiBold" panose="020B0502040204020203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/>
          <a:srcRect l="13674" t="35237" r="55050" b="44504"/>
          <a:stretch/>
        </p:blipFill>
        <p:spPr>
          <a:xfrm>
            <a:off x="520261" y="3609701"/>
            <a:ext cx="7078719" cy="2822630"/>
          </a:xfrm>
          <a:prstGeom prst="rect">
            <a:avLst/>
          </a:prstGeom>
        </p:spPr>
      </p:pic>
      <p:pic>
        <p:nvPicPr>
          <p:cNvPr id="2054" name="Picture 6" descr="Resultado de imagen para dibujos de ancianos (con imágene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6"/>
          <a:stretch/>
        </p:blipFill>
        <p:spPr bwMode="auto">
          <a:xfrm>
            <a:off x="126124" y="4398579"/>
            <a:ext cx="1531824" cy="154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/>
          <a:srcRect l="26412" t="25108" r="29361" b="29310"/>
          <a:stretch/>
        </p:blipFill>
        <p:spPr>
          <a:xfrm>
            <a:off x="7267907" y="3579617"/>
            <a:ext cx="2522482" cy="146165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/>
          <a:srcRect l="18051" t="20582" r="35420" b="18642"/>
          <a:stretch/>
        </p:blipFill>
        <p:spPr>
          <a:xfrm>
            <a:off x="9491064" y="4682358"/>
            <a:ext cx="2511749" cy="1844566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9895490" y="1839311"/>
            <a:ext cx="1702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Bahnschrift SemiBold" panose="020B0502040204020203" pitchFamily="34" charset="0"/>
              </a:rPr>
              <a:t>Igual a toda la población de </a:t>
            </a:r>
            <a:r>
              <a:rPr lang="es-MX" sz="2000" b="1" dirty="0" err="1" smtClean="0">
                <a:latin typeface="Bahnschrift SemiBold" panose="020B0502040204020203" pitchFamily="34" charset="0"/>
              </a:rPr>
              <a:t>Cotabambas</a:t>
            </a:r>
            <a:endParaRPr lang="en-US" sz="2000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0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58102" y="174234"/>
            <a:ext cx="1151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¿Cómo se contagia el coronavirus?</a:t>
            </a:r>
            <a:endParaRPr lang="es-PE" sz="4000" b="1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9869" y="1061359"/>
            <a:ext cx="11908974" cy="5796641"/>
            <a:chOff x="59869" y="1061359"/>
            <a:chExt cx="11908974" cy="579664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8479" t="35794" r="42605" b="45684"/>
            <a:stretch/>
          </p:blipFill>
          <p:spPr>
            <a:xfrm>
              <a:off x="179619" y="1061359"/>
              <a:ext cx="11446324" cy="2253342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2"/>
            <a:srcRect l="8479" t="53023" r="39418" b="18858"/>
            <a:stretch/>
          </p:blipFill>
          <p:spPr>
            <a:xfrm>
              <a:off x="59869" y="3773672"/>
              <a:ext cx="11908974" cy="3084328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195949" y="1289956"/>
              <a:ext cx="2008414" cy="1502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tx1"/>
                  </a:solidFill>
                </a:rPr>
                <a:t>1. La persona infectada tose o habla y lanza el virus con pequeñas gotitas de saliva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090062" y="1273629"/>
              <a:ext cx="277586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4294419" y="1240970"/>
              <a:ext cx="1698171" cy="816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tx1"/>
                  </a:solidFill>
                </a:rPr>
                <a:t>2. El virus de deposita en objetos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72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200447" y="615669"/>
            <a:ext cx="1151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¿Qué es el coronavirus?</a:t>
            </a:r>
            <a:endParaRPr lang="es-PE" sz="4000" b="1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8230"/>
          <a:stretch/>
        </p:blipFill>
        <p:spPr>
          <a:xfrm>
            <a:off x="619060" y="2072990"/>
            <a:ext cx="8966376" cy="30192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598" y="2147889"/>
            <a:ext cx="2396279" cy="21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4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58102" y="128067"/>
            <a:ext cx="1151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¿Cuáles son los síntomas de coronavirus?</a:t>
            </a:r>
            <a:endParaRPr lang="es-PE" sz="4000" b="1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77585" y="881744"/>
            <a:ext cx="9882459" cy="5666013"/>
            <a:chOff x="1224642" y="800101"/>
            <a:chExt cx="9882459" cy="5666013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t="5738" r="5058" b="62998"/>
            <a:stretch/>
          </p:blipFill>
          <p:spPr>
            <a:xfrm>
              <a:off x="1232979" y="800101"/>
              <a:ext cx="9874122" cy="285750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/>
            <a:srcRect l="13728" t="36480" r="19829" b="33101"/>
            <a:stretch/>
          </p:blipFill>
          <p:spPr>
            <a:xfrm>
              <a:off x="1224642" y="3793724"/>
              <a:ext cx="6558017" cy="2638607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/>
            <a:srcRect l="27640" t="65867" r="36571" b="2944"/>
            <a:stretch/>
          </p:blipFill>
          <p:spPr>
            <a:xfrm>
              <a:off x="7552575" y="3797705"/>
              <a:ext cx="3484305" cy="2668409"/>
            </a:xfrm>
            <a:prstGeom prst="rect">
              <a:avLst/>
            </a:prstGeom>
          </p:spPr>
        </p:pic>
      </p:grpSp>
      <p:sp>
        <p:nvSpPr>
          <p:cNvPr id="4" name="CuadroTexto 3"/>
          <p:cNvSpPr txBox="1"/>
          <p:nvPr/>
        </p:nvSpPr>
        <p:spPr>
          <a:xfrm>
            <a:off x="9743090" y="2790497"/>
            <a:ext cx="2448910" cy="1477328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Bahnschrift SemiBold" panose="020B0502040204020203" pitchFamily="34" charset="0"/>
              </a:rPr>
              <a:t>También pueden aparecer dolores, congestión nasal, catarro, pérdida del olfato y del gusto.</a:t>
            </a:r>
            <a:endParaRPr lang="en-US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8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58102" y="272208"/>
            <a:ext cx="1151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¿Cómo evito contagiarme y contagiar a otros?</a:t>
            </a:r>
            <a:endParaRPr lang="es-PE" sz="4000" b="1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40978" y="1529255"/>
            <a:ext cx="10767850" cy="3625684"/>
            <a:chOff x="740978" y="1529255"/>
            <a:chExt cx="10767850" cy="3625684"/>
          </a:xfrm>
        </p:grpSpPr>
        <p:sp>
          <p:nvSpPr>
            <p:cNvPr id="3" name="CuadroTexto 2"/>
            <p:cNvSpPr txBox="1"/>
            <p:nvPr/>
          </p:nvSpPr>
          <p:spPr>
            <a:xfrm>
              <a:off x="772841" y="1531172"/>
              <a:ext cx="2529928" cy="1184940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sz="800" b="1" dirty="0" smtClean="0"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 smtClean="0">
                  <a:latin typeface="Bahnschrift SemiBold" panose="020B0502040204020203" pitchFamily="34" charset="0"/>
                </a:rPr>
                <a:t>Distancia física = </a:t>
              </a:r>
              <a:r>
                <a:rPr lang="es-MX" b="1" dirty="0">
                  <a:latin typeface="Bahnschrift SemiBold" panose="020B0502040204020203" pitchFamily="34" charset="0"/>
                </a:rPr>
                <a:t>contacto mínimo entre </a:t>
              </a:r>
              <a:r>
                <a:rPr lang="es-MX" b="1" dirty="0" smtClean="0">
                  <a:latin typeface="Bahnschrift SemiBold" panose="020B0502040204020203" pitchFamily="34" charset="0"/>
                </a:rPr>
                <a:t>personas</a:t>
              </a:r>
              <a:endParaRPr lang="es-MX" b="1" dirty="0">
                <a:latin typeface="Bahnschrift SemiBold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sz="900" b="1" dirty="0">
                <a:latin typeface="Bahnschrift SemiBold" panose="020B0502040204020203" pitchFamily="34" charset="0"/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3520474" y="1530533"/>
              <a:ext cx="2485820" cy="1169551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b="1" dirty="0" smtClean="0">
                <a:latin typeface="Bahnschrift SemiBold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sz="800" b="1" dirty="0" smtClean="0"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 smtClean="0">
                  <a:latin typeface="Bahnschrift SemiBold" panose="020B0502040204020203" pitchFamily="34" charset="0"/>
                </a:rPr>
                <a:t>Higiene </a:t>
              </a:r>
              <a:r>
                <a:rPr lang="es-MX" b="1" dirty="0">
                  <a:latin typeface="Bahnschrift SemiBold" panose="020B0502040204020203" pitchFamily="34" charset="0"/>
                </a:rPr>
                <a:t>de manos</a:t>
              </a:r>
            </a:p>
            <a:p>
              <a:endParaRPr lang="es-MX" b="1" dirty="0" smtClean="0">
                <a:latin typeface="Bahnschrift SemiBold" panose="020B0502040204020203" pitchFamily="34" charset="0"/>
              </a:endParaRPr>
            </a:p>
            <a:p>
              <a:endParaRPr lang="es-MX" sz="800" b="1" dirty="0">
                <a:latin typeface="Bahnschrift SemiBold" panose="020B0502040204020203" pitchFamily="34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6348256" y="1529894"/>
              <a:ext cx="2342491" cy="1154162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b="1" dirty="0" smtClean="0"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 smtClean="0">
                  <a:latin typeface="Bahnschrift SemiBold" panose="020B0502040204020203" pitchFamily="34" charset="0"/>
                </a:rPr>
                <a:t>Uso </a:t>
              </a:r>
              <a:r>
                <a:rPr lang="es-MX" b="1" dirty="0">
                  <a:latin typeface="Bahnschrift SemiBold" panose="020B0502040204020203" pitchFamily="34" charset="0"/>
                </a:rPr>
                <a:t>de </a:t>
              </a:r>
              <a:r>
                <a:rPr lang="es-MX" b="1" dirty="0" smtClean="0">
                  <a:latin typeface="Bahnschrift SemiBold" panose="020B0502040204020203" pitchFamily="34" charset="0"/>
                </a:rPr>
                <a:t>mascarilla</a:t>
              </a:r>
              <a:endParaRPr lang="es-MX" b="1" dirty="0">
                <a:latin typeface="Bahnschrift SemiBold" panose="020B0502040204020203" pitchFamily="34" charset="0"/>
              </a:endParaRPr>
            </a:p>
            <a:p>
              <a:endParaRPr lang="es-MX" b="1" dirty="0" smtClean="0">
                <a:latin typeface="Bahnschrift SemiBold" panose="020B0502040204020203" pitchFamily="34" charset="0"/>
              </a:endParaRPr>
            </a:p>
            <a:p>
              <a:endParaRPr lang="en-US" sz="1500" b="1" dirty="0">
                <a:latin typeface="Bahnschrift SemiBold" panose="020B0502040204020203" pitchFamily="34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9127746" y="1529255"/>
              <a:ext cx="2381082" cy="1138773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Bahnschrift SemiBold" panose="020B0502040204020203" pitchFamily="34" charset="0"/>
                </a:rPr>
                <a:t>Evitar tocarse la cara si no se ha lavado las manos</a:t>
              </a:r>
            </a:p>
            <a:p>
              <a:pPr algn="ctr"/>
              <a:endParaRPr lang="es-MX" sz="1400" b="1" dirty="0">
                <a:latin typeface="Bahnschrift SemiBold" panose="020B0502040204020203" pitchFamily="34" charset="0"/>
              </a:endParaRPr>
            </a:p>
          </p:txBody>
        </p:sp>
        <p:pic>
          <p:nvPicPr>
            <p:cNvPr id="9" name="Picture 4" descr="Quiénes somos - Noticias - Combate la COVID-19 y homenajea al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0"/>
            <a:stretch/>
          </p:blipFill>
          <p:spPr bwMode="auto">
            <a:xfrm>
              <a:off x="3541598" y="2842669"/>
              <a:ext cx="2537353" cy="226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uadroTexto 9"/>
            <p:cNvSpPr txBox="1"/>
            <p:nvPr/>
          </p:nvSpPr>
          <p:spPr>
            <a:xfrm>
              <a:off x="4426950" y="4594758"/>
              <a:ext cx="1686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/>
                <a:t>20 segundos</a:t>
              </a:r>
              <a:endParaRPr lang="en-US" b="1" dirty="0"/>
            </a:p>
          </p:txBody>
        </p:sp>
        <p:pic>
          <p:nvPicPr>
            <p:cNvPr id="4098" name="Picture 2" descr="Xiaomi patenta una mascarilla inteligente que se comunica con el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2" r="7423"/>
            <a:stretch/>
          </p:blipFill>
          <p:spPr bwMode="auto">
            <a:xfrm>
              <a:off x="6381066" y="2787103"/>
              <a:ext cx="2382443" cy="235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4"/>
            <a:srcRect r="2206" b="4447"/>
            <a:stretch/>
          </p:blipFill>
          <p:spPr>
            <a:xfrm>
              <a:off x="9223542" y="2754103"/>
              <a:ext cx="2250261" cy="2400836"/>
            </a:xfrm>
            <a:prstGeom prst="rect">
              <a:avLst/>
            </a:prstGeom>
          </p:spPr>
        </p:pic>
        <p:pic>
          <p:nvPicPr>
            <p:cNvPr id="1026" name="Picture 2" descr="Distanciamiento social, cuarentena y aislamient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978" y="2904699"/>
              <a:ext cx="2613371" cy="2187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/>
            <p:cNvSpPr txBox="1"/>
            <p:nvPr/>
          </p:nvSpPr>
          <p:spPr>
            <a:xfrm>
              <a:off x="1655207" y="3373844"/>
              <a:ext cx="8268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solidFill>
                    <a:schemeClr val="bg1"/>
                  </a:solidFill>
                </a:rPr>
                <a:t>1.5 </a:t>
              </a:r>
              <a:r>
                <a:rPr lang="es-MX" sz="1400" b="1" dirty="0" err="1" smtClean="0">
                  <a:solidFill>
                    <a:schemeClr val="bg1"/>
                  </a:solidFill>
                </a:rPr>
                <a:t>mt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8411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202</Words>
  <Application>Microsoft Office PowerPoint</Application>
  <PresentationFormat>Panorámica</PresentationFormat>
  <Paragraphs>29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Bahnschrift SemiBold</vt:lpstr>
      <vt:lpstr>Bahnschrift SemiBold SemiConden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27</cp:revision>
  <dcterms:modified xsi:type="dcterms:W3CDTF">2020-06-03T04:35:05Z</dcterms:modified>
</cp:coreProperties>
</file>