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76" r:id="rId2"/>
    <p:sldMasterId id="2147483690" r:id="rId3"/>
    <p:sldMasterId id="2147483697" r:id="rId4"/>
    <p:sldMasterId id="2147483704" r:id="rId5"/>
  </p:sldMasterIdLst>
  <p:notesMasterIdLst>
    <p:notesMasterId r:id="rId30"/>
  </p:notesMasterIdLst>
  <p:sldIdLst>
    <p:sldId id="264" r:id="rId6"/>
    <p:sldId id="267" r:id="rId7"/>
    <p:sldId id="269" r:id="rId8"/>
    <p:sldId id="271" r:id="rId9"/>
    <p:sldId id="270" r:id="rId10"/>
    <p:sldId id="272" r:id="rId11"/>
    <p:sldId id="273" r:id="rId12"/>
    <p:sldId id="275" r:id="rId13"/>
    <p:sldId id="280" r:id="rId14"/>
    <p:sldId id="281" r:id="rId15"/>
    <p:sldId id="276" r:id="rId16"/>
    <p:sldId id="277" r:id="rId17"/>
    <p:sldId id="278" r:id="rId18"/>
    <p:sldId id="279" r:id="rId19"/>
    <p:sldId id="282" r:id="rId20"/>
    <p:sldId id="290" r:id="rId21"/>
    <p:sldId id="291" r:id="rId22"/>
    <p:sldId id="284" r:id="rId23"/>
    <p:sldId id="283" r:id="rId24"/>
    <p:sldId id="285" r:id="rId25"/>
    <p:sldId id="286" r:id="rId26"/>
    <p:sldId id="287" r:id="rId27"/>
    <p:sldId id="288" r:id="rId28"/>
    <p:sldId id="289" r:id="rId29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FF66"/>
    <a:srgbClr val="FF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41" d="100"/>
          <a:sy n="41" d="100"/>
        </p:scale>
        <p:origin x="6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56B46-5463-452F-9B2F-5616CF3C95C2}" type="datetimeFigureOut">
              <a:rPr lang="es-PE" smtClean="0"/>
              <a:t>11/12/2020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1255E-0EF0-4157-98A0-3963A62BC9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575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789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607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73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FACILITADOR: BIENVENIDA Y AGRADECE A FAMILIA POR SU PARTICIPACIÓN</a:t>
            </a:r>
            <a:r>
              <a:rPr lang="es-PE" baseline="0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6127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4676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2657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FACILITADOR: BIENVENIDA Y AGRADECE A FAMILIA POR SU PARTICIPACIÓN</a:t>
            </a:r>
            <a:r>
              <a:rPr lang="es-PE" baseline="0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672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SI</a:t>
            </a:r>
            <a:r>
              <a:rPr lang="es-MX" baseline="0" dirty="0"/>
              <a:t> NO USAMOS MASCARILLA, DE 10 PERSONAS, 7 SE PUEDEN CONTAGIAR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253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0813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05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739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FACILITADOR: BIENVENIDA Y AGRADECE A FAMILIA POR SU PARTICIPACIÓN</a:t>
            </a:r>
            <a:r>
              <a:rPr lang="es-PE" baseline="0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9398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556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FACILITADOR: BIENVENIDA Y AGRADECE A FAMILIA POR SU PARTICIPACIÓN</a:t>
            </a:r>
            <a:r>
              <a:rPr lang="es-PE" baseline="0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6008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08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6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09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3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0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3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437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49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992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74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07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99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513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46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69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270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99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40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13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427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48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671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97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0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523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1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7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8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2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444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2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99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46740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73062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9367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2088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9144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3.jpeg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jp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9645BA5E-ECC8-46EA-87A8-83429280A1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" y="498765"/>
            <a:ext cx="1220733" cy="583783"/>
          </a:xfrm>
          <a:prstGeom prst="rect">
            <a:avLst/>
          </a:prstGeom>
        </p:spPr>
      </p:pic>
      <p:pic>
        <p:nvPicPr>
          <p:cNvPr id="2050" name="Picture 2" descr="CERV Realidad Virtual">
            <a:extLst>
              <a:ext uri="{FF2B5EF4-FFF2-40B4-BE49-F238E27FC236}">
                <a16:creationId xmlns="" xmlns:a16="http://schemas.microsoft.com/office/drawing/2014/main" id="{37E50BA2-32D3-4A15-814F-51A073D81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t="23437" r="14241" b="21166"/>
          <a:stretch/>
        </p:blipFill>
        <p:spPr bwMode="auto">
          <a:xfrm>
            <a:off x="3491345" y="10685"/>
            <a:ext cx="1821633" cy="13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0" y="1390173"/>
            <a:ext cx="6096000" cy="7318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8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CAPACITACIÓN EN PROTOCOLOS SANITARIOS DE VIGILANCIA, PREVENCIÓN Y CONTROL DE COVID 19”</a:t>
            </a:r>
            <a:endParaRPr lang="en-US" sz="18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1" name="Google Shape;176;p15"/>
          <p:cNvSpPr txBox="1">
            <a:spLocks noGrp="1"/>
          </p:cNvSpPr>
          <p:nvPr>
            <p:ph type="title"/>
          </p:nvPr>
        </p:nvSpPr>
        <p:spPr>
          <a:xfrm>
            <a:off x="1059096" y="2122020"/>
            <a:ext cx="3977807" cy="35031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SESIÓN 1: </a:t>
            </a:r>
            <a:b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/>
            </a:r>
            <a:b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CORONAVIRUS: ASPECTOS GENERALES: MEDIDAS DE PREVENCIÓN, LAVADO DE MANOS</a:t>
            </a:r>
          </a:p>
        </p:txBody>
      </p:sp>
      <p:pic>
        <p:nvPicPr>
          <p:cNvPr id="8" name="Picture 2" descr="Las imágenes de Familia Covid más descargadas de Agos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981" y="1742448"/>
            <a:ext cx="4319578" cy="348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10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736840" y="612677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sz="3733" dirty="0"/>
              <a:t/>
            </a:r>
            <a:br>
              <a:rPr lang="es-MX" sz="3733" dirty="0"/>
            </a:br>
            <a:r>
              <a:rPr lang="es-MX" sz="3733" b="1" dirty="0"/>
              <a:t>Distanciamiento físico</a:t>
            </a:r>
            <a:r>
              <a:rPr lang="es-MX" sz="3733" dirty="0"/>
              <a:t/>
            </a:r>
            <a:br>
              <a:rPr lang="es-MX" sz="3733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09744" y="353803"/>
            <a:ext cx="1007597" cy="481856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43C9EB81-0D15-4266-A973-34BD02FA7B3A}"/>
              </a:ext>
            </a:extLst>
          </p:cNvPr>
          <p:cNvSpPr/>
          <p:nvPr/>
        </p:nvSpPr>
        <p:spPr>
          <a:xfrm>
            <a:off x="4652489" y="1958367"/>
            <a:ext cx="2826907" cy="353943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Open Sans"/>
              </a:rPr>
              <a:t>Mantener la distancia con el resto de personas cuando se dirija a comprar al mercado, al banco o lugares donde haya mucha aglomeración de personas y cuyos lugares sean de ambientes cerrados.</a:t>
            </a:r>
          </a:p>
          <a:p>
            <a:endParaRPr lang="es-MX" sz="2400" dirty="0">
              <a:latin typeface="Open Sans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725239" y="1780131"/>
            <a:ext cx="3898646" cy="2808627"/>
            <a:chOff x="701343" y="1052536"/>
            <a:chExt cx="3152381" cy="2819048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343" y="1052536"/>
              <a:ext cx="3152381" cy="2819048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377440" y="1674946"/>
              <a:ext cx="993622" cy="834080"/>
            </a:xfrm>
            <a:prstGeom prst="rect">
              <a:avLst/>
            </a:prstGeom>
            <a:solidFill>
              <a:srgbClr val="D1EDF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rgbClr val="5982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1.5 METROS</a:t>
              </a:r>
              <a:endParaRPr lang="es-PE" sz="1200" b="1" dirty="0">
                <a:solidFill>
                  <a:srgbClr val="5982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7636969" y="4503207"/>
            <a:ext cx="4540618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Open Sans"/>
              </a:rPr>
              <a:t>Cuando una persona que tiene el virus tose o estornuda, las gotículas respiratorias pueden alcanzar la boca, la nariz o rostro de las personas que están cerca. Las gotículas de un estornudo pueden viajar hasta 1.5 metros de distancia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4" r="49355"/>
          <a:stretch/>
        </p:blipFill>
        <p:spPr>
          <a:xfrm>
            <a:off x="508000" y="1958367"/>
            <a:ext cx="3986916" cy="43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1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800917" y="287365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b="1" dirty="0"/>
              <a:t>Lavado de manos</a:t>
            </a:r>
            <a:endParaRPr b="1"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16990020" y="4151161"/>
            <a:ext cx="2361737" cy="270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28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3074" name="Picture 2" descr="Jabón o alcohol en gel? ¿Cuál es mejor y por qué? Lavado de manos es la  principal medida de prevención ante un posible contagio | Portal de la  Secretaría de Descentralizació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r="13710"/>
          <a:stretch/>
        </p:blipFill>
        <p:spPr bwMode="auto">
          <a:xfrm>
            <a:off x="9087729" y="1491358"/>
            <a:ext cx="2813539" cy="240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602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¿Por qué es importante lavarnos las manos?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12</a:t>
            </a:fld>
            <a:endParaRPr lang="es-PE">
              <a:solidFill>
                <a:srgbClr val="696464"/>
              </a:solidFill>
            </a:endParaRPr>
          </a:p>
        </p:txBody>
      </p:sp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sp>
        <p:nvSpPr>
          <p:cNvPr id="13" name="Marcador de contenido 2"/>
          <p:cNvSpPr txBox="1">
            <a:spLocks/>
          </p:cNvSpPr>
          <p:nvPr/>
        </p:nvSpPr>
        <p:spPr>
          <a:xfrm>
            <a:off x="291516" y="1774999"/>
            <a:ext cx="7594990" cy="44434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PE" sz="2200" dirty="0">
                <a:solidFill>
                  <a:schemeClr val="tx1"/>
                </a:solidFill>
              </a:rPr>
              <a:t> Las manos son la principal vía de transmisión de gérmenes.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PE" sz="2200" dirty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PE" sz="2200" dirty="0">
                <a:solidFill>
                  <a:schemeClr val="tx1"/>
                </a:solidFill>
              </a:rPr>
              <a:t>Miles de personas mueren diariamente en todo el mundo a causa de infecciones cruzadas y hoy por el covid-19.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PE" sz="22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PE" sz="220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s-PE" sz="2200" dirty="0">
                <a:solidFill>
                  <a:schemeClr val="tx1"/>
                </a:solidFill>
              </a:rPr>
              <a:t>El lavarse de manos con agua y jabón es una de las maneras más efectivas y sencillas de prevenir enfermedades diarreicas y respiratorias, así como el covid-19.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PE" sz="22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PE" sz="2200" dirty="0">
                <a:solidFill>
                  <a:schemeClr val="tx1"/>
                </a:solidFill>
              </a:rPr>
              <a:t> La higiene de las manos es, la medida más importante para evitar la transmisión de gérmenes perjudiciales para nuestra salud.</a:t>
            </a:r>
            <a:endParaRPr lang="es-PE" sz="2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D90271E9-B1BA-4A94-9950-AEACC5A1D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30" r="18001"/>
          <a:stretch/>
        </p:blipFill>
        <p:spPr>
          <a:xfrm>
            <a:off x="8102990" y="1927274"/>
            <a:ext cx="3811919" cy="424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27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736840" y="612677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b="1" dirty="0"/>
              <a:t>TÉCNICA: Lavado de manos</a:t>
            </a:r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09744" y="353803"/>
            <a:ext cx="1007597" cy="48185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08001" y="1932470"/>
            <a:ext cx="4105564" cy="420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133" dirty="0"/>
              <a:t>¿Cómo lavarse las manos?</a:t>
            </a:r>
            <a:endParaRPr lang="es-PE" sz="2133" dirty="0"/>
          </a:p>
        </p:txBody>
      </p:sp>
      <p:grpSp>
        <p:nvGrpSpPr>
          <p:cNvPr id="8" name="Grupo 7"/>
          <p:cNvGrpSpPr/>
          <p:nvPr/>
        </p:nvGrpSpPr>
        <p:grpSpPr>
          <a:xfrm>
            <a:off x="252944" y="2599466"/>
            <a:ext cx="2386445" cy="3137647"/>
            <a:chOff x="-642998" y="2081598"/>
            <a:chExt cx="5803770" cy="7028723"/>
          </a:xfrm>
        </p:grpSpPr>
        <p:pic>
          <p:nvPicPr>
            <p:cNvPr id="9" name="Picture 10" descr="Higiene de manos: protocolo de lavado de manos quirúrgico y clínico">
              <a:extLst>
                <a:ext uri="{FF2B5EF4-FFF2-40B4-BE49-F238E27FC236}">
                  <a16:creationId xmlns="" xmlns:a16="http://schemas.microsoft.com/office/drawing/2014/main" id="{F4B715EE-B2A7-4F5B-8DA7-1465AE95A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91" y="2344595"/>
              <a:ext cx="4165081" cy="2881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uadroTexto 9">
              <a:extLst>
                <a:ext uri="{FF2B5EF4-FFF2-40B4-BE49-F238E27FC236}">
                  <a16:creationId xmlns="" xmlns:a16="http://schemas.microsoft.com/office/drawing/2014/main" id="{BF1799C6-C9A1-4C8A-9696-01691699E6DB}"/>
                </a:ext>
              </a:extLst>
            </p:cNvPr>
            <p:cNvSpPr txBox="1"/>
            <p:nvPr/>
          </p:nvSpPr>
          <p:spPr>
            <a:xfrm>
              <a:off x="995692" y="5225800"/>
              <a:ext cx="4165080" cy="388452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667" b="1" dirty="0">
                  <a:solidFill>
                    <a:schemeClr val="bg1"/>
                  </a:solidFill>
                </a:rPr>
                <a:t> Mojamos las manos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="" xmlns:a16="http://schemas.microsoft.com/office/drawing/2014/main" id="{6083C548-7504-4EFB-8B18-C1B32B2CD282}"/>
                </a:ext>
              </a:extLst>
            </p:cNvPr>
            <p:cNvSpPr/>
            <p:nvPr/>
          </p:nvSpPr>
          <p:spPr>
            <a:xfrm>
              <a:off x="-642998" y="2081598"/>
              <a:ext cx="1638690" cy="3585182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algn="ctr"/>
              <a:r>
                <a:rPr lang="es-ES" sz="9600" b="1" spc="67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1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3114154" y="2430730"/>
            <a:ext cx="2284945" cy="2818837"/>
            <a:chOff x="5948421" y="1135050"/>
            <a:chExt cx="5172221" cy="2941234"/>
          </a:xfrm>
        </p:grpSpPr>
        <p:grpSp>
          <p:nvGrpSpPr>
            <p:cNvPr id="15" name="Grupo 14"/>
            <p:cNvGrpSpPr/>
            <p:nvPr/>
          </p:nvGrpSpPr>
          <p:grpSpPr>
            <a:xfrm>
              <a:off x="6998023" y="1433613"/>
              <a:ext cx="4122619" cy="2642671"/>
              <a:chOff x="6612248" y="1433613"/>
              <a:chExt cx="4122619" cy="2642671"/>
            </a:xfrm>
          </p:grpSpPr>
          <p:pic>
            <p:nvPicPr>
              <p:cNvPr id="17" name="Picture 12" descr="Higiene de manos - Wikipedia, la enciclopedia libre">
                <a:extLst>
                  <a:ext uri="{FF2B5EF4-FFF2-40B4-BE49-F238E27FC236}">
                    <a16:creationId xmlns="" xmlns:a16="http://schemas.microsoft.com/office/drawing/2014/main" id="{983B1071-F635-48F6-B470-F45CF078F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2248" y="1433613"/>
                <a:ext cx="4113869" cy="16898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CuadroTexto 17">
                <a:extLst>
                  <a:ext uri="{FF2B5EF4-FFF2-40B4-BE49-F238E27FC236}">
                    <a16:creationId xmlns="" xmlns:a16="http://schemas.microsoft.com/office/drawing/2014/main" id="{0CB6849C-6071-487F-BA06-079F6975F0E6}"/>
                  </a:ext>
                </a:extLst>
              </p:cNvPr>
              <p:cNvSpPr txBox="1"/>
              <p:nvPr/>
            </p:nvSpPr>
            <p:spPr>
              <a:xfrm>
                <a:off x="6612248" y="3123433"/>
                <a:ext cx="4122619" cy="95285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2667" b="1" dirty="0">
                    <a:solidFill>
                      <a:schemeClr val="bg1"/>
                    </a:solidFill>
                  </a:rPr>
                  <a:t>Enjabonamos </a:t>
                </a:r>
              </a:p>
            </p:txBody>
          </p:sp>
        </p:grpSp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6083C548-7504-4EFB-8B18-C1B32B2CD282}"/>
                </a:ext>
              </a:extLst>
            </p:cNvPr>
            <p:cNvSpPr/>
            <p:nvPr/>
          </p:nvSpPr>
          <p:spPr>
            <a:xfrm>
              <a:off x="5948421" y="1135050"/>
              <a:ext cx="289837" cy="1841072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algn="ctr"/>
              <a:r>
                <a:rPr lang="es-ES" sz="10666" b="1" spc="67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2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5708182" y="2363073"/>
            <a:ext cx="3350938" cy="2640119"/>
            <a:chOff x="-883224" y="438021"/>
            <a:chExt cx="6016995" cy="3504956"/>
          </a:xfrm>
        </p:grpSpPr>
        <p:pic>
          <p:nvPicPr>
            <p:cNvPr id="20" name="Picture 18" descr="Prevención Coronavirus: mejores jabones para lavar las manos en ...">
              <a:extLst>
                <a:ext uri="{FF2B5EF4-FFF2-40B4-BE49-F238E27FC236}">
                  <a16:creationId xmlns="" xmlns:a16="http://schemas.microsoft.com/office/drawing/2014/main" id="{CE192E16-D6DE-4535-89DE-527497E71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215" y="751849"/>
              <a:ext cx="4236556" cy="1959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CuadroTexto 20">
              <a:extLst>
                <a:ext uri="{FF2B5EF4-FFF2-40B4-BE49-F238E27FC236}">
                  <a16:creationId xmlns="" xmlns:a16="http://schemas.microsoft.com/office/drawing/2014/main" id="{97EDC1D4-A3DC-4E1E-B856-5ED7E73377EF}"/>
                </a:ext>
              </a:extLst>
            </p:cNvPr>
            <p:cNvSpPr txBox="1"/>
            <p:nvPr/>
          </p:nvSpPr>
          <p:spPr>
            <a:xfrm>
              <a:off x="893699" y="2730637"/>
              <a:ext cx="4240072" cy="12123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667" b="1" dirty="0">
                  <a:solidFill>
                    <a:schemeClr val="bg1"/>
                  </a:solidFill>
                </a:rPr>
                <a:t>Frótese las palmas</a:t>
              </a: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="" xmlns:a16="http://schemas.microsoft.com/office/drawing/2014/main" id="{6083C548-7504-4EFB-8B18-C1B32B2CD282}"/>
                </a:ext>
              </a:extLst>
            </p:cNvPr>
            <p:cNvSpPr/>
            <p:nvPr/>
          </p:nvSpPr>
          <p:spPr>
            <a:xfrm>
              <a:off x="-883224" y="438021"/>
              <a:ext cx="1824774" cy="2342449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s-ES" sz="10666" b="1" spc="67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3</a:t>
              </a:r>
            </a:p>
          </p:txBody>
        </p:sp>
      </p:grpSp>
      <p:sp>
        <p:nvSpPr>
          <p:cNvPr id="23" name="Google Shape;308;p25"/>
          <p:cNvSpPr txBox="1">
            <a:spLocks/>
          </p:cNvSpPr>
          <p:nvPr/>
        </p:nvSpPr>
        <p:spPr>
          <a:xfrm>
            <a:off x="2875972" y="6518983"/>
            <a:ext cx="228923" cy="46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fld id="{00000000-1234-1234-1234-123412341234}" type="slidenum">
              <a:rPr lang="en" sz="1467"/>
              <a:pPr/>
              <a:t>13</a:t>
            </a:fld>
            <a:endParaRPr lang="en" sz="1467"/>
          </a:p>
        </p:txBody>
      </p:sp>
      <p:pic>
        <p:nvPicPr>
          <p:cNvPr id="24" name="Imagen 23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4086217" y="519868"/>
            <a:ext cx="605183" cy="437763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FA6DE7B3-4EE7-4521-8A52-E6BB80FC2545}"/>
              </a:ext>
            </a:extLst>
          </p:cNvPr>
          <p:cNvSpPr/>
          <p:nvPr/>
        </p:nvSpPr>
        <p:spPr>
          <a:xfrm>
            <a:off x="9478003" y="2325408"/>
            <a:ext cx="152135" cy="176445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s-ES" sz="10666" b="1" spc="67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</a:p>
        </p:txBody>
      </p:sp>
      <p:pic>
        <p:nvPicPr>
          <p:cNvPr id="26" name="Picture 14" descr="Itel: protocolo de limpieza y desinfección para hoteles ante el ...">
            <a:extLst>
              <a:ext uri="{FF2B5EF4-FFF2-40B4-BE49-F238E27FC236}">
                <a16:creationId xmlns="" xmlns:a16="http://schemas.microsoft.com/office/drawing/2014/main" id="{0F2E35AA-B579-4880-B9C5-093279461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"/>
          <a:stretch/>
        </p:blipFill>
        <p:spPr bwMode="auto">
          <a:xfrm>
            <a:off x="9900900" y="2239155"/>
            <a:ext cx="2217688" cy="183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2DA6B0CC-5A47-4BA1-827B-E193B99584DD}"/>
              </a:ext>
            </a:extLst>
          </p:cNvPr>
          <p:cNvSpPr txBox="1"/>
          <p:nvPr/>
        </p:nvSpPr>
        <p:spPr>
          <a:xfrm>
            <a:off x="9974314" y="4089994"/>
            <a:ext cx="2217687" cy="18158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 lvl="0">
              <a:defRPr lang="en-US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PE" sz="1600" dirty="0"/>
              <a:t>Frótese la palma de la mano derecha Sobre el dorso de la mano izquierda. Entrelazando los dedos, de una mano y luego de la otra.</a:t>
            </a:r>
          </a:p>
        </p:txBody>
      </p:sp>
    </p:spTree>
    <p:extLst>
      <p:ext uri="{BB962C8B-B14F-4D97-AF65-F5344CB8AC3E}">
        <p14:creationId xmlns:p14="http://schemas.microsoft.com/office/powerpoint/2010/main" val="124142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736840" y="612677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dirty="0"/>
              <a:t> TÉCNICA: Lavado de manos</a:t>
            </a:r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09744" y="353803"/>
            <a:ext cx="1007597" cy="481856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FA6DE7B3-4EE7-4521-8A52-E6BB80FC2545}"/>
              </a:ext>
            </a:extLst>
          </p:cNvPr>
          <p:cNvSpPr/>
          <p:nvPr/>
        </p:nvSpPr>
        <p:spPr>
          <a:xfrm>
            <a:off x="185393" y="1902248"/>
            <a:ext cx="508000" cy="176445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s-ES" sz="10666" b="1" spc="67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</a:p>
        </p:txBody>
      </p:sp>
      <p:pic>
        <p:nvPicPr>
          <p:cNvPr id="14" name="Picture 4" descr="Técnica para el lavado de manos">
            <a:extLst>
              <a:ext uri="{FF2B5EF4-FFF2-40B4-BE49-F238E27FC236}">
                <a16:creationId xmlns="" xmlns:a16="http://schemas.microsoft.com/office/drawing/2014/main" id="{4BC3B89A-9DA4-47C9-86AC-EF84D2347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/>
          <a:stretch/>
        </p:blipFill>
        <p:spPr bwMode="auto">
          <a:xfrm>
            <a:off x="842038" y="1767067"/>
            <a:ext cx="2202575" cy="18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30628DB-0064-44B1-B853-DFF2E890AB94}"/>
              </a:ext>
            </a:extLst>
          </p:cNvPr>
          <p:cNvSpPr txBox="1"/>
          <p:nvPr/>
        </p:nvSpPr>
        <p:spPr>
          <a:xfrm>
            <a:off x="842038" y="3718032"/>
            <a:ext cx="2202831" cy="22267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 lvl="0">
              <a:defRPr lang="en-US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PE" sz="2667" dirty="0"/>
              <a:t> </a:t>
            </a:r>
            <a:r>
              <a:rPr lang="es-PE" sz="1867" dirty="0"/>
              <a:t>Frótese el dorso de los dedos de</a:t>
            </a:r>
          </a:p>
          <a:p>
            <a:r>
              <a:rPr lang="es-PE" sz="1867" dirty="0"/>
              <a:t> una mano con la palma de la otra mano, agarrándose los dedos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FA6DE7B3-4EE7-4521-8A52-E6BB80FC2545}"/>
              </a:ext>
            </a:extLst>
          </p:cNvPr>
          <p:cNvSpPr/>
          <p:nvPr/>
        </p:nvSpPr>
        <p:spPr>
          <a:xfrm>
            <a:off x="3149810" y="1902250"/>
            <a:ext cx="720709" cy="176445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s-ES" sz="10666" b="1" spc="67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/>
          <a:srcRect l="45205" t="34766" r="41069" b="44141"/>
          <a:stretch/>
        </p:blipFill>
        <p:spPr>
          <a:xfrm>
            <a:off x="3870519" y="1767067"/>
            <a:ext cx="1999931" cy="189976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BD82D2BE-98C3-4321-8998-06841A229057}"/>
              </a:ext>
            </a:extLst>
          </p:cNvPr>
          <p:cNvSpPr txBox="1"/>
          <p:nvPr/>
        </p:nvSpPr>
        <p:spPr>
          <a:xfrm>
            <a:off x="3870519" y="3693849"/>
            <a:ext cx="2133791" cy="288335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 lvl="0">
              <a:defRPr lang="en-US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PE" dirty="0"/>
              <a:t> </a:t>
            </a:r>
            <a:r>
              <a:rPr lang="es-PE" sz="1867" dirty="0"/>
              <a:t>Frótese con un movimiento de rotación el dedo pulgar de la mano izquierda atrapándolo con la palma de la manos derecha y viceversa</a:t>
            </a:r>
            <a:endParaRPr lang="es-PE" sz="2133" dirty="0"/>
          </a:p>
        </p:txBody>
      </p:sp>
      <p:pic>
        <p:nvPicPr>
          <p:cNvPr id="23" name="Picture 16" descr="Cuándo y cómo lavarse las manos para prevenir el Covid-19?">
            <a:extLst>
              <a:ext uri="{FF2B5EF4-FFF2-40B4-BE49-F238E27FC236}">
                <a16:creationId xmlns="" xmlns:a16="http://schemas.microsoft.com/office/drawing/2014/main" id="{80DCD672-CE4D-445A-AD21-2CC8C642E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42" y="1838677"/>
            <a:ext cx="2181807" cy="19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FA6DE7B3-4EE7-4521-8A52-E6BB80FC2545}"/>
              </a:ext>
            </a:extLst>
          </p:cNvPr>
          <p:cNvSpPr/>
          <p:nvPr/>
        </p:nvSpPr>
        <p:spPr>
          <a:xfrm>
            <a:off x="6107292" y="1874464"/>
            <a:ext cx="562275" cy="176445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s-ES" sz="10666" b="1" spc="67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7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BD82D2BE-98C3-4321-8998-06841A229057}"/>
              </a:ext>
            </a:extLst>
          </p:cNvPr>
          <p:cNvSpPr txBox="1"/>
          <p:nvPr/>
        </p:nvSpPr>
        <p:spPr>
          <a:xfrm>
            <a:off x="6669566" y="3805581"/>
            <a:ext cx="2364041" cy="28013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 lvl="0">
              <a:defRPr lang="en-US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PE" sz="2667" dirty="0"/>
              <a:t> </a:t>
            </a:r>
            <a:r>
              <a:rPr lang="es-PE" sz="1867" dirty="0"/>
              <a:t>Frótese con un movimiento de rotación el dedo pulgar de la mano izquierda atrapándolo con la palma de la mano derecha y viceversa</a:t>
            </a:r>
          </a:p>
        </p:txBody>
      </p:sp>
      <p:pic>
        <p:nvPicPr>
          <p:cNvPr id="26" name="Picture 22" descr="Coronavirus en Argentina: paso a paso, cómo vestirse, desvestirse ...">
            <a:extLst>
              <a:ext uri="{FF2B5EF4-FFF2-40B4-BE49-F238E27FC236}">
                <a16:creationId xmlns="" xmlns:a16="http://schemas.microsoft.com/office/drawing/2014/main" id="{5167103D-82C0-4320-9FB6-A93957EA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084" y="1838679"/>
            <a:ext cx="2207917" cy="19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ángulo 26">
            <a:extLst>
              <a:ext uri="{FF2B5EF4-FFF2-40B4-BE49-F238E27FC236}">
                <a16:creationId xmlns="" xmlns:a16="http://schemas.microsoft.com/office/drawing/2014/main" id="{FA6DE7B3-4EE7-4521-8A52-E6BB80FC2545}"/>
              </a:ext>
            </a:extLst>
          </p:cNvPr>
          <p:cNvSpPr/>
          <p:nvPr/>
        </p:nvSpPr>
        <p:spPr>
          <a:xfrm>
            <a:off x="9128728" y="1834658"/>
            <a:ext cx="618512" cy="176445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s-ES" sz="10666" b="1" spc="67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8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630628DB-0064-44B1-B853-DFF2E890AB94}"/>
              </a:ext>
            </a:extLst>
          </p:cNvPr>
          <p:cNvSpPr txBox="1"/>
          <p:nvPr/>
        </p:nvSpPr>
        <p:spPr>
          <a:xfrm>
            <a:off x="9984086" y="3814331"/>
            <a:ext cx="2207916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 lvl="0">
              <a:defRPr lang="en-US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PE" sz="2400" dirty="0"/>
              <a:t>Enjuague las manos con agua</a:t>
            </a:r>
          </a:p>
        </p:txBody>
      </p:sp>
    </p:spTree>
    <p:extLst>
      <p:ext uri="{BB962C8B-B14F-4D97-AF65-F5344CB8AC3E}">
        <p14:creationId xmlns:p14="http://schemas.microsoft.com/office/powerpoint/2010/main" val="3377466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¿Cuándo lavarse las manos?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15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1C91741-324D-4FC4-AABC-178D28E1C54C}"/>
              </a:ext>
            </a:extLst>
          </p:cNvPr>
          <p:cNvSpPr txBox="1"/>
          <p:nvPr/>
        </p:nvSpPr>
        <p:spPr>
          <a:xfrm>
            <a:off x="508000" y="2038887"/>
            <a:ext cx="6098344" cy="52322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</a:rPr>
              <a:t>EN NUESTROS HOSPEDAJES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02777" y="2853194"/>
            <a:ext cx="181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</a:rPr>
              <a:t>ANTES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502777" y="3464106"/>
            <a:ext cx="3991534" cy="2621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r>
              <a:rPr lang="es-PE" sz="2200" b="1" kern="0" dirty="0"/>
              <a:t>Del ingreso al trabajo.</a:t>
            </a:r>
          </a:p>
          <a:p>
            <a:r>
              <a:rPr lang="es-PE" sz="2200" b="1" kern="0" dirty="0"/>
              <a:t>De atender a un cliente.</a:t>
            </a:r>
          </a:p>
          <a:p>
            <a:r>
              <a:rPr lang="es-PE" sz="2200" b="1" kern="0" dirty="0"/>
              <a:t>De organizar las habitaciones.</a:t>
            </a:r>
          </a:p>
          <a:p>
            <a:r>
              <a:rPr lang="es-PE" sz="2200" b="1" kern="0" dirty="0"/>
              <a:t>De usar guantes.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173872" y="2853194"/>
            <a:ext cx="221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</a:rPr>
              <a:t>DESPUÉS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065060" y="3397198"/>
            <a:ext cx="71269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Barlow Light"/>
              <a:buChar char="▸"/>
            </a:pPr>
            <a:r>
              <a:rPr lang="es-PE" sz="2200" b="1" kern="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De ir al baño.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Barlow Light"/>
              <a:buChar char="▸"/>
            </a:pPr>
            <a:r>
              <a:rPr lang="es-PE" sz="2200" b="1" kern="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De haberse tocado alguna parte del cuerpo: cara o pelo.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Barlow Light"/>
              <a:buChar char="▸"/>
            </a:pPr>
            <a:r>
              <a:rPr lang="es-PE" sz="2200" b="1" kern="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De entregar llaves de la habitación.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Barlow Light"/>
              <a:buChar char="▸"/>
            </a:pPr>
            <a:r>
              <a:rPr lang="es-PE" sz="2200" b="1" kern="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De limpiar la habitación.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Barlow Light"/>
              <a:buChar char="▸"/>
            </a:pPr>
            <a:r>
              <a:rPr lang="es-PE" sz="2200" b="1" kern="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De recoger la ropa para la lavandería.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Barlow Light"/>
              <a:buChar char="▸"/>
            </a:pPr>
            <a:r>
              <a:rPr lang="es-PE" sz="2200" b="1" kern="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De tocar la basura.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Barlow Light"/>
              <a:buChar char="▸"/>
            </a:pPr>
            <a:r>
              <a:rPr lang="es-PE" sz="2200" b="1" kern="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Después de estornudar, toser o limpiarse la nariz.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890" y="1803397"/>
            <a:ext cx="3815141" cy="16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39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¿Cuándo lavarse las manos?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16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1C91741-324D-4FC4-AABC-178D28E1C54C}"/>
              </a:ext>
            </a:extLst>
          </p:cNvPr>
          <p:cNvSpPr txBox="1"/>
          <p:nvPr/>
        </p:nvSpPr>
        <p:spPr>
          <a:xfrm>
            <a:off x="508000" y="2038887"/>
            <a:ext cx="6098344" cy="52322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</a:rPr>
              <a:t>EN NUESTROS </a:t>
            </a:r>
            <a:r>
              <a:rPr lang="es-PE" sz="2800" b="1" dirty="0" smtClean="0">
                <a:solidFill>
                  <a:srgbClr val="C00000"/>
                </a:solidFill>
              </a:rPr>
              <a:t>RESTAURANTES</a:t>
            </a:r>
            <a:endParaRPr lang="es-PE" sz="2800" b="1" dirty="0">
              <a:solidFill>
                <a:srgbClr val="C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02777" y="2853194"/>
            <a:ext cx="181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</a:rPr>
              <a:t>ANTES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502777" y="3464106"/>
            <a:ext cx="3991534" cy="2621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r>
              <a:rPr lang="es-MX" sz="2200" b="1" kern="0" dirty="0"/>
              <a:t>De empezar el trabajo.</a:t>
            </a:r>
          </a:p>
          <a:p>
            <a:r>
              <a:rPr lang="es-MX" sz="2200" b="1" kern="0" dirty="0"/>
              <a:t>De manipular los alimentos.</a:t>
            </a:r>
          </a:p>
          <a:p>
            <a:r>
              <a:rPr lang="es-MX" sz="2200" b="1" kern="0" dirty="0"/>
              <a:t>De usar guantes.</a:t>
            </a:r>
          </a:p>
          <a:p>
            <a:r>
              <a:rPr lang="es-MX" sz="2200" b="1" kern="0" dirty="0"/>
              <a:t>De preparar los alimentos.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173872" y="2853194"/>
            <a:ext cx="221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</a:rPr>
              <a:t>DESPUÉS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065060" y="3397198"/>
            <a:ext cx="71269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Barlow Light"/>
              <a:buChar char="▸"/>
            </a:pPr>
            <a:r>
              <a:rPr lang="es-MX" sz="2200" b="1" kern="0" dirty="0" smtClean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De ir al </a:t>
            </a:r>
            <a:r>
              <a:rPr lang="es-MX" sz="2200" b="1" kern="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baño.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Barlow Light"/>
              <a:buChar char="▸"/>
            </a:pPr>
            <a:r>
              <a:rPr lang="es-MX" sz="2200" b="1" kern="0" dirty="0" smtClean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De tocarse </a:t>
            </a:r>
            <a:r>
              <a:rPr lang="es-MX" sz="2200" b="1" kern="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el cuerpo, la cara o el pelo.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Barlow Light"/>
              <a:buChar char="▸"/>
            </a:pPr>
            <a:r>
              <a:rPr lang="es-MX" sz="2200" b="1" kern="0" dirty="0" smtClean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De trabajar </a:t>
            </a:r>
            <a:r>
              <a:rPr lang="es-MX" sz="2200" b="1" kern="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con tierra o frutas y vegetales que estén podridos.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Barlow Light"/>
              <a:buChar char="▸"/>
            </a:pPr>
            <a:r>
              <a:rPr lang="es-MX" sz="2200" b="1" kern="0" dirty="0" smtClean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De tocar </a:t>
            </a:r>
            <a:r>
              <a:rPr lang="es-MX" sz="2200" b="1" kern="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la basura.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Barlow Light"/>
              <a:buChar char="▸"/>
            </a:pPr>
            <a:r>
              <a:rPr lang="es-MX" sz="2200" b="1" kern="0" dirty="0" smtClean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De fumar </a:t>
            </a:r>
            <a:r>
              <a:rPr lang="es-MX" sz="2200" b="1" kern="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u otras actividades que puedan ensuciar sus manos.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Barlow Light"/>
              <a:buChar char="▸"/>
            </a:pPr>
            <a:r>
              <a:rPr lang="es-MX" sz="2200" b="1" kern="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Después de estornudar, toser o limpiarse la nariz.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207" y="1829997"/>
            <a:ext cx="3412507" cy="204639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16142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¿Cuándo lavarse las manos?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17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1C91741-324D-4FC4-AABC-178D28E1C54C}"/>
              </a:ext>
            </a:extLst>
          </p:cNvPr>
          <p:cNvSpPr txBox="1"/>
          <p:nvPr/>
        </p:nvSpPr>
        <p:spPr>
          <a:xfrm>
            <a:off x="508000" y="2038887"/>
            <a:ext cx="6098344" cy="52322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</a:rPr>
              <a:t>EN </a:t>
            </a:r>
            <a:r>
              <a:rPr lang="es-PE" sz="2800" b="1" dirty="0" smtClean="0">
                <a:solidFill>
                  <a:srgbClr val="C00000"/>
                </a:solidFill>
              </a:rPr>
              <a:t>NUESTRAS LAVANDERÍAS</a:t>
            </a:r>
            <a:endParaRPr lang="es-PE" sz="2800" b="1" dirty="0">
              <a:solidFill>
                <a:srgbClr val="C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02777" y="2853194"/>
            <a:ext cx="181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</a:rPr>
              <a:t>ANTES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502777" y="3464106"/>
            <a:ext cx="3991534" cy="2621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r>
              <a:rPr lang="es-MX" sz="2200" b="1" kern="0" dirty="0"/>
              <a:t>De empezar el trabajo.</a:t>
            </a:r>
          </a:p>
          <a:p>
            <a:r>
              <a:rPr lang="es-MX" sz="2200" b="1" kern="0" dirty="0" smtClean="0"/>
              <a:t>De </a:t>
            </a:r>
            <a:r>
              <a:rPr lang="es-MX" sz="2200" b="1" kern="0" dirty="0"/>
              <a:t>usar guantes</a:t>
            </a:r>
            <a:r>
              <a:rPr lang="es-MX" sz="2200" b="1" kern="0" dirty="0" smtClean="0"/>
              <a:t>.</a:t>
            </a:r>
          </a:p>
          <a:p>
            <a:r>
              <a:rPr lang="es-MX" sz="2200" b="1" kern="0" dirty="0" smtClean="0"/>
              <a:t>De ingresar al centro de lavado</a:t>
            </a:r>
            <a:endParaRPr lang="es-MX" sz="2200" b="1" kern="0" dirty="0"/>
          </a:p>
          <a:p>
            <a:endParaRPr lang="es-MX" sz="2200" b="1" kern="0" dirty="0"/>
          </a:p>
        </p:txBody>
      </p:sp>
      <p:sp>
        <p:nvSpPr>
          <p:cNvPr id="7" name="CuadroTexto 6"/>
          <p:cNvSpPr txBox="1"/>
          <p:nvPr/>
        </p:nvSpPr>
        <p:spPr>
          <a:xfrm>
            <a:off x="5173872" y="2853194"/>
            <a:ext cx="221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</a:rPr>
              <a:t>DESPUÉS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065060" y="3397198"/>
            <a:ext cx="71269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Barlow Light"/>
              <a:buChar char="▸"/>
            </a:pPr>
            <a:r>
              <a:rPr lang="es-MX" sz="2200" b="1" kern="0" dirty="0" smtClean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De ir al </a:t>
            </a:r>
            <a:r>
              <a:rPr lang="es-MX" sz="2200" b="1" kern="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baño.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Barlow Light"/>
              <a:buChar char="▸"/>
            </a:pPr>
            <a:r>
              <a:rPr lang="es-MX" sz="2200" b="1" kern="0" dirty="0" smtClean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De recoger ropa seca o planchada</a:t>
            </a:r>
            <a:endParaRPr lang="es-MX" sz="2200" b="1" kern="0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Barlow Light"/>
              <a:buChar char="▸"/>
            </a:pPr>
            <a:r>
              <a:rPr lang="es-MX" sz="2200" b="1" kern="0" dirty="0" smtClean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De manipular ropa varias veces al día.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Barlow Light"/>
              <a:buChar char="▸"/>
            </a:pPr>
            <a:r>
              <a:rPr lang="es-MX" sz="2200" b="1" kern="0" dirty="0" smtClean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De manipular sustancias químicas, incluso detergentes. 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Barlow Light"/>
              <a:buChar char="▸"/>
            </a:pPr>
            <a:r>
              <a:rPr lang="es-MX" sz="2200" b="1" kern="0" dirty="0" smtClean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Después </a:t>
            </a:r>
            <a:r>
              <a:rPr lang="es-MX" sz="2200" b="1" kern="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de estornudar, toser o limpiarse la nariz</a:t>
            </a:r>
            <a:r>
              <a:rPr lang="es-MX" sz="2200" b="1" kern="0" dirty="0" smtClean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.</a:t>
            </a:r>
            <a:r>
              <a:rPr lang="es-MX" sz="2200" b="1" kern="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endParaRPr lang="es-MX" sz="2200" b="1" kern="0" dirty="0" smtClean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Barlow Light"/>
              <a:buChar char="▸"/>
            </a:pPr>
            <a:r>
              <a:rPr lang="es-MX" sz="2200" b="1" kern="0" dirty="0" smtClean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De </a:t>
            </a:r>
            <a:r>
              <a:rPr lang="es-MX" sz="2200" b="1" kern="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tocar la basura.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Barlow Light"/>
              <a:buChar char="▸"/>
            </a:pPr>
            <a:endParaRPr lang="es-MX" sz="2200" b="1" kern="0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207" y="1829997"/>
            <a:ext cx="3412507" cy="204639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12723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dirty="0"/>
              <a:t>¿Cuándo lavarse las manos en el hogar?</a:t>
            </a:r>
            <a:endParaRPr dirty="0"/>
          </a:p>
        </p:txBody>
      </p:sp>
      <p:sp>
        <p:nvSpPr>
          <p:cNvPr id="277" name="Google Shape;277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6E1AF099-2421-4B36-AA27-EC76840402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09744" y="353803"/>
            <a:ext cx="1007597" cy="481856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="" xmlns:a16="http://schemas.microsoft.com/office/drawing/2014/main" id="{5201E687-F457-413E-9286-9AADBA8B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09" y="1639175"/>
            <a:ext cx="5021217" cy="31238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Nube 29">
            <a:extLst>
              <a:ext uri="{FF2B5EF4-FFF2-40B4-BE49-F238E27FC236}">
                <a16:creationId xmlns="" xmlns:a16="http://schemas.microsoft.com/office/drawing/2014/main" id="{A49535BA-8A2B-488A-839E-55CCF590A028}"/>
              </a:ext>
            </a:extLst>
          </p:cNvPr>
          <p:cNvSpPr/>
          <p:nvPr/>
        </p:nvSpPr>
        <p:spPr>
          <a:xfrm>
            <a:off x="985640" y="4883963"/>
            <a:ext cx="3014304" cy="1488819"/>
          </a:xfrm>
          <a:prstGeom prst="clou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Después de tocar los animales o sus desechos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31" name="Nube 30">
            <a:extLst>
              <a:ext uri="{FF2B5EF4-FFF2-40B4-BE49-F238E27FC236}">
                <a16:creationId xmlns="" xmlns:a16="http://schemas.microsoft.com/office/drawing/2014/main" id="{3FE39E7A-C700-4F0A-B18C-3B703FD59691}"/>
              </a:ext>
            </a:extLst>
          </p:cNvPr>
          <p:cNvSpPr/>
          <p:nvPr/>
        </p:nvSpPr>
        <p:spPr>
          <a:xfrm>
            <a:off x="1" y="3117199"/>
            <a:ext cx="2876060" cy="1855287"/>
          </a:xfrm>
          <a:prstGeom prst="cloud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Antes de dormir (ayudar a los niños y ancianos)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32" name="Nube 31">
            <a:extLst>
              <a:ext uri="{FF2B5EF4-FFF2-40B4-BE49-F238E27FC236}">
                <a16:creationId xmlns="" xmlns:a16="http://schemas.microsoft.com/office/drawing/2014/main" id="{F8AFC5A7-8EFC-401F-B625-44D246B6866E}"/>
              </a:ext>
            </a:extLst>
          </p:cNvPr>
          <p:cNvSpPr/>
          <p:nvPr/>
        </p:nvSpPr>
        <p:spPr>
          <a:xfrm>
            <a:off x="4250324" y="5256242"/>
            <a:ext cx="3710608" cy="1543876"/>
          </a:xfrm>
          <a:prstGeom prst="cloud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Después de tocar la basura o alguna superficie contaminada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33" name="Nube 32">
            <a:extLst>
              <a:ext uri="{FF2B5EF4-FFF2-40B4-BE49-F238E27FC236}">
                <a16:creationId xmlns="" xmlns:a16="http://schemas.microsoft.com/office/drawing/2014/main" id="{3D7DE80A-4436-486D-9E4D-31859083E9C9}"/>
              </a:ext>
            </a:extLst>
          </p:cNvPr>
          <p:cNvSpPr/>
          <p:nvPr/>
        </p:nvSpPr>
        <p:spPr>
          <a:xfrm>
            <a:off x="8162349" y="4834382"/>
            <a:ext cx="3286539" cy="1587983"/>
          </a:xfrm>
          <a:prstGeom prst="cloud">
            <a:avLst/>
          </a:prstGeom>
          <a:solidFill>
            <a:srgbClr val="FF66F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Después de ir al baño o cambiar pañales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34" name="Nube 33">
            <a:extLst>
              <a:ext uri="{FF2B5EF4-FFF2-40B4-BE49-F238E27FC236}">
                <a16:creationId xmlns="" xmlns:a16="http://schemas.microsoft.com/office/drawing/2014/main" id="{E8C2DD8A-B34A-4F1E-A9A3-5AD64E5B77B0}"/>
              </a:ext>
            </a:extLst>
          </p:cNvPr>
          <p:cNvSpPr/>
          <p:nvPr/>
        </p:nvSpPr>
        <p:spPr>
          <a:xfrm>
            <a:off x="8546247" y="1415127"/>
            <a:ext cx="2804690" cy="1419415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b="1" dirty="0">
                <a:solidFill>
                  <a:schemeClr val="bg1"/>
                </a:solidFill>
              </a:rPr>
              <a:t>Antes  y después de preparar alimentos </a:t>
            </a:r>
            <a:endParaRPr lang="es-PE" sz="2200" b="1" dirty="0">
              <a:solidFill>
                <a:schemeClr val="bg1"/>
              </a:solidFill>
            </a:endParaRPr>
          </a:p>
        </p:txBody>
      </p:sp>
      <p:sp>
        <p:nvSpPr>
          <p:cNvPr id="35" name="Nube 34">
            <a:extLst>
              <a:ext uri="{FF2B5EF4-FFF2-40B4-BE49-F238E27FC236}">
                <a16:creationId xmlns="" xmlns:a16="http://schemas.microsoft.com/office/drawing/2014/main" id="{2F2E003F-9682-4562-ABA1-DAC7C1ABA7EA}"/>
              </a:ext>
            </a:extLst>
          </p:cNvPr>
          <p:cNvSpPr/>
          <p:nvPr/>
        </p:nvSpPr>
        <p:spPr>
          <a:xfrm>
            <a:off x="8375826" y="2986530"/>
            <a:ext cx="2975111" cy="1543876"/>
          </a:xfrm>
          <a:prstGeom prst="cloud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Antes de comer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4028365" y="4572984"/>
            <a:ext cx="4105564" cy="42056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133" dirty="0"/>
              <a:t>¿Cuándo lavarse las manos?</a:t>
            </a:r>
            <a:endParaRPr lang="es-PE" sz="2133" dirty="0"/>
          </a:p>
        </p:txBody>
      </p:sp>
      <p:sp>
        <p:nvSpPr>
          <p:cNvPr id="37" name="Nube 36">
            <a:extLst>
              <a:ext uri="{FF2B5EF4-FFF2-40B4-BE49-F238E27FC236}">
                <a16:creationId xmlns="" xmlns:a16="http://schemas.microsoft.com/office/drawing/2014/main" id="{A49535BA-8A2B-488A-839E-55CCF590A028}"/>
              </a:ext>
            </a:extLst>
          </p:cNvPr>
          <p:cNvSpPr/>
          <p:nvPr/>
        </p:nvSpPr>
        <p:spPr>
          <a:xfrm>
            <a:off x="668345" y="1622756"/>
            <a:ext cx="3014304" cy="1488819"/>
          </a:xfrm>
          <a:prstGeom prst="cloud">
            <a:avLst/>
          </a:prstGeom>
          <a:solidFill>
            <a:srgbClr val="3399F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Al llegar a casa</a:t>
            </a:r>
            <a:endParaRPr lang="es-P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0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736840" y="612677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dirty="0"/>
              <a:t>Lavado de manos - desinfección</a:t>
            </a:r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09744" y="353803"/>
            <a:ext cx="1007597" cy="48185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37552" y="1903918"/>
            <a:ext cx="4105564" cy="420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133" dirty="0"/>
              <a:t>     Uso de Alcohol Gel</a:t>
            </a:r>
            <a:endParaRPr lang="es-PE" sz="2133" dirty="0"/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43C9EB81-0D15-4266-A973-34BD02FA7B3A}"/>
              </a:ext>
            </a:extLst>
          </p:cNvPr>
          <p:cNvSpPr/>
          <p:nvPr/>
        </p:nvSpPr>
        <p:spPr>
          <a:xfrm>
            <a:off x="250721" y="2747317"/>
            <a:ext cx="65358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200" b="1" dirty="0">
              <a:solidFill>
                <a:srgbClr val="C00000"/>
              </a:solidFill>
              <a:latin typeface="Open Sans"/>
            </a:endParaRP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rgbClr val="C00000"/>
                </a:solidFill>
                <a:latin typeface="Open Sans"/>
              </a:rPr>
              <a:t>Use solo si no tiene </a:t>
            </a:r>
            <a:r>
              <a:rPr lang="es-ES" sz="2200" dirty="0">
                <a:solidFill>
                  <a:srgbClr val="000000"/>
                </a:solidFill>
                <a:latin typeface="Open Sans"/>
              </a:rPr>
              <a:t>agua y jabón disponibles.</a:t>
            </a: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rgbClr val="C00000"/>
                </a:solidFill>
                <a:latin typeface="Open Sans"/>
              </a:rPr>
              <a:t>Antes y después</a:t>
            </a:r>
            <a:r>
              <a:rPr lang="es-ES" sz="2200" dirty="0">
                <a:solidFill>
                  <a:srgbClr val="FF0000"/>
                </a:solidFill>
                <a:latin typeface="Open Sans"/>
              </a:rPr>
              <a:t>  </a:t>
            </a:r>
            <a:r>
              <a:rPr lang="es-ES" sz="2200" dirty="0">
                <a:latin typeface="Open Sans"/>
              </a:rPr>
              <a:t>de hacer </a:t>
            </a:r>
            <a:r>
              <a:rPr lang="es-ES" sz="2200" dirty="0">
                <a:solidFill>
                  <a:srgbClr val="000000"/>
                </a:solidFill>
                <a:latin typeface="Open Sans"/>
              </a:rPr>
              <a:t>compras fuera de casa.</a:t>
            </a: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rgbClr val="C00000"/>
                </a:solidFill>
                <a:latin typeface="Open Sans"/>
              </a:rPr>
              <a:t>Cuando toque </a:t>
            </a:r>
            <a:r>
              <a:rPr lang="es-ES" sz="2200" dirty="0">
                <a:solidFill>
                  <a:srgbClr val="000000"/>
                </a:solidFill>
                <a:latin typeface="Open Sans"/>
              </a:rPr>
              <a:t>una superficie o material de dudosa procedencia.</a:t>
            </a: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rgbClr val="C00000"/>
                </a:solidFill>
                <a:latin typeface="Open Sans"/>
              </a:rPr>
              <a:t>NO use Alcohol gel</a:t>
            </a:r>
            <a:r>
              <a:rPr lang="es-ES" sz="2200" dirty="0">
                <a:solidFill>
                  <a:srgbClr val="000000"/>
                </a:solidFill>
                <a:latin typeface="Open Sans"/>
              </a:rPr>
              <a:t> si sus manos están visiblemente sucias. Enjuáguelas previamente.</a:t>
            </a:r>
          </a:p>
          <a:p>
            <a:pPr algn="just"/>
            <a:endParaRPr lang="es-ES" sz="2200" dirty="0">
              <a:solidFill>
                <a:srgbClr val="000000"/>
              </a:solidFill>
              <a:latin typeface="Open Sans"/>
            </a:endParaRP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rgbClr val="C00000"/>
                </a:solidFill>
                <a:latin typeface="Open Sans"/>
              </a:rPr>
              <a:t>Lávese las manos</a:t>
            </a:r>
            <a:r>
              <a:rPr lang="es-ES" sz="2200" dirty="0">
                <a:solidFill>
                  <a:srgbClr val="000000"/>
                </a:solidFill>
                <a:latin typeface="Open Sans"/>
              </a:rPr>
              <a:t> con agua y jabón lo más pronto pueda (después de 3 usos del alcohol gel). </a:t>
            </a:r>
            <a:endParaRPr lang="es-PE" sz="2200" dirty="0"/>
          </a:p>
        </p:txBody>
      </p:sp>
      <p:pic>
        <p:nvPicPr>
          <p:cNvPr id="14" name="Picture 2" descr="Gel desinfectante para manos: ¿Eficaz frente al coronavirus?">
            <a:extLst>
              <a:ext uri="{FF2B5EF4-FFF2-40B4-BE49-F238E27FC236}">
                <a16:creationId xmlns="" xmlns:a16="http://schemas.microsoft.com/office/drawing/2014/main" id="{1E62390F-B04F-45A2-AB72-6CA8690EB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828" y="1838678"/>
            <a:ext cx="4602811" cy="277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94337B7B-7F28-4567-B06C-E2C98CDE190D}"/>
              </a:ext>
            </a:extLst>
          </p:cNvPr>
          <p:cNvSpPr/>
          <p:nvPr/>
        </p:nvSpPr>
        <p:spPr>
          <a:xfrm>
            <a:off x="7043828" y="4330020"/>
            <a:ext cx="4602811" cy="186326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667" b="1" dirty="0">
                <a:solidFill>
                  <a:schemeClr val="bg1"/>
                </a:solidFill>
                <a:latin typeface="Open Sans"/>
              </a:rPr>
              <a:t>“Use </a:t>
            </a:r>
            <a:r>
              <a:rPr lang="es-ES" sz="2667" dirty="0">
                <a:solidFill>
                  <a:schemeClr val="bg1"/>
                </a:solidFill>
                <a:latin typeface="Open Sans"/>
              </a:rPr>
              <a:t>un Alcohol Gel que contenga </a:t>
            </a:r>
            <a:r>
              <a:rPr lang="es-ES" sz="2667" b="1" dirty="0">
                <a:solidFill>
                  <a:schemeClr val="bg1"/>
                </a:solidFill>
                <a:latin typeface="Open Sans"/>
              </a:rPr>
              <a:t>al menos un 60 % de alcohol”</a:t>
            </a:r>
            <a:endParaRPr lang="es-PE" sz="3733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5F6D642-A9EF-4592-8348-1653D6A731FD}"/>
              </a:ext>
            </a:extLst>
          </p:cNvPr>
          <p:cNvSpPr txBox="1"/>
          <p:nvPr/>
        </p:nvSpPr>
        <p:spPr>
          <a:xfrm>
            <a:off x="432584" y="2389724"/>
            <a:ext cx="59260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0000"/>
                </a:solidFill>
                <a:latin typeface="Open Sans"/>
              </a:rPr>
              <a:t>“El procedimiento es similar al lavado de manos con jabón”.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127774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b="1" dirty="0"/>
              <a:t>¿A cuantas personas ha afectado el coronavirus      (COVID-19)?</a:t>
            </a: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2</a:t>
            </a:fld>
            <a:endParaRPr>
              <a:solidFill>
                <a:srgbClr val="696464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8531" t="46409" r="30037" b="25606"/>
          <a:stretch/>
        </p:blipFill>
        <p:spPr>
          <a:xfrm>
            <a:off x="6096000" y="2270007"/>
            <a:ext cx="2069496" cy="1306621"/>
          </a:xfrm>
          <a:prstGeom prst="rect">
            <a:avLst/>
          </a:prstGeom>
        </p:spPr>
      </p:pic>
      <p:sp>
        <p:nvSpPr>
          <p:cNvPr id="13" name="Flecha derecha 12"/>
          <p:cNvSpPr/>
          <p:nvPr/>
        </p:nvSpPr>
        <p:spPr>
          <a:xfrm>
            <a:off x="6425982" y="4580604"/>
            <a:ext cx="1409531" cy="7078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PE" sz="1400" kern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16" name="Picture 2" descr="Bola Del Mundo Imágenes Y Fotos - 123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1" y="1985578"/>
            <a:ext cx="1912225" cy="191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2004973" y="1944358"/>
            <a:ext cx="339634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3733" b="1" kern="0" dirty="0">
                <a:solidFill>
                  <a:srgbClr val="D34817">
                    <a:lumMod val="75000"/>
                  </a:srgbClr>
                </a:solidFill>
                <a:latin typeface="Bahnschrift SemiBold" panose="020B0502040204020203" pitchFamily="34" charset="0"/>
                <a:cs typeface="Arial"/>
                <a:sym typeface="Arial"/>
              </a:rPr>
              <a:t>64millones</a:t>
            </a:r>
            <a:endParaRPr lang="en-US" sz="3733" b="1" kern="0" dirty="0">
              <a:solidFill>
                <a:srgbClr val="D34817">
                  <a:lumMod val="75000"/>
                </a:srgbClr>
              </a:solidFill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376299" y="2577118"/>
            <a:ext cx="3396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MX" sz="20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Personas se han enfermado por COVID-19 en el mundo</a:t>
            </a:r>
            <a:endParaRPr lang="en-US" sz="2000" b="1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pic>
        <p:nvPicPr>
          <p:cNvPr id="19" name="Picture 4" descr="Mapa peru SFT – SFT Lat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" y="3973356"/>
            <a:ext cx="2318652" cy="231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2436637" y="4934547"/>
            <a:ext cx="3093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MX" sz="20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Personas se han enfermado por COVID-19 en el Perú 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s-MX" sz="2000" b="1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s-MX" sz="2000" b="1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s-MX" sz="20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*</a:t>
            </a:r>
            <a:r>
              <a:rPr lang="es-MX" sz="12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2/12/2020</a:t>
            </a:r>
            <a:endParaRPr lang="en-US" sz="2000" b="1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53881" y="4317508"/>
            <a:ext cx="178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FF0000"/>
                </a:solidFill>
              </a:rPr>
              <a:t>963,605</a:t>
            </a:r>
            <a:r>
              <a:rPr lang="es-MX" sz="2800" b="1" dirty="0"/>
              <a:t>*</a:t>
            </a:r>
            <a:endParaRPr lang="es-PE" sz="2800" b="1" dirty="0"/>
          </a:p>
        </p:txBody>
      </p:sp>
      <p:pic>
        <p:nvPicPr>
          <p:cNvPr id="23" name="Imagen 22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6EE0C248-6491-426C-8C41-11574D447BF9}"/>
              </a:ext>
            </a:extLst>
          </p:cNvPr>
          <p:cNvSpPr txBox="1"/>
          <p:nvPr/>
        </p:nvSpPr>
        <p:spPr>
          <a:xfrm>
            <a:off x="8730888" y="4472882"/>
            <a:ext cx="2406786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35317 *</a:t>
            </a:r>
          </a:p>
          <a:p>
            <a:pPr algn="ctr"/>
            <a:r>
              <a:rPr lang="es-MX" b="1" dirty="0"/>
              <a:t>FALLECIDOS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2C47A677-8531-4864-919B-549583ABA7B8}"/>
              </a:ext>
            </a:extLst>
          </p:cNvPr>
          <p:cNvSpPr txBox="1"/>
          <p:nvPr/>
        </p:nvSpPr>
        <p:spPr>
          <a:xfrm>
            <a:off x="8883288" y="2388518"/>
            <a:ext cx="2406786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1.493.925</a:t>
            </a:r>
            <a:endParaRPr lang="es-PE" sz="2000" b="1" dirty="0"/>
          </a:p>
          <a:p>
            <a:pPr algn="ctr"/>
            <a:r>
              <a:rPr lang="es-MX" b="1" dirty="0"/>
              <a:t>FALLECIDOS</a:t>
            </a:r>
          </a:p>
        </p:txBody>
      </p:sp>
    </p:spTree>
    <p:extLst>
      <p:ext uri="{BB962C8B-B14F-4D97-AF65-F5344CB8AC3E}">
        <p14:creationId xmlns:p14="http://schemas.microsoft.com/office/powerpoint/2010/main" val="2583009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800917" y="3074372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PE" sz="4000" b="1" dirty="0"/>
              <a:t>Uso de Mascarilla</a:t>
            </a:r>
            <a:br>
              <a:rPr lang="es-PE" sz="4000" b="1" dirty="0"/>
            </a:br>
            <a:r>
              <a:rPr lang="es-PE" sz="4000" b="1" dirty="0"/>
              <a:t>(Quirúrgica o Comunitaria)</a:t>
            </a:r>
          </a:p>
        </p:txBody>
      </p:sp>
      <p:sp>
        <p:nvSpPr>
          <p:cNvPr id="186" name="Google Shape;186;p16"/>
          <p:cNvSpPr txBox="1"/>
          <p:nvPr/>
        </p:nvSpPr>
        <p:spPr>
          <a:xfrm>
            <a:off x="16990020" y="4151161"/>
            <a:ext cx="2361737" cy="270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28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6146" name="Picture 2" descr="Usas bien tu mascarilla? | Blog de Bioingeniería | Universidad de  Ingeniería UT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0" y="1155013"/>
            <a:ext cx="2260061" cy="30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88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736840" y="612677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sz="3733" dirty="0"/>
              <a:t/>
            </a:r>
            <a:br>
              <a:rPr lang="es-MX" sz="3733" dirty="0"/>
            </a:br>
            <a:r>
              <a:rPr lang="es-MX" sz="3733" dirty="0"/>
              <a:t>Uso de mascarillas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09744" y="353803"/>
            <a:ext cx="1007597" cy="481856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43C9EB81-0D15-4266-A973-34BD02FA7B3A}"/>
              </a:ext>
            </a:extLst>
          </p:cNvPr>
          <p:cNvSpPr/>
          <p:nvPr/>
        </p:nvSpPr>
        <p:spPr>
          <a:xfrm>
            <a:off x="0" y="1511694"/>
            <a:ext cx="7994248" cy="337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buFont typeface="Arial" panose="020B0604020202020204" pitchFamily="34" charset="0"/>
              <a:buChar char="•"/>
            </a:pPr>
            <a:endParaRPr lang="es-ES" sz="2133" dirty="0">
              <a:solidFill>
                <a:srgbClr val="C00000"/>
              </a:solidFill>
              <a:latin typeface="Open Sans"/>
            </a:endParaRP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s-MX" sz="2133" dirty="0">
                <a:latin typeface="Open Sans"/>
              </a:rPr>
              <a:t>Usar las mascarillas permanentemente si esta en el exterior de su casa, y/o al tener acercamiento con otras personas.</a:t>
            </a:r>
          </a:p>
          <a:p>
            <a:pPr algn="just"/>
            <a:endParaRPr lang="es-MX" sz="2133" dirty="0">
              <a:latin typeface="Open Sans"/>
            </a:endParaRP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s-MX" sz="2133" dirty="0">
                <a:latin typeface="Open Sans"/>
              </a:rPr>
              <a:t>Al volver a casa, sácate la mascarilla sin tocar la superficie externa, retírala tocando solamente los elásticos por detrás de tus orejas. </a:t>
            </a:r>
          </a:p>
          <a:p>
            <a:pPr marL="457189" indent="-457189" algn="just">
              <a:buFont typeface="Arial" panose="020B0604020202020204" pitchFamily="34" charset="0"/>
              <a:buChar char="•"/>
            </a:pPr>
            <a:endParaRPr lang="es-MX" sz="2133" dirty="0">
              <a:latin typeface="Open Sans"/>
            </a:endParaRP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s-MX" sz="2133" dirty="0">
                <a:latin typeface="Open Sans"/>
              </a:rPr>
              <a:t>Si es mascarilla de un solo uso (quirúrgica) deséchala, si es de tela(comunitaria) ponla a lavar con agua y jabón.</a:t>
            </a:r>
            <a:endParaRPr lang="es-PE" sz="2133" dirty="0"/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94337B7B-7F28-4567-B06C-E2C98CDE190D}"/>
              </a:ext>
            </a:extLst>
          </p:cNvPr>
          <p:cNvSpPr/>
          <p:nvPr/>
        </p:nvSpPr>
        <p:spPr>
          <a:xfrm>
            <a:off x="137532" y="5355068"/>
            <a:ext cx="11893877" cy="147829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bg1"/>
                </a:solidFill>
                <a:latin typeface="Open Sans"/>
              </a:rPr>
              <a:t>“Usando mascarilla </a:t>
            </a:r>
            <a:r>
              <a:rPr lang="es-MX" sz="3200" b="1" dirty="0">
                <a:solidFill>
                  <a:schemeClr val="bg1"/>
                </a:solidFill>
                <a:latin typeface="Open Sans"/>
              </a:rPr>
              <a:t>disminuye la posibilidad de propagar o adquirir infecciones</a:t>
            </a:r>
            <a:r>
              <a:rPr lang="es-ES" sz="3200" b="1" dirty="0">
                <a:solidFill>
                  <a:schemeClr val="bg1"/>
                </a:solidFill>
                <a:latin typeface="Open Sans"/>
              </a:rPr>
              <a:t>”</a:t>
            </a:r>
            <a:endParaRPr lang="es-PE" sz="3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Entidades que incumplan uso obligatorio de mascarillas pueden ser multadas  o sancionadas con cierr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0" r="14255"/>
          <a:stretch/>
        </p:blipFill>
        <p:spPr bwMode="auto">
          <a:xfrm>
            <a:off x="8133737" y="2054738"/>
            <a:ext cx="3379807" cy="254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6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/>
      <p:bldP spid="13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736840" y="612677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sz="3733" dirty="0"/>
              <a:t>Uso de mascarillas</a:t>
            </a:r>
            <a:endParaRPr lang="es-MX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09744" y="353803"/>
            <a:ext cx="1007597" cy="4818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ED2C0874-56C5-4EB5-AED4-E7536A9FD6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19" b="11545"/>
          <a:stretch/>
        </p:blipFill>
        <p:spPr>
          <a:xfrm>
            <a:off x="0" y="2215845"/>
            <a:ext cx="5894363" cy="464922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F7ABAEB6-48DD-49F0-A5D2-498DFD4BE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299" y="2365993"/>
            <a:ext cx="5117372" cy="188474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804138E8-AEB2-473B-97F5-097485FFBC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2300" y="4553242"/>
            <a:ext cx="5117371" cy="183023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700984" y="4226991"/>
            <a:ext cx="2001891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333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46690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800917" y="3074372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MX" sz="4000" b="1" dirty="0"/>
              <a:t>Evitar tocarse la cara</a:t>
            </a:r>
            <a:endParaRPr lang="es-PE" sz="4000" b="1"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16990020" y="4151161"/>
            <a:ext cx="2361737" cy="270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28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5124" name="Picture 4" descr="5 consejos para evitar tocarte la cara y prevenir la COVID-1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3" r="13277"/>
          <a:stretch/>
        </p:blipFill>
        <p:spPr bwMode="auto">
          <a:xfrm>
            <a:off x="9056965" y="1491175"/>
            <a:ext cx="2802099" cy="208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731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736840" y="612677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sz="3733" dirty="0"/>
              <a:t>Evitar tocarse la cara </a:t>
            </a:r>
            <a:endParaRPr lang="es-MX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09744" y="353803"/>
            <a:ext cx="1007597" cy="48185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95495" y="2049508"/>
            <a:ext cx="36966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>
                <a:solidFill>
                  <a:srgbClr val="FF0000"/>
                </a:solidFill>
              </a:rPr>
              <a:t>EVITA: </a:t>
            </a:r>
            <a:r>
              <a:rPr lang="es-MX" sz="2200" dirty="0"/>
              <a:t>Tocarte la cara: ojos, nariz y boca. Disminuye el riesgo de contagio por contacto. Al tocarte con las manos contagiadas te expones a contraer el virus. No olvides lavarte las manos las veces que puedas.</a:t>
            </a:r>
            <a:endParaRPr lang="es-PE" sz="2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118252" y="1964853"/>
            <a:ext cx="47150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FF0000"/>
                </a:solidFill>
              </a:rPr>
              <a:t>CUANDO TOSAS</a:t>
            </a:r>
          </a:p>
          <a:p>
            <a:pPr algn="just"/>
            <a:r>
              <a:rPr lang="es-MX" sz="2400" b="1" dirty="0">
                <a:solidFill>
                  <a:srgbClr val="FF0000"/>
                </a:solidFill>
              </a:rPr>
              <a:t>Y ESTURNUDES:</a:t>
            </a:r>
          </a:p>
          <a:p>
            <a:pPr algn="just"/>
            <a:r>
              <a:rPr lang="es-MX" sz="2400" dirty="0"/>
              <a:t>Hazlo en el ángulo interno del codo o cúbrete con papel, luego tíralo a la basura. Disminuye la propagación de secreciones en el ambiente. Disminuye el riesgo de contagio por aerolización. </a:t>
            </a:r>
            <a:endParaRPr lang="es-PE" sz="24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871" y="5019322"/>
            <a:ext cx="4232236" cy="1853226"/>
          </a:xfrm>
          <a:prstGeom prst="rect">
            <a:avLst/>
          </a:prstGeom>
        </p:spPr>
      </p:pic>
      <p:pic>
        <p:nvPicPr>
          <p:cNvPr id="4098" name="Picture 2" descr="Coronavirus: por qué es importante no tocarse la cara con las manos -  Infoba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7" r="34075"/>
          <a:stretch/>
        </p:blipFill>
        <p:spPr bwMode="auto">
          <a:xfrm>
            <a:off x="4321010" y="2135328"/>
            <a:ext cx="2101755" cy="258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85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Situación de Salud en la Región Apurímac</a:t>
            </a:r>
            <a:endParaRPr lang="es-PE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3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584346" y="2575468"/>
            <a:ext cx="295158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2800" b="1" kern="0" dirty="0">
                <a:solidFill>
                  <a:srgbClr val="000000"/>
                </a:solidFill>
                <a:cs typeface="Arial"/>
                <a:sym typeface="Arial"/>
              </a:rPr>
              <a:t>14641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s-MX" sz="2000" kern="0" dirty="0">
                <a:solidFill>
                  <a:srgbClr val="000000"/>
                </a:solidFill>
                <a:cs typeface="Arial"/>
                <a:sym typeface="Arial"/>
              </a:rPr>
              <a:t>Total de casos positivos</a:t>
            </a:r>
            <a:endParaRPr lang="es-PE" sz="2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Flecha derecha 13"/>
          <p:cNvSpPr/>
          <p:nvPr/>
        </p:nvSpPr>
        <p:spPr>
          <a:xfrm>
            <a:off x="7560151" y="2575468"/>
            <a:ext cx="830043" cy="71873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PE" sz="1867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718843" y="4482896"/>
            <a:ext cx="2817089" cy="379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867" b="1" kern="0" dirty="0">
                <a:solidFill>
                  <a:srgbClr val="000000"/>
                </a:solidFill>
                <a:cs typeface="Arial"/>
                <a:sym typeface="Arial"/>
              </a:rPr>
              <a:t>Total de defunciones</a:t>
            </a:r>
            <a:endParaRPr lang="es-PE" sz="1867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Flecha abajo 15"/>
          <p:cNvSpPr/>
          <p:nvPr/>
        </p:nvSpPr>
        <p:spPr>
          <a:xfrm>
            <a:off x="9793280" y="3575078"/>
            <a:ext cx="568037" cy="62521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PE" sz="1867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033428" y="4862552"/>
            <a:ext cx="2299855" cy="379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867" b="1" kern="0" dirty="0">
                <a:solidFill>
                  <a:srgbClr val="000000"/>
                </a:solidFill>
                <a:cs typeface="Arial"/>
                <a:sym typeface="Arial"/>
              </a:rPr>
              <a:t>214* </a:t>
            </a:r>
            <a:r>
              <a:rPr lang="es-MX" sz="1867" kern="0" dirty="0">
                <a:solidFill>
                  <a:srgbClr val="000000"/>
                </a:solidFill>
                <a:cs typeface="Arial"/>
                <a:sym typeface="Arial"/>
              </a:rPr>
              <a:t>defunciones</a:t>
            </a:r>
            <a:endParaRPr lang="es-PE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1D243225-A23C-4607-B554-008ECF2742D4}"/>
              </a:ext>
            </a:extLst>
          </p:cNvPr>
          <p:cNvSpPr txBox="1"/>
          <p:nvPr/>
        </p:nvSpPr>
        <p:spPr>
          <a:xfrm>
            <a:off x="8935088" y="6223563"/>
            <a:ext cx="28170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kern="0" dirty="0">
                <a:solidFill>
                  <a:srgbClr val="000000"/>
                </a:solidFill>
                <a:cs typeface="Arial"/>
                <a:sym typeface="Arial"/>
              </a:rPr>
              <a:t>*2/12/2020</a:t>
            </a:r>
            <a:endParaRPr lang="es-PE" sz="1200" dirty="0"/>
          </a:p>
        </p:txBody>
      </p:sp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5592D6B-C14D-48BA-8CAC-FBD320F1A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913887"/>
            <a:ext cx="68580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7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b="1" dirty="0"/>
              <a:t>¿Qué es el Coronavirus (COVID-19)?</a:t>
            </a:r>
            <a:endParaRPr b="1" dirty="0"/>
          </a:p>
        </p:txBody>
      </p:sp>
      <p:sp>
        <p:nvSpPr>
          <p:cNvPr id="247" name="Google Shape;247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4</a:t>
            </a:fld>
            <a:endParaRPr>
              <a:solidFill>
                <a:srgbClr val="696464"/>
              </a:solidFill>
            </a:endParaRPr>
          </a:p>
        </p:txBody>
      </p:sp>
      <p:pic>
        <p:nvPicPr>
          <p:cNvPr id="3074" name="Picture 2" descr="Coronavirus (COVID-19): lo que necesita saber - YouTube">
            <a:extLst>
              <a:ext uri="{FF2B5EF4-FFF2-40B4-BE49-F238E27FC236}">
                <a16:creationId xmlns="" xmlns:a16="http://schemas.microsoft.com/office/drawing/2014/main" id="{821577E5-CF6A-403E-8ABD-643A90997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2" t="60888" r="1952"/>
          <a:stretch/>
        </p:blipFill>
        <p:spPr bwMode="auto">
          <a:xfrm>
            <a:off x="7110483" y="2251125"/>
            <a:ext cx="4111643" cy="24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44478" y="2251125"/>
            <a:ext cx="6466006" cy="2492990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600" dirty="0"/>
              <a:t>COVID – 19 es una enfermedad infecciosa causada por el coronavirus, puede propagarse de persona a persona.</a:t>
            </a:r>
          </a:p>
          <a:p>
            <a:pPr algn="just"/>
            <a:r>
              <a:rPr lang="es-MX" sz="2600" dirty="0"/>
              <a:t>Esta enfermedad es multisistémica, es decir, que puede afectar a varios órganos del cuerpo, como pulmones y corazón.</a:t>
            </a:r>
            <a:endParaRPr lang="es-PE" sz="2600" dirty="0"/>
          </a:p>
        </p:txBody>
      </p:sp>
    </p:spTree>
    <p:extLst>
      <p:ext uri="{BB962C8B-B14F-4D97-AF65-F5344CB8AC3E}">
        <p14:creationId xmlns:p14="http://schemas.microsoft.com/office/powerpoint/2010/main" val="187432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¿Cómo se contagia el COVID-19?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5</a:t>
            </a:fld>
            <a:endParaRPr lang="es-PE">
              <a:solidFill>
                <a:srgbClr val="696464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819967" y="2019869"/>
            <a:ext cx="10912488" cy="4736016"/>
            <a:chOff x="59869" y="1061359"/>
            <a:chExt cx="12322025" cy="5796641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2"/>
            <a:srcRect l="8479" t="35794" r="42605" b="45684"/>
            <a:stretch/>
          </p:blipFill>
          <p:spPr>
            <a:xfrm>
              <a:off x="179619" y="1061359"/>
              <a:ext cx="11446324" cy="2253342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2"/>
            <a:srcRect l="8479" t="53023" r="39418" b="18858"/>
            <a:stretch/>
          </p:blipFill>
          <p:spPr>
            <a:xfrm>
              <a:off x="59869" y="3314701"/>
              <a:ext cx="12322025" cy="3543299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/>
          </p:nvSpPr>
          <p:spPr>
            <a:xfrm>
              <a:off x="195949" y="1306660"/>
              <a:ext cx="2008414" cy="15022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1. La persona infectada tose o habla y lanza el virus con pequeñas gotitas de saliva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2090062" y="1273629"/>
              <a:ext cx="277586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3984176" y="1240970"/>
              <a:ext cx="2170885" cy="816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2. El virus se deposita en objetos y superficies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 txBox="1">
            <a:spLocks noGrp="1"/>
          </p:cNvSpPr>
          <p:nvPr>
            <p:ph type="title"/>
          </p:nvPr>
        </p:nvSpPr>
        <p:spPr>
          <a:xfrm>
            <a:off x="819967" y="465528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b="1" dirty="0"/>
              <a:t>¿</a:t>
            </a:r>
            <a:r>
              <a:rPr lang="es-MX" b="1" dirty="0"/>
              <a:t>Cuáles son los síntomas de la COVID-19</a:t>
            </a:r>
            <a:r>
              <a:rPr lang="en" b="1" dirty="0"/>
              <a:t>?</a:t>
            </a:r>
            <a:endParaRPr b="1" dirty="0"/>
          </a:p>
        </p:txBody>
      </p:sp>
      <p:sp>
        <p:nvSpPr>
          <p:cNvPr id="247" name="Google Shape;247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6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508000" y="2071434"/>
            <a:ext cx="9177985" cy="4794431"/>
            <a:chOff x="1224642" y="764667"/>
            <a:chExt cx="9812238" cy="6038072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3"/>
            <a:srcRect t="5738" r="5058" b="62998"/>
            <a:stretch/>
          </p:blipFill>
          <p:spPr>
            <a:xfrm>
              <a:off x="1232980" y="764667"/>
              <a:ext cx="9803900" cy="2857499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3"/>
            <a:srcRect l="13728" t="36480" r="19829" b="33101"/>
            <a:stretch/>
          </p:blipFill>
          <p:spPr>
            <a:xfrm>
              <a:off x="1224642" y="4112632"/>
              <a:ext cx="6558018" cy="2638606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3"/>
            <a:srcRect l="27640" t="65867" r="36571" b="2944"/>
            <a:stretch/>
          </p:blipFill>
          <p:spPr>
            <a:xfrm>
              <a:off x="7552575" y="4134330"/>
              <a:ext cx="3484305" cy="2668409"/>
            </a:xfrm>
            <a:prstGeom prst="rect">
              <a:avLst/>
            </a:prstGeom>
          </p:spPr>
        </p:pic>
      </p:grpSp>
      <p:sp>
        <p:nvSpPr>
          <p:cNvPr id="21" name="CuadroTexto 20"/>
          <p:cNvSpPr txBox="1"/>
          <p:nvPr/>
        </p:nvSpPr>
        <p:spPr>
          <a:xfrm>
            <a:off x="9730548" y="2439767"/>
            <a:ext cx="2440334" cy="3540200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867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También pueden aparecer dolor muscular, abdominal o de tórax congestión nasal, catarro, pérdida del olfato y del gusto.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s-MX" sz="1867" b="1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867" b="1" kern="0" dirty="0">
                <a:latin typeface="Bahnschrift SemiBold" panose="020B0502040204020203" pitchFamily="34" charset="0"/>
                <a:cs typeface="Arial"/>
                <a:sym typeface="Arial"/>
              </a:rPr>
              <a:t>85% PACIENTES TIENE SINTOMAS LEVES Y OTROS SON ASINTOMATICOS</a:t>
            </a:r>
            <a:endParaRPr lang="en-US" sz="1867" b="1" kern="0" dirty="0"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5B2C550C-B6DF-44AD-A2E3-854F4BA8A801}"/>
              </a:ext>
            </a:extLst>
          </p:cNvPr>
          <p:cNvSpPr txBox="1"/>
          <p:nvPr/>
        </p:nvSpPr>
        <p:spPr>
          <a:xfrm>
            <a:off x="515799" y="1716859"/>
            <a:ext cx="6133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kern="0" dirty="0">
                <a:latin typeface="Bahnschrift SemiBold" panose="020B0502040204020203" pitchFamily="34" charset="0"/>
                <a:cs typeface="Arial"/>
                <a:sym typeface="Arial"/>
              </a:rPr>
              <a:t>SINTOMAS LEVES</a:t>
            </a:r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56315856-A5A2-4F10-BBBE-036D57695387}"/>
              </a:ext>
            </a:extLst>
          </p:cNvPr>
          <p:cNvSpPr txBox="1"/>
          <p:nvPr/>
        </p:nvSpPr>
        <p:spPr>
          <a:xfrm>
            <a:off x="560362" y="4314652"/>
            <a:ext cx="6133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kern="0" dirty="0">
                <a:latin typeface="Bahnschrift SemiBold" panose="020B0502040204020203" pitchFamily="34" charset="0"/>
                <a:cs typeface="Arial"/>
                <a:sym typeface="Arial"/>
              </a:rPr>
              <a:t>COMPLICACIONES</a:t>
            </a:r>
            <a:endParaRPr lang="es-PE" dirty="0"/>
          </a:p>
        </p:txBody>
      </p:sp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74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¿Cómo evito contagiarme y contagiar a otros?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7</a:t>
            </a:fld>
            <a:endParaRPr lang="es-PE">
              <a:solidFill>
                <a:srgbClr val="696464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77818" y="2102531"/>
            <a:ext cx="10699734" cy="4522627"/>
            <a:chOff x="718901" y="1622699"/>
            <a:chExt cx="10699734" cy="3868216"/>
          </a:xfrm>
        </p:grpSpPr>
        <p:sp>
          <p:nvSpPr>
            <p:cNvPr id="8" name="CuadroTexto 7"/>
            <p:cNvSpPr txBox="1"/>
            <p:nvPr/>
          </p:nvSpPr>
          <p:spPr>
            <a:xfrm>
              <a:off x="740978" y="1622699"/>
              <a:ext cx="2569216" cy="1460994"/>
            </a:xfrm>
            <a:prstGeom prst="rect">
              <a:avLst/>
            </a:prstGeom>
            <a:solidFill>
              <a:srgbClr val="FFB9A3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Distancia física = Contacto mínimo entre personas </a:t>
              </a:r>
            </a:p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(</a:t>
              </a:r>
              <a:r>
                <a:rPr lang="es-MX" sz="1600" b="1" dirty="0">
                  <a:latin typeface="Bahnschrift SemiBold" panose="020B0502040204020203" pitchFamily="34" charset="0"/>
                </a:rPr>
                <a:t>EVITAR SALUDO PUÑO Y CODO) </a:t>
              </a:r>
              <a:endParaRPr lang="es-MX" b="1" dirty="0">
                <a:latin typeface="Bahnschrift SemiBold" panose="020B0502040204020203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s-MX" sz="9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502090" y="1622699"/>
              <a:ext cx="2547914" cy="1421507"/>
            </a:xfrm>
            <a:prstGeom prst="rect">
              <a:avLst/>
            </a:prstGeom>
            <a:solidFill>
              <a:srgbClr val="FFB9A3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endParaRPr lang="es-MX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Higiene de manos</a:t>
              </a:r>
            </a:p>
            <a:p>
              <a:endParaRPr lang="es-MX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308304" y="1622699"/>
              <a:ext cx="2342491" cy="1474156"/>
            </a:xfrm>
            <a:prstGeom prst="rect">
              <a:avLst/>
            </a:prstGeom>
            <a:solidFill>
              <a:srgbClr val="FFB9A3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MX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Uso de Mascarilla</a:t>
              </a:r>
            </a:p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(Quirúrgica o Comunitaria)</a:t>
              </a:r>
            </a:p>
            <a:p>
              <a:pPr algn="ctr"/>
              <a:endParaRPr lang="es-MX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algn="ctr"/>
              <a:endParaRPr lang="es-MX" sz="1600" b="1" dirty="0">
                <a:solidFill>
                  <a:srgbClr val="FF0000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9037553" y="1676288"/>
              <a:ext cx="2381082" cy="1447832"/>
            </a:xfrm>
            <a:prstGeom prst="rect">
              <a:avLst/>
            </a:prstGeom>
            <a:solidFill>
              <a:srgbClr val="FFB9A3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MX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Evitar tocarse la cara si no se ha lavado las manos</a:t>
              </a:r>
            </a:p>
            <a:p>
              <a:pPr algn="ctr"/>
              <a:endParaRPr lang="es-MX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algn="ctr"/>
              <a:endParaRPr lang="es-MX" sz="14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</p:txBody>
        </p:sp>
        <p:pic>
          <p:nvPicPr>
            <p:cNvPr id="12" name="Picture 4" descr="Quiénes somos - Noticias - Combate la COVID-19 y homenajea al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0"/>
            <a:stretch/>
          </p:blipFill>
          <p:spPr bwMode="auto">
            <a:xfrm>
              <a:off x="3502090" y="3125024"/>
              <a:ext cx="2537353" cy="2350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uadroTexto 12"/>
            <p:cNvSpPr txBox="1"/>
            <p:nvPr/>
          </p:nvSpPr>
          <p:spPr>
            <a:xfrm>
              <a:off x="3985799" y="2333453"/>
              <a:ext cx="1686852" cy="315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20 segundos</a:t>
              </a:r>
              <a:endParaRPr lang="en-US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</p:txBody>
        </p:sp>
        <p:pic>
          <p:nvPicPr>
            <p:cNvPr id="14" name="Picture 2" descr="Xiaomi patenta una mascarilla inteligente que se comunica con el ..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92" r="7423"/>
            <a:stretch/>
          </p:blipFill>
          <p:spPr bwMode="auto">
            <a:xfrm>
              <a:off x="6308304" y="3140156"/>
              <a:ext cx="2537353" cy="2350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4"/>
            <a:srcRect r="2206" b="4447"/>
            <a:stretch/>
          </p:blipFill>
          <p:spPr>
            <a:xfrm>
              <a:off x="9015475" y="3140156"/>
              <a:ext cx="2390755" cy="2350759"/>
            </a:xfrm>
            <a:prstGeom prst="rect">
              <a:avLst/>
            </a:prstGeom>
          </p:spPr>
        </p:pic>
        <p:pic>
          <p:nvPicPr>
            <p:cNvPr id="16" name="Picture 2" descr="Distanciamiento social, cuarentena y aislamient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901" y="3125024"/>
              <a:ext cx="2613371" cy="2350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uadroTexto 16"/>
            <p:cNvSpPr txBox="1"/>
            <p:nvPr/>
          </p:nvSpPr>
          <p:spPr>
            <a:xfrm>
              <a:off x="1655207" y="3373844"/>
              <a:ext cx="82688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prstClr val="white"/>
                  </a:solidFill>
                  <a:latin typeface="Calibri" panose="020F0502020204030204"/>
                </a:rPr>
                <a:t>1.5 </a:t>
              </a:r>
              <a:r>
                <a:rPr lang="es-MX" sz="1400" b="1" dirty="0" err="1">
                  <a:solidFill>
                    <a:prstClr val="white"/>
                  </a:solidFill>
                  <a:latin typeface="Calibri" panose="020F0502020204030204"/>
                </a:rPr>
                <a:t>mt</a:t>
              </a:r>
              <a:endParaRPr lang="en-US" sz="14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8" name="Imagen 17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60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¿Qué debemos evitar?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8</a:t>
            </a:fld>
            <a:endParaRPr lang="es-PE">
              <a:solidFill>
                <a:srgbClr val="696464"/>
              </a:solidFill>
            </a:endParaRPr>
          </a:p>
        </p:txBody>
      </p:sp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51566" y="2441090"/>
            <a:ext cx="18973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Reuniones familiares</a:t>
            </a:r>
            <a:endParaRPr lang="es-PE" dirty="0"/>
          </a:p>
        </p:txBody>
      </p:sp>
      <p:pic>
        <p:nvPicPr>
          <p:cNvPr id="1026" name="Picture 2" descr="Qué dice el protocolo para las reuniones familiares -Next 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2" y="2033616"/>
            <a:ext cx="2684459" cy="167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milia Sandoval Lope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38" y="4043386"/>
            <a:ext cx="2626223" cy="206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3464348" y="4451848"/>
            <a:ext cx="191517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Reuniones para celebrar  cumpleaños</a:t>
            </a:r>
            <a:endParaRPr lang="es-PE" dirty="0"/>
          </a:p>
        </p:txBody>
      </p:sp>
      <p:pic>
        <p:nvPicPr>
          <p:cNvPr id="1032" name="Picture 8" descr="Recuerdan que en Entre Ríos están prohibidas las reuniones sociales –  Periódico Informe 3 – Valle María – Informe3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75" y="2034134"/>
            <a:ext cx="29527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útbol callejero - Wikipedia, la enciclopedia libr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1"/>
          <a:stretch/>
        </p:blipFill>
        <p:spPr bwMode="auto">
          <a:xfrm>
            <a:off x="8308214" y="4219505"/>
            <a:ext cx="2565071" cy="21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6131342" y="2441089"/>
            <a:ext cx="175508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Reuniones sociales</a:t>
            </a:r>
            <a:endParaRPr lang="es-PE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131342" y="4451848"/>
            <a:ext cx="183078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Actividades deportivas en grupo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2951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800917" y="287365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b="1" dirty="0"/>
              <a:t>Distanciamiento físico</a:t>
            </a:r>
            <a:endParaRPr b="1" dirty="0"/>
          </a:p>
        </p:txBody>
      </p:sp>
      <p:pic>
        <p:nvPicPr>
          <p:cNvPr id="2052" name="Picture 4" descr="http://www.sld.cu/sites/www.sld.cu/files/imagen/17/aciydywunna2pkhjzli7v45uqy.jpg?1598633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429" y="1649250"/>
            <a:ext cx="3528571" cy="19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761914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Naranja roj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aius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aius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aius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Caius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3397</TotalTime>
  <Words>1125</Words>
  <Application>Microsoft Office PowerPoint</Application>
  <PresentationFormat>Panorámica</PresentationFormat>
  <Paragraphs>193</Paragraphs>
  <Slides>24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24</vt:i4>
      </vt:variant>
    </vt:vector>
  </HeadingPairs>
  <TitlesOfParts>
    <vt:vector size="38" baseType="lpstr">
      <vt:lpstr>Arial</vt:lpstr>
      <vt:lpstr>Bahnschrift SemiBold</vt:lpstr>
      <vt:lpstr>Bahnschrift SemiBold SemiConden</vt:lpstr>
      <vt:lpstr>Barlow Light</vt:lpstr>
      <vt:lpstr>Barlow SemiBold</vt:lpstr>
      <vt:lpstr>Calibri</vt:lpstr>
      <vt:lpstr>Open Sans</vt:lpstr>
      <vt:lpstr>Segoe UI Historic</vt:lpstr>
      <vt:lpstr>Wingdings</vt:lpstr>
      <vt:lpstr>Caius template</vt:lpstr>
      <vt:lpstr>2_Caius template</vt:lpstr>
      <vt:lpstr>4_Caius template</vt:lpstr>
      <vt:lpstr>5_Caius template</vt:lpstr>
      <vt:lpstr>6_Caius template</vt:lpstr>
      <vt:lpstr>SESIÓN 1:   CORONAVIRUS: ASPECTOS GENERALES: MEDIDAS DE PREVENCIÓN, LAVADO DE MANOS</vt:lpstr>
      <vt:lpstr>¿A cuantas personas ha afectado el coronavirus      (COVID-19)?</vt:lpstr>
      <vt:lpstr>Situación de Salud en la Región Apurímac</vt:lpstr>
      <vt:lpstr>¿Qué es el Coronavirus (COVID-19)?</vt:lpstr>
      <vt:lpstr>¿Cómo se contagia el COVID-19?</vt:lpstr>
      <vt:lpstr>¿Cuáles son los síntomas de la COVID-19?</vt:lpstr>
      <vt:lpstr>¿Cómo evito contagiarme y contagiar a otros?</vt:lpstr>
      <vt:lpstr>¿Qué debemos evitar?</vt:lpstr>
      <vt:lpstr>Distanciamiento físico</vt:lpstr>
      <vt:lpstr> Distanciamiento físico  </vt:lpstr>
      <vt:lpstr>Lavado de manos</vt:lpstr>
      <vt:lpstr>¿Por qué es importante lavarnos las manos?</vt:lpstr>
      <vt:lpstr>TÉCNICA: Lavado de manos</vt:lpstr>
      <vt:lpstr> TÉCNICA: Lavado de manos</vt:lpstr>
      <vt:lpstr>¿Cuándo lavarse las manos?</vt:lpstr>
      <vt:lpstr>¿Cuándo lavarse las manos?</vt:lpstr>
      <vt:lpstr>¿Cuándo lavarse las manos?</vt:lpstr>
      <vt:lpstr>¿Cuándo lavarse las manos en el hogar?</vt:lpstr>
      <vt:lpstr>Lavado de manos - desinfección</vt:lpstr>
      <vt:lpstr>Uso de Mascarilla (Quirúrgica o Comunitaria)</vt:lpstr>
      <vt:lpstr> Uso de mascarillas </vt:lpstr>
      <vt:lpstr>Uso de mascarillas</vt:lpstr>
      <vt:lpstr>Evitar tocarse la cara</vt:lpstr>
      <vt:lpstr>Evitar tocarse la cara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Cecilia</cp:lastModifiedBy>
  <cp:revision>79</cp:revision>
  <dcterms:modified xsi:type="dcterms:W3CDTF">2020-12-12T04:47:55Z</dcterms:modified>
</cp:coreProperties>
</file>