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59" r:id="rId1"/>
  </p:sldMasterIdLst>
  <p:notesMasterIdLst>
    <p:notesMasterId r:id="rId41"/>
  </p:notesMasterIdLst>
  <p:sldIdLst>
    <p:sldId id="287" r:id="rId2"/>
    <p:sldId id="259" r:id="rId3"/>
    <p:sldId id="261" r:id="rId4"/>
    <p:sldId id="290" r:id="rId5"/>
    <p:sldId id="291" r:id="rId6"/>
    <p:sldId id="292" r:id="rId7"/>
    <p:sldId id="294" r:id="rId8"/>
    <p:sldId id="331" r:id="rId9"/>
    <p:sldId id="300" r:id="rId10"/>
    <p:sldId id="301" r:id="rId11"/>
    <p:sldId id="268" r:id="rId12"/>
    <p:sldId id="302" r:id="rId13"/>
    <p:sldId id="303" r:id="rId14"/>
    <p:sldId id="305" r:id="rId15"/>
    <p:sldId id="267" r:id="rId16"/>
    <p:sldId id="307" r:id="rId17"/>
    <p:sldId id="308" r:id="rId18"/>
    <p:sldId id="309" r:id="rId19"/>
    <p:sldId id="330" r:id="rId20"/>
    <p:sldId id="310" r:id="rId21"/>
    <p:sldId id="311" r:id="rId22"/>
    <p:sldId id="313" r:id="rId23"/>
    <p:sldId id="312" r:id="rId24"/>
    <p:sldId id="314" r:id="rId25"/>
    <p:sldId id="332" r:id="rId26"/>
    <p:sldId id="333" r:id="rId27"/>
    <p:sldId id="334" r:id="rId28"/>
    <p:sldId id="335" r:id="rId29"/>
    <p:sldId id="336" r:id="rId30"/>
    <p:sldId id="337" r:id="rId31"/>
    <p:sldId id="329" r:id="rId32"/>
    <p:sldId id="338" r:id="rId33"/>
    <p:sldId id="339" r:id="rId34"/>
    <p:sldId id="340" r:id="rId35"/>
    <p:sldId id="341" r:id="rId36"/>
    <p:sldId id="317" r:id="rId37"/>
    <p:sldId id="320" r:id="rId38"/>
    <p:sldId id="328" r:id="rId39"/>
    <p:sldId id="286" r:id="rId40"/>
  </p:sldIdLst>
  <p:sldSz cx="9144000" cy="5143500" type="screen16x9"/>
  <p:notesSz cx="6858000" cy="9144000"/>
  <p:embeddedFontLst>
    <p:embeddedFont>
      <p:font typeface="Bahnschrift SemiBold SemiConden" panose="020B0502040204020203" pitchFamily="34" charset="0"/>
      <p:bold r:id="rId42"/>
    </p:embeddedFont>
    <p:embeddedFont>
      <p:font typeface="Barlow Light" panose="020B0604020202020204" charset="0"/>
      <p:regular r:id="rId43"/>
      <p:bold r:id="rId44"/>
      <p:italic r:id="rId45"/>
      <p:boldItalic r:id="rId46"/>
    </p:embeddedFont>
    <p:embeddedFont>
      <p:font typeface="Bree Serif" panose="020B0604020202020204" charset="0"/>
      <p:regular r:id="rId47"/>
    </p:embeddedFont>
    <p:embeddedFont>
      <p:font typeface="Barlow SemiBold" panose="020B0604020202020204" charset="0"/>
      <p:regular r:id="rId48"/>
      <p:bold r:id="rId49"/>
      <p:italic r:id="rId50"/>
      <p:boldItalic r:id="rId51"/>
    </p:embeddedFont>
    <p:embeddedFont>
      <p:font typeface="Abel" panose="020B0604020202020204" charset="0"/>
      <p:regular r:id="rId52"/>
    </p:embeddedFont>
    <p:embeddedFont>
      <p:font typeface="Open Sans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FF99"/>
    <a:srgbClr val="FFFF00"/>
    <a:srgbClr val="99CCFF"/>
    <a:srgbClr val="33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231569-A059-46C1-AC83-732B57AE0B6D}">
  <a:tblStyle styleId="{9C231569-A059-46C1-AC83-732B57AE0B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3303" autoAdjust="0"/>
  </p:normalViewPr>
  <p:slideViewPr>
    <p:cSldViewPr snapToGrid="0">
      <p:cViewPr varScale="1">
        <p:scale>
          <a:sx n="82" d="100"/>
          <a:sy n="82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C8E28-8698-402A-A874-2FCBBA30637E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E678BA2-802D-45A6-BF4F-5F680C9E14CA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/>
            <a:t>La higiene de las manos es, la medida más importante para evitar la transmisión de virus y bacterias perjudiciales para nuestra salud</a:t>
          </a:r>
          <a:endParaRPr lang="es-PE" sz="1400" dirty="0"/>
        </a:p>
      </dgm:t>
    </dgm:pt>
    <dgm:pt modelId="{29FD805F-D3E1-4B05-B912-A7E2C186F107}" type="parTrans" cxnId="{AB30D8A8-56A9-494C-B994-F1322C2C3A93}">
      <dgm:prSet/>
      <dgm:spPr/>
      <dgm:t>
        <a:bodyPr/>
        <a:lstStyle/>
        <a:p>
          <a:endParaRPr lang="es-PE" sz="2000"/>
        </a:p>
      </dgm:t>
    </dgm:pt>
    <dgm:pt modelId="{D42F51EB-5FD2-4EED-8C64-3F732A8798F5}" type="sibTrans" cxnId="{AB30D8A8-56A9-494C-B994-F1322C2C3A93}">
      <dgm:prSet/>
      <dgm:spPr/>
      <dgm:t>
        <a:bodyPr/>
        <a:lstStyle/>
        <a:p>
          <a:endParaRPr lang="es-PE" sz="2000"/>
        </a:p>
      </dgm:t>
    </dgm:pt>
    <dgm:pt modelId="{8B883BD8-56BB-4702-AB3F-9FE9C313CD94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/>
            <a:t>A través de las manos podemos contagiarnos de enfermedades diarreicas y respiratorias como el COVID-19 entre una persona a otra.</a:t>
          </a:r>
          <a:endParaRPr lang="es-PE" sz="1400" dirty="0"/>
        </a:p>
      </dgm:t>
    </dgm:pt>
    <dgm:pt modelId="{392A74E2-BBDB-49CB-B8BC-4FA523EA7FEE}" type="parTrans" cxnId="{F6EF18B7-3B39-4DD9-BCAC-01AF19A7207D}">
      <dgm:prSet/>
      <dgm:spPr/>
      <dgm:t>
        <a:bodyPr/>
        <a:lstStyle/>
        <a:p>
          <a:endParaRPr lang="es-PE" sz="2000"/>
        </a:p>
      </dgm:t>
    </dgm:pt>
    <dgm:pt modelId="{609DF7E8-CE78-4F93-B73C-99E677D559AE}" type="sibTrans" cxnId="{F6EF18B7-3B39-4DD9-BCAC-01AF19A7207D}">
      <dgm:prSet/>
      <dgm:spPr/>
      <dgm:t>
        <a:bodyPr/>
        <a:lstStyle/>
        <a:p>
          <a:endParaRPr lang="es-PE" sz="2000"/>
        </a:p>
      </dgm:t>
    </dgm:pt>
    <dgm:pt modelId="{E9C83ED6-5907-47E8-93C4-5F228D0B982A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MX" sz="1400" dirty="0"/>
            <a:t>Es la forma más barata y sencilla de prevenir el contagio  del virus COVID-19 </a:t>
          </a:r>
          <a:endParaRPr lang="es-PE" sz="1400" dirty="0"/>
        </a:p>
      </dgm:t>
    </dgm:pt>
    <dgm:pt modelId="{DD87FA72-5C38-46FD-86A8-33F8165805D1}" type="parTrans" cxnId="{9A44B1BC-8E29-44F3-A86C-8AD7BF9192E6}">
      <dgm:prSet/>
      <dgm:spPr/>
      <dgm:t>
        <a:bodyPr/>
        <a:lstStyle/>
        <a:p>
          <a:endParaRPr lang="es-PE" sz="2000"/>
        </a:p>
      </dgm:t>
    </dgm:pt>
    <dgm:pt modelId="{38324C88-0700-4B62-B7EC-50373EE2F6D8}" type="sibTrans" cxnId="{9A44B1BC-8E29-44F3-A86C-8AD7BF9192E6}">
      <dgm:prSet/>
      <dgm:spPr/>
      <dgm:t>
        <a:bodyPr/>
        <a:lstStyle/>
        <a:p>
          <a:endParaRPr lang="es-PE" sz="2000"/>
        </a:p>
      </dgm:t>
    </dgm:pt>
    <dgm:pt modelId="{411DA051-E818-497A-B4DA-1DA6B5F522A2}" type="pres">
      <dgm:prSet presAssocID="{4B4C8E28-8698-402A-A874-2FCBBA3063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E899842-BF2D-4516-94FA-76E795809902}" type="pres">
      <dgm:prSet presAssocID="{AE678BA2-802D-45A6-BF4F-5F680C9E14CA}" presName="parentLin" presStyleCnt="0"/>
      <dgm:spPr/>
    </dgm:pt>
    <dgm:pt modelId="{298D619D-4D9D-42FB-A95A-17E2CB5703F4}" type="pres">
      <dgm:prSet presAssocID="{AE678BA2-802D-45A6-BF4F-5F680C9E14CA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FC7CF039-E758-4CD9-A85D-AEA74FF911C4}" type="pres">
      <dgm:prSet presAssocID="{AE678BA2-802D-45A6-BF4F-5F680C9E14CA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D9D6999-3CA1-4AA1-BEDC-92A5F893672E}" type="pres">
      <dgm:prSet presAssocID="{AE678BA2-802D-45A6-BF4F-5F680C9E14CA}" presName="negativeSpace" presStyleCnt="0"/>
      <dgm:spPr/>
    </dgm:pt>
    <dgm:pt modelId="{21B0AE0C-E033-4A10-8969-39093BBFE2FB}" type="pres">
      <dgm:prSet presAssocID="{AE678BA2-802D-45A6-BF4F-5F680C9E14CA}" presName="childText" presStyleLbl="conFgAcc1" presStyleIdx="0" presStyleCnt="3" custScaleY="41448">
        <dgm:presLayoutVars>
          <dgm:bulletEnabled val="1"/>
        </dgm:presLayoutVars>
      </dgm:prSet>
      <dgm:spPr/>
    </dgm:pt>
    <dgm:pt modelId="{9320C38D-A58B-423E-A621-00A5220681BC}" type="pres">
      <dgm:prSet presAssocID="{D42F51EB-5FD2-4EED-8C64-3F732A8798F5}" presName="spaceBetweenRectangles" presStyleCnt="0"/>
      <dgm:spPr/>
    </dgm:pt>
    <dgm:pt modelId="{49AFE5C1-4433-4D72-8F40-A3B7592F9362}" type="pres">
      <dgm:prSet presAssocID="{8B883BD8-56BB-4702-AB3F-9FE9C313CD94}" presName="parentLin" presStyleCnt="0"/>
      <dgm:spPr/>
    </dgm:pt>
    <dgm:pt modelId="{0BB704A2-7A3D-4C0D-A559-C0141DF31F56}" type="pres">
      <dgm:prSet presAssocID="{8B883BD8-56BB-4702-AB3F-9FE9C313CD94}" presName="parentLeftMargin" presStyleLbl="node1" presStyleIdx="0" presStyleCnt="3"/>
      <dgm:spPr/>
      <dgm:t>
        <a:bodyPr/>
        <a:lstStyle/>
        <a:p>
          <a:endParaRPr lang="es-PE"/>
        </a:p>
      </dgm:t>
    </dgm:pt>
    <dgm:pt modelId="{621B7D74-D89B-4E34-81FC-B8D8AEFF3345}" type="pres">
      <dgm:prSet presAssocID="{8B883BD8-56BB-4702-AB3F-9FE9C313CD94}" presName="parentText" presStyleLbl="node1" presStyleIdx="1" presStyleCnt="3" custScaleX="13233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D11C426-D42B-46DC-9471-CEB1E882651F}" type="pres">
      <dgm:prSet presAssocID="{8B883BD8-56BB-4702-AB3F-9FE9C313CD94}" presName="negativeSpace" presStyleCnt="0"/>
      <dgm:spPr/>
    </dgm:pt>
    <dgm:pt modelId="{F1BD4474-269C-4DC6-A67A-14C20FA0DAB5}" type="pres">
      <dgm:prSet presAssocID="{8B883BD8-56BB-4702-AB3F-9FE9C313CD94}" presName="childText" presStyleLbl="conFgAcc1" presStyleIdx="1" presStyleCnt="3" custScaleY="40359" custLinFactNeighborY="19459">
        <dgm:presLayoutVars>
          <dgm:bulletEnabled val="1"/>
        </dgm:presLayoutVars>
      </dgm:prSet>
      <dgm:spPr/>
    </dgm:pt>
    <dgm:pt modelId="{E6FBD4F4-BEC7-4BC8-B790-2F075254B51D}" type="pres">
      <dgm:prSet presAssocID="{609DF7E8-CE78-4F93-B73C-99E677D559AE}" presName="spaceBetweenRectangles" presStyleCnt="0"/>
      <dgm:spPr/>
    </dgm:pt>
    <dgm:pt modelId="{914D7286-74D3-4CCE-8BC0-638A3CDD1225}" type="pres">
      <dgm:prSet presAssocID="{E9C83ED6-5907-47E8-93C4-5F228D0B982A}" presName="parentLin" presStyleCnt="0"/>
      <dgm:spPr/>
    </dgm:pt>
    <dgm:pt modelId="{33459F7A-1E5B-4F23-BB23-812402BBBB5A}" type="pres">
      <dgm:prSet presAssocID="{E9C83ED6-5907-47E8-93C4-5F228D0B982A}" presName="parentLeftMargin" presStyleLbl="node1" presStyleIdx="1" presStyleCnt="3"/>
      <dgm:spPr/>
      <dgm:t>
        <a:bodyPr/>
        <a:lstStyle/>
        <a:p>
          <a:endParaRPr lang="es-PE"/>
        </a:p>
      </dgm:t>
    </dgm:pt>
    <dgm:pt modelId="{E05036F1-1952-4D06-BF16-139279E4EC0C}" type="pres">
      <dgm:prSet presAssocID="{E9C83ED6-5907-47E8-93C4-5F228D0B982A}" presName="parentText" presStyleLbl="node1" presStyleIdx="2" presStyleCnt="3" custScaleX="13627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AC1C59-AA61-4DEE-87F4-DF3F7B57DA33}" type="pres">
      <dgm:prSet presAssocID="{E9C83ED6-5907-47E8-93C4-5F228D0B982A}" presName="negativeSpace" presStyleCnt="0"/>
      <dgm:spPr/>
    </dgm:pt>
    <dgm:pt modelId="{0AE87BFE-C233-4BF2-9D15-850A1C558F3A}" type="pres">
      <dgm:prSet presAssocID="{E9C83ED6-5907-47E8-93C4-5F228D0B982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DCCB26-76E4-4039-83F1-32AB5B9D53C0}" type="presOf" srcId="{8B883BD8-56BB-4702-AB3F-9FE9C313CD94}" destId="{621B7D74-D89B-4E34-81FC-B8D8AEFF3345}" srcOrd="1" destOrd="0" presId="urn:microsoft.com/office/officeart/2005/8/layout/list1"/>
    <dgm:cxn modelId="{D6E0859D-6DA4-4749-AA0E-9BF3A30E86A3}" type="presOf" srcId="{AE678BA2-802D-45A6-BF4F-5F680C9E14CA}" destId="{298D619D-4D9D-42FB-A95A-17E2CB5703F4}" srcOrd="0" destOrd="0" presId="urn:microsoft.com/office/officeart/2005/8/layout/list1"/>
    <dgm:cxn modelId="{AB30D8A8-56A9-494C-B994-F1322C2C3A93}" srcId="{4B4C8E28-8698-402A-A874-2FCBBA30637E}" destId="{AE678BA2-802D-45A6-BF4F-5F680C9E14CA}" srcOrd="0" destOrd="0" parTransId="{29FD805F-D3E1-4B05-B912-A7E2C186F107}" sibTransId="{D42F51EB-5FD2-4EED-8C64-3F732A8798F5}"/>
    <dgm:cxn modelId="{2DE573D6-8E19-4F5C-B0EE-D845DF4E40A8}" type="presOf" srcId="{AE678BA2-802D-45A6-BF4F-5F680C9E14CA}" destId="{FC7CF039-E758-4CD9-A85D-AEA74FF911C4}" srcOrd="1" destOrd="0" presId="urn:microsoft.com/office/officeart/2005/8/layout/list1"/>
    <dgm:cxn modelId="{F6EF18B7-3B39-4DD9-BCAC-01AF19A7207D}" srcId="{4B4C8E28-8698-402A-A874-2FCBBA30637E}" destId="{8B883BD8-56BB-4702-AB3F-9FE9C313CD94}" srcOrd="1" destOrd="0" parTransId="{392A74E2-BBDB-49CB-B8BC-4FA523EA7FEE}" sibTransId="{609DF7E8-CE78-4F93-B73C-99E677D559AE}"/>
    <dgm:cxn modelId="{864F09A0-A953-4C80-A764-868C6BC2129F}" type="presOf" srcId="{E9C83ED6-5907-47E8-93C4-5F228D0B982A}" destId="{E05036F1-1952-4D06-BF16-139279E4EC0C}" srcOrd="1" destOrd="0" presId="urn:microsoft.com/office/officeart/2005/8/layout/list1"/>
    <dgm:cxn modelId="{6AFA70E9-AD60-48E6-A471-B8933BA92657}" type="presOf" srcId="{4B4C8E28-8698-402A-A874-2FCBBA30637E}" destId="{411DA051-E818-497A-B4DA-1DA6B5F522A2}" srcOrd="0" destOrd="0" presId="urn:microsoft.com/office/officeart/2005/8/layout/list1"/>
    <dgm:cxn modelId="{20FAA9B9-8D6A-40FC-990D-0FE6B4FBA34E}" type="presOf" srcId="{8B883BD8-56BB-4702-AB3F-9FE9C313CD94}" destId="{0BB704A2-7A3D-4C0D-A559-C0141DF31F56}" srcOrd="0" destOrd="0" presId="urn:microsoft.com/office/officeart/2005/8/layout/list1"/>
    <dgm:cxn modelId="{FEB38922-3D09-4E3F-B183-0FA43EBCFCF1}" type="presOf" srcId="{E9C83ED6-5907-47E8-93C4-5F228D0B982A}" destId="{33459F7A-1E5B-4F23-BB23-812402BBBB5A}" srcOrd="0" destOrd="0" presId="urn:microsoft.com/office/officeart/2005/8/layout/list1"/>
    <dgm:cxn modelId="{9A44B1BC-8E29-44F3-A86C-8AD7BF9192E6}" srcId="{4B4C8E28-8698-402A-A874-2FCBBA30637E}" destId="{E9C83ED6-5907-47E8-93C4-5F228D0B982A}" srcOrd="2" destOrd="0" parTransId="{DD87FA72-5C38-46FD-86A8-33F8165805D1}" sibTransId="{38324C88-0700-4B62-B7EC-50373EE2F6D8}"/>
    <dgm:cxn modelId="{7E6DD61B-34F5-47FA-A9AD-635653D98E32}" type="presParOf" srcId="{411DA051-E818-497A-B4DA-1DA6B5F522A2}" destId="{9E899842-BF2D-4516-94FA-76E795809902}" srcOrd="0" destOrd="0" presId="urn:microsoft.com/office/officeart/2005/8/layout/list1"/>
    <dgm:cxn modelId="{C97A2A9E-5F51-4295-9869-74BF98493831}" type="presParOf" srcId="{9E899842-BF2D-4516-94FA-76E795809902}" destId="{298D619D-4D9D-42FB-A95A-17E2CB5703F4}" srcOrd="0" destOrd="0" presId="urn:microsoft.com/office/officeart/2005/8/layout/list1"/>
    <dgm:cxn modelId="{F0D9B125-75DB-4E29-B3BE-32946B6799E9}" type="presParOf" srcId="{9E899842-BF2D-4516-94FA-76E795809902}" destId="{FC7CF039-E758-4CD9-A85D-AEA74FF911C4}" srcOrd="1" destOrd="0" presId="urn:microsoft.com/office/officeart/2005/8/layout/list1"/>
    <dgm:cxn modelId="{AACCCA83-CC54-4762-BD86-C8CBBC914D79}" type="presParOf" srcId="{411DA051-E818-497A-B4DA-1DA6B5F522A2}" destId="{2D9D6999-3CA1-4AA1-BEDC-92A5F893672E}" srcOrd="1" destOrd="0" presId="urn:microsoft.com/office/officeart/2005/8/layout/list1"/>
    <dgm:cxn modelId="{46BDBBE6-9760-4F68-A0AD-EBE57A0787B4}" type="presParOf" srcId="{411DA051-E818-497A-B4DA-1DA6B5F522A2}" destId="{21B0AE0C-E033-4A10-8969-39093BBFE2FB}" srcOrd="2" destOrd="0" presId="urn:microsoft.com/office/officeart/2005/8/layout/list1"/>
    <dgm:cxn modelId="{B3155F22-A043-49F4-B488-8B2F1047CBC2}" type="presParOf" srcId="{411DA051-E818-497A-B4DA-1DA6B5F522A2}" destId="{9320C38D-A58B-423E-A621-00A5220681BC}" srcOrd="3" destOrd="0" presId="urn:microsoft.com/office/officeart/2005/8/layout/list1"/>
    <dgm:cxn modelId="{6CC2BC96-AB40-4AC7-A946-B8A1C1620885}" type="presParOf" srcId="{411DA051-E818-497A-B4DA-1DA6B5F522A2}" destId="{49AFE5C1-4433-4D72-8F40-A3B7592F9362}" srcOrd="4" destOrd="0" presId="urn:microsoft.com/office/officeart/2005/8/layout/list1"/>
    <dgm:cxn modelId="{795924DB-2651-41A6-B336-575DDFAA8971}" type="presParOf" srcId="{49AFE5C1-4433-4D72-8F40-A3B7592F9362}" destId="{0BB704A2-7A3D-4C0D-A559-C0141DF31F56}" srcOrd="0" destOrd="0" presId="urn:microsoft.com/office/officeart/2005/8/layout/list1"/>
    <dgm:cxn modelId="{30B7AE55-F235-44D6-AA46-037A897A8BC9}" type="presParOf" srcId="{49AFE5C1-4433-4D72-8F40-A3B7592F9362}" destId="{621B7D74-D89B-4E34-81FC-B8D8AEFF3345}" srcOrd="1" destOrd="0" presId="urn:microsoft.com/office/officeart/2005/8/layout/list1"/>
    <dgm:cxn modelId="{431D521F-F8E0-4F94-90DA-A61EDA4DDBB4}" type="presParOf" srcId="{411DA051-E818-497A-B4DA-1DA6B5F522A2}" destId="{2D11C426-D42B-46DC-9471-CEB1E882651F}" srcOrd="5" destOrd="0" presId="urn:microsoft.com/office/officeart/2005/8/layout/list1"/>
    <dgm:cxn modelId="{15697BAB-3AFA-42A5-880F-C6A22F9BDF06}" type="presParOf" srcId="{411DA051-E818-497A-B4DA-1DA6B5F522A2}" destId="{F1BD4474-269C-4DC6-A67A-14C20FA0DAB5}" srcOrd="6" destOrd="0" presId="urn:microsoft.com/office/officeart/2005/8/layout/list1"/>
    <dgm:cxn modelId="{7BD90F5D-8A4B-498A-9482-9BCADD6E0F16}" type="presParOf" srcId="{411DA051-E818-497A-B4DA-1DA6B5F522A2}" destId="{E6FBD4F4-BEC7-4BC8-B790-2F075254B51D}" srcOrd="7" destOrd="0" presId="urn:microsoft.com/office/officeart/2005/8/layout/list1"/>
    <dgm:cxn modelId="{504791CE-2F01-41D6-9345-3225D7763D99}" type="presParOf" srcId="{411DA051-E818-497A-B4DA-1DA6B5F522A2}" destId="{914D7286-74D3-4CCE-8BC0-638A3CDD1225}" srcOrd="8" destOrd="0" presId="urn:microsoft.com/office/officeart/2005/8/layout/list1"/>
    <dgm:cxn modelId="{784B18A0-C56D-4FC4-8BE0-BE62CE448A09}" type="presParOf" srcId="{914D7286-74D3-4CCE-8BC0-638A3CDD1225}" destId="{33459F7A-1E5B-4F23-BB23-812402BBBB5A}" srcOrd="0" destOrd="0" presId="urn:microsoft.com/office/officeart/2005/8/layout/list1"/>
    <dgm:cxn modelId="{F5F19858-3026-4BA0-90D5-D47F956701BB}" type="presParOf" srcId="{914D7286-74D3-4CCE-8BC0-638A3CDD1225}" destId="{E05036F1-1952-4D06-BF16-139279E4EC0C}" srcOrd="1" destOrd="0" presId="urn:microsoft.com/office/officeart/2005/8/layout/list1"/>
    <dgm:cxn modelId="{7DB40680-FB7B-4A55-A892-EE68E61D66D1}" type="presParOf" srcId="{411DA051-E818-497A-B4DA-1DA6B5F522A2}" destId="{CCAC1C59-AA61-4DEE-87F4-DF3F7B57DA33}" srcOrd="9" destOrd="0" presId="urn:microsoft.com/office/officeart/2005/8/layout/list1"/>
    <dgm:cxn modelId="{A25D9FC4-45A5-472D-98D8-65A9DB99B343}" type="presParOf" srcId="{411DA051-E818-497A-B4DA-1DA6B5F522A2}" destId="{0AE87BFE-C233-4BF2-9D15-850A1C558F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878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390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28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358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63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044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302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6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580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7368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460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00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8351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458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976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506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033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1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5105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2631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2698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7814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15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OBJETIVO CAPACITACION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3440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898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672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8538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290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8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04437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489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1. RECOGER LOS CONOCIMIENTOS DE LOS INTEGRANTES DE LA FAMILÑIA</a:t>
            </a:r>
          </a:p>
          <a:p>
            <a:r>
              <a:rPr lang="es-PE" dirty="0"/>
              <a:t>2. REFORZAR APRENDIZAJES</a:t>
            </a:r>
          </a:p>
          <a:p>
            <a:r>
              <a:rPr lang="es-PE" dirty="0"/>
              <a:t>3.</a:t>
            </a:r>
            <a:r>
              <a:rPr lang="es-PE" baseline="0" dirty="0"/>
              <a:t> COMPLEMENTAR O MODIFICAR SABERES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8666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831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573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76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0" y="752088"/>
            <a:ext cx="8762909" cy="3105763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jpeg"/><Relationship Id="rId10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emf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gyc@gycperu.co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title"/>
          </p:nvPr>
        </p:nvSpPr>
        <p:spPr>
          <a:xfrm>
            <a:off x="371251" y="1155211"/>
            <a:ext cx="3977807" cy="35031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5: </a:t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Medidas de Bioseguridad ante COVID 19 en el hogar</a:t>
            </a:r>
            <a:endParaRPr sz="3600" dirty="0">
              <a:solidFill>
                <a:srgbClr val="C00000"/>
              </a:solidFill>
            </a:endParaRP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9645BA5E-ECC8-46EA-87A8-83429280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7" y="374073"/>
            <a:ext cx="915550" cy="437837"/>
          </a:xfrm>
          <a:prstGeom prst="rect">
            <a:avLst/>
          </a:prstGeom>
        </p:spPr>
      </p:pic>
      <p:pic>
        <p:nvPicPr>
          <p:cNvPr id="2050" name="Picture 2" descr="CERV Realidad Virtual">
            <a:extLst>
              <a:ext uri="{FF2B5EF4-FFF2-40B4-BE49-F238E27FC236}">
                <a16:creationId xmlns="" xmlns:a16="http://schemas.microsoft.com/office/drawing/2014/main" id="{37E50BA2-32D3-4A15-814F-51A073D81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23437" r="14241" b="21166"/>
          <a:stretch/>
        </p:blipFill>
        <p:spPr bwMode="auto">
          <a:xfrm>
            <a:off x="2618509" y="161319"/>
            <a:ext cx="1163781" cy="8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s imágenes de Familia Covid más descargadas de Agost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r="13008"/>
          <a:stretch/>
        </p:blipFill>
        <p:spPr bwMode="auto">
          <a:xfrm>
            <a:off x="4869951" y="903409"/>
            <a:ext cx="3508166" cy="31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4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349787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s-MX" sz="2800" dirty="0"/>
              <a:t>TEMA 1. Medidas a la llegada del trabajador desde el trabajo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27667" r="56083" b="16993"/>
          <a:stretch/>
        </p:blipFill>
        <p:spPr bwMode="auto">
          <a:xfrm>
            <a:off x="381000" y="1666819"/>
            <a:ext cx="3810001" cy="3102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8" t="29069" r="23981" b="15938"/>
          <a:stretch/>
        </p:blipFill>
        <p:spPr bwMode="auto">
          <a:xfrm>
            <a:off x="4971271" y="1684185"/>
            <a:ext cx="3883971" cy="3078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AC8ABFF-0442-4DE4-9DAC-8CB266C6928B}"/>
              </a:ext>
            </a:extLst>
          </p:cNvPr>
          <p:cNvSpPr txBox="1"/>
          <p:nvPr/>
        </p:nvSpPr>
        <p:spPr>
          <a:xfrm>
            <a:off x="381000" y="137640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LUGAR PARA OBJETOS CONTAMINADOS</a:t>
            </a:r>
            <a:endParaRPr lang="es-PE" b="1" dirty="0">
              <a:solidFill>
                <a:srgbClr val="C0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BC18BA77-1D71-4A9B-8776-22D0D3FFBD8A}"/>
              </a:ext>
            </a:extLst>
          </p:cNvPr>
          <p:cNvSpPr txBox="1"/>
          <p:nvPr/>
        </p:nvSpPr>
        <p:spPr>
          <a:xfrm>
            <a:off x="4953000" y="137640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399FF"/>
                </a:solidFill>
              </a:rPr>
              <a:t>ASEO PERSONAL PREVIO AL CONTACTO</a:t>
            </a:r>
            <a:endParaRPr lang="es-PE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349787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s-MX" sz="2800" dirty="0"/>
              <a:t>TEMA 1. Medidas a la llegada del trabajador desde el trabajo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pic>
        <p:nvPicPr>
          <p:cNvPr id="7" name="Imagen 6" descr="Hijo Triste Que Abraza A Su Papá Imagen de archivo - Imagen de abraza, hijo:  5830316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1182" r="14338"/>
          <a:stretch/>
        </p:blipFill>
        <p:spPr bwMode="auto">
          <a:xfrm>
            <a:off x="733926" y="2069509"/>
            <a:ext cx="3092116" cy="29476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Conector recto 4"/>
          <p:cNvCxnSpPr/>
          <p:nvPr/>
        </p:nvCxnSpPr>
        <p:spPr>
          <a:xfrm flipH="1">
            <a:off x="1332404" y="2277401"/>
            <a:ext cx="1932709" cy="16625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 flipV="1">
            <a:off x="1357957" y="2316769"/>
            <a:ext cx="1925781" cy="16157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733926" y="1407788"/>
            <a:ext cx="311070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Evitar el contacto físico si no esta seguro de su exposición previa.</a:t>
            </a:r>
            <a:endParaRPr lang="es-PE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24520" y="1484199"/>
            <a:ext cx="4274311" cy="1815882"/>
          </a:xfrm>
          <a:prstGeom prst="rect">
            <a:avLst/>
          </a:prstGeom>
          <a:solidFill>
            <a:srgbClr val="FFFF66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IMPORTANTE:</a:t>
            </a:r>
          </a:p>
          <a:p>
            <a:pPr algn="ctr"/>
            <a:endParaRPr lang="es-MX" sz="1600" dirty="0"/>
          </a:p>
          <a:p>
            <a:pPr algn="ctr"/>
            <a:r>
              <a:rPr lang="es-MX" sz="1600" dirty="0"/>
              <a:t>Estas medidas debemos de adoptarlas todos los miembros de la familia que salimos de casa para realizar alguna actividad, así evitaremos exponer a nuestros familiares más cercanos y vulnerables </a:t>
            </a:r>
            <a:endParaRPr lang="es-PE" sz="1600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688500D-7BEC-4109-ADF7-E95D7E98A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520" y="3378602"/>
            <a:ext cx="4274311" cy="16385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349787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s-MX" sz="2800" dirty="0"/>
              <a:t>Tema 2 : Medidas de Bioseguridad en casa</a:t>
            </a:r>
            <a:br>
              <a:rPr lang="es-MX" sz="2800" dirty="0"/>
            </a:br>
            <a:r>
              <a:rPr lang="es-MX" sz="2800" b="1" dirty="0"/>
              <a:t>LAVADO DE MANOS</a:t>
            </a:r>
            <a:endParaRPr lang="es-MX" sz="2800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11" name="Marcador de texto 2"/>
          <p:cNvSpPr txBox="1">
            <a:spLocks/>
          </p:cNvSpPr>
          <p:nvPr/>
        </p:nvSpPr>
        <p:spPr>
          <a:xfrm>
            <a:off x="381000" y="2226814"/>
            <a:ext cx="6310086" cy="253558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es-MX" sz="1600" dirty="0"/>
          </a:p>
          <a:p>
            <a:pPr algn="just"/>
            <a:endParaRPr lang="es-MX" sz="1600" dirty="0"/>
          </a:p>
          <a:p>
            <a:pPr algn="just"/>
            <a:endParaRPr lang="es-MX" sz="1600" dirty="0"/>
          </a:p>
          <a:p>
            <a:pPr algn="just"/>
            <a:endParaRPr lang="es-PE" sz="160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F79676E-0AD7-424E-A32F-634B23A1D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573" y="1483510"/>
            <a:ext cx="2199987" cy="229808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68CEC5AF-81D8-4172-A56A-9079EF634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5"/>
          <a:stretch/>
        </p:blipFill>
        <p:spPr bwMode="auto">
          <a:xfrm>
            <a:off x="6932516" y="3802598"/>
            <a:ext cx="1752100" cy="12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CA206EA4-4B58-4F8E-BCE9-F21B7ECF5046}"/>
              </a:ext>
            </a:extLst>
          </p:cNvPr>
          <p:cNvSpPr txBox="1"/>
          <p:nvPr/>
        </p:nvSpPr>
        <p:spPr>
          <a:xfrm>
            <a:off x="381000" y="1483510"/>
            <a:ext cx="65515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solidFill>
                  <a:srgbClr val="C00000"/>
                </a:solidFill>
              </a:rPr>
              <a:t>¿Por qué es importante lavarse las manos?</a:t>
            </a:r>
            <a:endParaRPr lang="es-PE" sz="1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62494AFE-169F-437C-BE62-11324F6C0A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316459"/>
              </p:ext>
            </p:extLst>
          </p:nvPr>
        </p:nvGraphicFramePr>
        <p:xfrm>
          <a:off x="352926" y="1483510"/>
          <a:ext cx="6096000" cy="331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1337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TECNICA: Lavado de manos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1000" y="1449352"/>
            <a:ext cx="307917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/>
              <a:t>¿Cómo lavarse las manos?</a:t>
            </a:r>
            <a:endParaRPr lang="es-PE" sz="1600" dirty="0"/>
          </a:p>
        </p:txBody>
      </p:sp>
      <p:grpSp>
        <p:nvGrpSpPr>
          <p:cNvPr id="8" name="Grupo 7"/>
          <p:cNvGrpSpPr/>
          <p:nvPr/>
        </p:nvGrpSpPr>
        <p:grpSpPr>
          <a:xfrm>
            <a:off x="495306" y="1858250"/>
            <a:ext cx="1611285" cy="2905440"/>
            <a:chOff x="219380" y="1946319"/>
            <a:chExt cx="5224802" cy="8678065"/>
          </a:xfrm>
        </p:grpSpPr>
        <p:pic>
          <p:nvPicPr>
            <p:cNvPr id="9" name="Picture 10" descr="Higiene de manos: protocolo de lavado de manos quirúrgico y clínico">
              <a:extLst>
                <a:ext uri="{FF2B5EF4-FFF2-40B4-BE49-F238E27FC236}">
                  <a16:creationId xmlns="" xmlns:a16="http://schemas.microsoft.com/office/drawing/2014/main" id="{F4B715EE-B2A7-4F5B-8DA7-1465AE95A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321" y="2373705"/>
              <a:ext cx="4419858" cy="5217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="" xmlns:a16="http://schemas.microsoft.com/office/drawing/2014/main" id="{BF1799C6-C9A1-4C8A-9696-01691699E6DB}"/>
                </a:ext>
              </a:extLst>
            </p:cNvPr>
            <p:cNvSpPr txBox="1"/>
            <p:nvPr/>
          </p:nvSpPr>
          <p:spPr>
            <a:xfrm>
              <a:off x="1014924" y="7590768"/>
              <a:ext cx="4429258" cy="30336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 b="1" dirty="0">
                  <a:solidFill>
                    <a:schemeClr val="bg1"/>
                  </a:solidFill>
                </a:rPr>
                <a:t> Mojamos las manos</a:t>
              </a: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="" xmlns:a16="http://schemas.microsoft.com/office/drawing/2014/main" id="{6083C548-7504-4EFB-8B18-C1B32B2CD282}"/>
                </a:ext>
              </a:extLst>
            </p:cNvPr>
            <p:cNvSpPr/>
            <p:nvPr/>
          </p:nvSpPr>
          <p:spPr>
            <a:xfrm>
              <a:off x="219380" y="1946319"/>
              <a:ext cx="1082215" cy="119506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000" b="1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</a:t>
              </a:r>
              <a:endParaRPr lang="es-ES" sz="2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242816" y="1905990"/>
            <a:ext cx="2156399" cy="2787291"/>
            <a:chOff x="5684376" y="1250443"/>
            <a:chExt cx="5651348" cy="3877751"/>
          </a:xfrm>
        </p:grpSpPr>
        <p:grpSp>
          <p:nvGrpSpPr>
            <p:cNvPr id="15" name="Grupo 14"/>
            <p:cNvGrpSpPr/>
            <p:nvPr/>
          </p:nvGrpSpPr>
          <p:grpSpPr>
            <a:xfrm>
              <a:off x="7213105" y="1370677"/>
              <a:ext cx="4122619" cy="3757517"/>
              <a:chOff x="6827330" y="1370677"/>
              <a:chExt cx="4122619" cy="3757517"/>
            </a:xfrm>
          </p:grpSpPr>
          <p:pic>
            <p:nvPicPr>
              <p:cNvPr id="17" name="Picture 12" descr="Higiene de manos - Wikipedia, la enciclopedia libre">
                <a:extLst>
                  <a:ext uri="{FF2B5EF4-FFF2-40B4-BE49-F238E27FC236}">
                    <a16:creationId xmlns="" xmlns:a16="http://schemas.microsoft.com/office/drawing/2014/main" id="{983B1071-F635-48F6-B470-F45CF078F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6081" y="1370677"/>
                <a:ext cx="4113868" cy="2772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CuadroTexto 17">
                <a:extLst>
                  <a:ext uri="{FF2B5EF4-FFF2-40B4-BE49-F238E27FC236}">
                    <a16:creationId xmlns="" xmlns:a16="http://schemas.microsoft.com/office/drawing/2014/main" id="{0CB6849C-6071-487F-BA06-079F6975F0E6}"/>
                  </a:ext>
                </a:extLst>
              </p:cNvPr>
              <p:cNvSpPr txBox="1"/>
              <p:nvPr/>
            </p:nvSpPr>
            <p:spPr>
              <a:xfrm>
                <a:off x="6827330" y="4143365"/>
                <a:ext cx="4122619" cy="98482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2000" b="1" dirty="0">
                    <a:solidFill>
                      <a:schemeClr val="bg1"/>
                    </a:solidFill>
                  </a:rPr>
                  <a:t>Abundante jabón</a:t>
                </a:r>
              </a:p>
            </p:txBody>
          </p:sp>
        </p:grp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6083C548-7504-4EFB-8B18-C1B32B2CD282}"/>
                </a:ext>
              </a:extLst>
            </p:cNvPr>
            <p:cNvSpPr/>
            <p:nvPr/>
          </p:nvSpPr>
          <p:spPr>
            <a:xfrm>
              <a:off x="5684376" y="1250443"/>
              <a:ext cx="1278628" cy="89919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36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2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480283" y="1827228"/>
            <a:ext cx="2314057" cy="2805198"/>
            <a:chOff x="-406437" y="535240"/>
            <a:chExt cx="5540208" cy="4965482"/>
          </a:xfrm>
        </p:grpSpPr>
        <p:pic>
          <p:nvPicPr>
            <p:cNvPr id="20" name="Picture 18" descr="Prevención Coronavirus: mejores jabones para lavar las manos en ...">
              <a:extLst>
                <a:ext uri="{FF2B5EF4-FFF2-40B4-BE49-F238E27FC236}">
                  <a16:creationId xmlns="" xmlns:a16="http://schemas.microsoft.com/office/drawing/2014/main" id="{CE192E16-D6DE-4535-89DE-527497E71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16" y="756182"/>
              <a:ext cx="4236555" cy="3491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uadroTexto 20">
              <a:extLst>
                <a:ext uri="{FF2B5EF4-FFF2-40B4-BE49-F238E27FC236}">
                  <a16:creationId xmlns="" xmlns:a16="http://schemas.microsoft.com/office/drawing/2014/main" id="{97EDC1D4-A3DC-4E1E-B856-5ED7E73377EF}"/>
                </a:ext>
              </a:extLst>
            </p:cNvPr>
            <p:cNvSpPr txBox="1"/>
            <p:nvPr/>
          </p:nvSpPr>
          <p:spPr>
            <a:xfrm>
              <a:off x="893699" y="4247693"/>
              <a:ext cx="4240072" cy="125302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2000" b="1" dirty="0">
                  <a:solidFill>
                    <a:schemeClr val="bg1"/>
                  </a:solidFill>
                </a:rPr>
                <a:t>Frótese las palmas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="" xmlns:a16="http://schemas.microsoft.com/office/drawing/2014/main" id="{6083C548-7504-4EFB-8B18-C1B32B2CD282}"/>
                </a:ext>
              </a:extLst>
            </p:cNvPr>
            <p:cNvSpPr/>
            <p:nvPr/>
          </p:nvSpPr>
          <p:spPr>
            <a:xfrm>
              <a:off x="-406437" y="535240"/>
              <a:ext cx="1482170" cy="179782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6000" b="1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3</a:t>
              </a:r>
              <a:endParaRPr lang="es-ES" sz="6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23" name="Google Shape;308;p25"/>
          <p:cNvSpPr txBox="1">
            <a:spLocks/>
          </p:cNvSpPr>
          <p:nvPr/>
        </p:nvSpPr>
        <p:spPr>
          <a:xfrm>
            <a:off x="2156979" y="4889237"/>
            <a:ext cx="171692" cy="35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pic>
        <p:nvPicPr>
          <p:cNvPr id="24" name="Imagen 23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0564663" y="389901"/>
            <a:ext cx="453887" cy="328322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7036573" y="1858250"/>
            <a:ext cx="201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pic>
        <p:nvPicPr>
          <p:cNvPr id="26" name="Picture 14" descr="Itel: protocolo de limpieza y desinfección para hoteles ante el ...">
            <a:extLst>
              <a:ext uri="{FF2B5EF4-FFF2-40B4-BE49-F238E27FC236}">
                <a16:creationId xmlns="" xmlns:a16="http://schemas.microsoft.com/office/drawing/2014/main" id="{0F2E35AA-B579-4880-B9C5-093279461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"/>
          <a:stretch/>
        </p:blipFill>
        <p:spPr bwMode="auto">
          <a:xfrm>
            <a:off x="7480735" y="1681815"/>
            <a:ext cx="1663266" cy="14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2DA6B0CC-5A47-4BA1-827B-E193B99584DD}"/>
              </a:ext>
            </a:extLst>
          </p:cNvPr>
          <p:cNvSpPr txBox="1"/>
          <p:nvPr/>
        </p:nvSpPr>
        <p:spPr>
          <a:xfrm>
            <a:off x="7480734" y="3158341"/>
            <a:ext cx="1663266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1200" dirty="0"/>
              <a:t>Frótese la palma de la mano derecha Sobre el dorso de la mano izquierda. Entrelazando los dedos, de una mano y luego de la otra.</a:t>
            </a:r>
          </a:p>
        </p:txBody>
      </p:sp>
    </p:spTree>
    <p:extLst>
      <p:ext uri="{BB962C8B-B14F-4D97-AF65-F5344CB8AC3E}">
        <p14:creationId xmlns:p14="http://schemas.microsoft.com/office/powerpoint/2010/main" val="31838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 TECNICA: Lavado de manos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0" y="1507347"/>
            <a:ext cx="53664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endParaRPr lang="es-ES" sz="66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4" name="Picture 4" descr="Técnica para el lavado de manos">
            <a:extLst>
              <a:ext uri="{FF2B5EF4-FFF2-40B4-BE49-F238E27FC236}">
                <a16:creationId xmlns="" xmlns:a16="http://schemas.microsoft.com/office/drawing/2014/main" id="{4BC3B89A-9DA4-47C9-86AC-EF84D2347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/>
          <a:stretch/>
        </p:blipFill>
        <p:spPr bwMode="auto">
          <a:xfrm>
            <a:off x="536458" y="1325300"/>
            <a:ext cx="1747001" cy="16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30628DB-0064-44B1-B853-DFF2E890AB94}"/>
              </a:ext>
            </a:extLst>
          </p:cNvPr>
          <p:cNvSpPr txBox="1"/>
          <p:nvPr/>
        </p:nvSpPr>
        <p:spPr>
          <a:xfrm>
            <a:off x="536650" y="2941581"/>
            <a:ext cx="1747002" cy="16927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000" dirty="0"/>
              <a:t> </a:t>
            </a:r>
            <a:r>
              <a:rPr lang="es-PE" sz="1400" dirty="0"/>
              <a:t>Frótese el dorso de los dedos de</a:t>
            </a:r>
          </a:p>
          <a:p>
            <a:r>
              <a:rPr lang="es-PE" sz="1400" dirty="0"/>
              <a:t> una mano con la palma de la otra mano, agarrándose los dedos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2254069" y="1426687"/>
            <a:ext cx="5405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  <a:endParaRPr lang="es-ES" sz="60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l="45205" t="34766" r="41069" b="44141"/>
          <a:stretch/>
        </p:blipFill>
        <p:spPr>
          <a:xfrm>
            <a:off x="2736324" y="1325299"/>
            <a:ext cx="1730829" cy="161628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BD82D2BE-98C3-4321-8998-06841A229057}"/>
              </a:ext>
            </a:extLst>
          </p:cNvPr>
          <p:cNvSpPr txBox="1"/>
          <p:nvPr/>
        </p:nvSpPr>
        <p:spPr>
          <a:xfrm>
            <a:off x="2739320" y="2941581"/>
            <a:ext cx="1730829" cy="21852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400" dirty="0"/>
              <a:t> </a:t>
            </a:r>
            <a:r>
              <a:rPr lang="es-PE" sz="1400" dirty="0"/>
              <a:t>Frótese con un movimiento de rotación el dedo pulgar de la mano izquierda atrapándolo con la palma de la manos derecha y viceversa</a:t>
            </a:r>
            <a:endParaRPr lang="es-PE" sz="1600" dirty="0"/>
          </a:p>
        </p:txBody>
      </p:sp>
      <p:pic>
        <p:nvPicPr>
          <p:cNvPr id="23" name="Picture 16" descr="Cuándo y cómo lavarse las manos para prevenir el Covid-19?">
            <a:extLst>
              <a:ext uri="{FF2B5EF4-FFF2-40B4-BE49-F238E27FC236}">
                <a16:creationId xmlns="" xmlns:a16="http://schemas.microsoft.com/office/drawing/2014/main" id="{80DCD672-CE4D-445A-AD21-2CC8C642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96" y="1379007"/>
            <a:ext cx="1868250" cy="17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4580469" y="1405848"/>
            <a:ext cx="4217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  <a:endParaRPr lang="es-ES" sz="60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BD82D2BE-98C3-4321-8998-06841A229057}"/>
              </a:ext>
            </a:extLst>
          </p:cNvPr>
          <p:cNvSpPr txBox="1"/>
          <p:nvPr/>
        </p:nvSpPr>
        <p:spPr>
          <a:xfrm>
            <a:off x="4848384" y="3174857"/>
            <a:ext cx="2127808" cy="19082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000" dirty="0"/>
              <a:t> </a:t>
            </a:r>
            <a:r>
              <a:rPr lang="es-PE" sz="1400" dirty="0"/>
              <a:t>Frótese con un movimiento de rotación el dedo pulgar de la mano izquierda atrapándolo con la palma de la mano derecha y viceversa</a:t>
            </a:r>
          </a:p>
        </p:txBody>
      </p:sp>
      <p:pic>
        <p:nvPicPr>
          <p:cNvPr id="26" name="Picture 22" descr="Coronavirus en Argentina: paso a paso, cómo vestirse, desvestirse ...">
            <a:extLst>
              <a:ext uri="{FF2B5EF4-FFF2-40B4-BE49-F238E27FC236}">
                <a16:creationId xmlns="" xmlns:a16="http://schemas.microsoft.com/office/drawing/2014/main" id="{5167103D-82C0-4320-9FB6-A93957EAD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63" y="1379008"/>
            <a:ext cx="1612236" cy="245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6846546" y="1388025"/>
            <a:ext cx="4638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8</a:t>
            </a:r>
            <a:endParaRPr lang="es-ES" sz="60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630628DB-0064-44B1-B853-DFF2E890AB94}"/>
              </a:ext>
            </a:extLst>
          </p:cNvPr>
          <p:cNvSpPr txBox="1"/>
          <p:nvPr/>
        </p:nvSpPr>
        <p:spPr>
          <a:xfrm>
            <a:off x="7488063" y="3939937"/>
            <a:ext cx="1612236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000" dirty="0"/>
              <a:t>Enjuague las manos con agua</a:t>
            </a:r>
          </a:p>
        </p:txBody>
      </p:sp>
    </p:spTree>
    <p:extLst>
      <p:ext uri="{BB962C8B-B14F-4D97-AF65-F5344CB8AC3E}">
        <p14:creationId xmlns:p14="http://schemas.microsoft.com/office/powerpoint/2010/main" val="3225638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¿CUANDO debo lavarme las manos?</a:t>
            </a:r>
            <a:endParaRPr dirty="0"/>
          </a:p>
        </p:txBody>
      </p:sp>
      <p:sp>
        <p:nvSpPr>
          <p:cNvPr id="277" name="Google Shape;277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6E1AF099-2421-4B36-AA27-EC76840402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="" xmlns:a16="http://schemas.microsoft.com/office/drawing/2014/main" id="{5201E687-F457-413E-9286-9AADBA8B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56" y="1229381"/>
            <a:ext cx="3765913" cy="2342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Nube 29">
            <a:extLst>
              <a:ext uri="{FF2B5EF4-FFF2-40B4-BE49-F238E27FC236}">
                <a16:creationId xmlns="" xmlns:a16="http://schemas.microsoft.com/office/drawing/2014/main" id="{A49535BA-8A2B-488A-839E-55CCF590A028}"/>
              </a:ext>
            </a:extLst>
          </p:cNvPr>
          <p:cNvSpPr/>
          <p:nvPr/>
        </p:nvSpPr>
        <p:spPr>
          <a:xfrm>
            <a:off x="654007" y="3900632"/>
            <a:ext cx="2260728" cy="1116614"/>
          </a:xfrm>
          <a:prstGeom prst="clou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Después de tocar los animales o sus desechos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1" name="Nube 30">
            <a:extLst>
              <a:ext uri="{FF2B5EF4-FFF2-40B4-BE49-F238E27FC236}">
                <a16:creationId xmlns="" xmlns:a16="http://schemas.microsoft.com/office/drawing/2014/main" id="{3FE39E7A-C700-4F0A-B18C-3B703FD59691}"/>
              </a:ext>
            </a:extLst>
          </p:cNvPr>
          <p:cNvSpPr/>
          <p:nvPr/>
        </p:nvSpPr>
        <p:spPr>
          <a:xfrm>
            <a:off x="5676" y="2534968"/>
            <a:ext cx="2662362" cy="1391465"/>
          </a:xfrm>
          <a:prstGeom prst="cloud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Antes de dormir (ayudar a los niños y ancianos)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2" name="Nube 31">
            <a:extLst>
              <a:ext uri="{FF2B5EF4-FFF2-40B4-BE49-F238E27FC236}">
                <a16:creationId xmlns="" xmlns:a16="http://schemas.microsoft.com/office/drawing/2014/main" id="{F8AFC5A7-8EFC-401F-B625-44D246B6866E}"/>
              </a:ext>
            </a:extLst>
          </p:cNvPr>
          <p:cNvSpPr/>
          <p:nvPr/>
        </p:nvSpPr>
        <p:spPr>
          <a:xfrm>
            <a:off x="3187743" y="3942181"/>
            <a:ext cx="2782956" cy="1157907"/>
          </a:xfrm>
          <a:prstGeom prst="cloud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Después de tocar la basura o alguna superficie contaminada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3" name="Nube 32">
            <a:extLst>
              <a:ext uri="{FF2B5EF4-FFF2-40B4-BE49-F238E27FC236}">
                <a16:creationId xmlns="" xmlns:a16="http://schemas.microsoft.com/office/drawing/2014/main" id="{3D7DE80A-4436-486D-9E4D-31859083E9C9}"/>
              </a:ext>
            </a:extLst>
          </p:cNvPr>
          <p:cNvSpPr/>
          <p:nvPr/>
        </p:nvSpPr>
        <p:spPr>
          <a:xfrm>
            <a:off x="6121762" y="3625786"/>
            <a:ext cx="2464904" cy="1190987"/>
          </a:xfrm>
          <a:prstGeom prst="cloud">
            <a:avLst/>
          </a:prstGeom>
          <a:solidFill>
            <a:srgbClr val="FF66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Después de ir al baño o cambiar pañales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4" name="Nube 33">
            <a:extLst>
              <a:ext uri="{FF2B5EF4-FFF2-40B4-BE49-F238E27FC236}">
                <a16:creationId xmlns="" xmlns:a16="http://schemas.microsoft.com/office/drawing/2014/main" id="{E8C2DD8A-B34A-4F1E-A9A3-5AD64E5B77B0}"/>
              </a:ext>
            </a:extLst>
          </p:cNvPr>
          <p:cNvSpPr/>
          <p:nvPr/>
        </p:nvSpPr>
        <p:spPr>
          <a:xfrm>
            <a:off x="6640780" y="1251931"/>
            <a:ext cx="2464904" cy="1064561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Antes  y después de preparar alimentos 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35" name="Nube 34">
            <a:extLst>
              <a:ext uri="{FF2B5EF4-FFF2-40B4-BE49-F238E27FC236}">
                <a16:creationId xmlns="" xmlns:a16="http://schemas.microsoft.com/office/drawing/2014/main" id="{2F2E003F-9682-4562-ABA1-DAC7C1ABA7EA}"/>
              </a:ext>
            </a:extLst>
          </p:cNvPr>
          <p:cNvSpPr/>
          <p:nvPr/>
        </p:nvSpPr>
        <p:spPr>
          <a:xfrm>
            <a:off x="6403824" y="2350353"/>
            <a:ext cx="2231333" cy="1157907"/>
          </a:xfrm>
          <a:prstGeom prst="cloud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bg1"/>
                </a:solidFill>
              </a:rPr>
              <a:t>Antes de comer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3021273" y="3429737"/>
            <a:ext cx="3079173" cy="338554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/>
              <a:t>¿Cuándo lavarse las manos?</a:t>
            </a:r>
            <a:endParaRPr lang="es-PE" sz="1600" dirty="0"/>
          </a:p>
        </p:txBody>
      </p:sp>
      <p:sp>
        <p:nvSpPr>
          <p:cNvPr id="37" name="Nube 36">
            <a:extLst>
              <a:ext uri="{FF2B5EF4-FFF2-40B4-BE49-F238E27FC236}">
                <a16:creationId xmlns="" xmlns:a16="http://schemas.microsoft.com/office/drawing/2014/main" id="{A49535BA-8A2B-488A-839E-55CCF590A028}"/>
              </a:ext>
            </a:extLst>
          </p:cNvPr>
          <p:cNvSpPr/>
          <p:nvPr/>
        </p:nvSpPr>
        <p:spPr>
          <a:xfrm>
            <a:off x="255228" y="1418354"/>
            <a:ext cx="2260728" cy="1116614"/>
          </a:xfrm>
          <a:prstGeom prst="cloud">
            <a:avLst/>
          </a:prstGeom>
          <a:solidFill>
            <a:srgbClr val="3399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Al llegar a casa</a:t>
            </a:r>
            <a:endParaRPr lang="es-P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s-MX" dirty="0"/>
              <a:t>Lavado de manos  y desinfección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1000" y="1362131"/>
            <a:ext cx="30791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800" dirty="0"/>
              <a:t>Uso de alcohol en gel</a:t>
            </a:r>
            <a:endParaRPr lang="es-PE" sz="1800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3C9EB81-0D15-4266-A973-34BD02FA7B3A}"/>
              </a:ext>
            </a:extLst>
          </p:cNvPr>
          <p:cNvSpPr/>
          <p:nvPr/>
        </p:nvSpPr>
        <p:spPr>
          <a:xfrm>
            <a:off x="164432" y="1600327"/>
            <a:ext cx="490187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C00000"/>
              </a:solidFill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Open Sans"/>
              </a:rPr>
              <a:t>Solo si no tiene 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agua y jabón disponibles</a:t>
            </a:r>
            <a:r>
              <a:rPr lang="es-ES" sz="1600" dirty="0">
                <a:latin typeface="Open Sans"/>
              </a:rPr>
              <a:t>.</a:t>
            </a:r>
            <a:endParaRPr lang="es-ES" sz="1600" dirty="0">
              <a:solidFill>
                <a:srgbClr val="000000"/>
              </a:solidFill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Open Sans"/>
              </a:rPr>
              <a:t>Antes y después</a:t>
            </a:r>
            <a:r>
              <a:rPr lang="es-ES" sz="1600" dirty="0">
                <a:solidFill>
                  <a:srgbClr val="FF0000"/>
                </a:solidFill>
                <a:latin typeface="Open Sans"/>
              </a:rPr>
              <a:t> 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de hacer una compra fuera de casa.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Open Sans"/>
              </a:rPr>
              <a:t>Cuando toque 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una superficie o material de dudosa procedencia.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Open Sans"/>
              </a:rPr>
              <a:t>NO use Alcohol 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gel si sus manos están visiblemente sucias. (Despolvoree o enjuague antes)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C00000"/>
                </a:solidFill>
                <a:latin typeface="Open Sans"/>
              </a:rPr>
              <a:t>Láveselas</a:t>
            </a:r>
            <a:r>
              <a:rPr lang="es-ES" sz="1600" dirty="0">
                <a:solidFill>
                  <a:srgbClr val="000000"/>
                </a:solidFill>
                <a:latin typeface="Open Sans"/>
              </a:rPr>
              <a:t> con agua y jabón lo más pronto pueda (después de 3 usos del alcohol gel)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Open Sans"/>
              </a:rPr>
              <a:t>El procedimiento es similar al lavado de manos con jabón.</a:t>
            </a:r>
            <a:endParaRPr lang="es-PE" sz="1600" dirty="0"/>
          </a:p>
        </p:txBody>
      </p:sp>
      <p:pic>
        <p:nvPicPr>
          <p:cNvPr id="14" name="Picture 2" descr="Gel desinfectante para manos: ¿Eficaz frente al coronavirus?">
            <a:extLst>
              <a:ext uri="{FF2B5EF4-FFF2-40B4-BE49-F238E27FC236}">
                <a16:creationId xmlns="" xmlns:a16="http://schemas.microsoft.com/office/drawing/2014/main" id="{1E62390F-B04F-45A2-AB72-6CA8690EB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871" y="1379008"/>
            <a:ext cx="3093532" cy="186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4337B7B-7F28-4567-B06C-E2C98CDE190D}"/>
              </a:ext>
            </a:extLst>
          </p:cNvPr>
          <p:cNvSpPr/>
          <p:nvPr/>
        </p:nvSpPr>
        <p:spPr>
          <a:xfrm>
            <a:off x="5282871" y="3247515"/>
            <a:ext cx="3093532" cy="147732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latin typeface="Open Sans"/>
              </a:rPr>
              <a:t>“Use </a:t>
            </a:r>
            <a:r>
              <a:rPr lang="es-ES" sz="2000" dirty="0">
                <a:solidFill>
                  <a:schemeClr val="bg1"/>
                </a:solidFill>
                <a:latin typeface="Open Sans"/>
              </a:rPr>
              <a:t>un Alcohol Gel que contenga </a:t>
            </a:r>
            <a:r>
              <a:rPr lang="es-ES" sz="2000" b="1" dirty="0">
                <a:solidFill>
                  <a:schemeClr val="bg1"/>
                </a:solidFill>
                <a:latin typeface="Open Sans"/>
              </a:rPr>
              <a:t>al menos un 60 % de alcohol”</a:t>
            </a:r>
            <a:endParaRPr lang="es-P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8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PRACTICA: Uso de mascarilla y protectores faciales (caretas)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3C9EB81-0D15-4266-A973-34BD02FA7B3A}"/>
              </a:ext>
            </a:extLst>
          </p:cNvPr>
          <p:cNvSpPr/>
          <p:nvPr/>
        </p:nvSpPr>
        <p:spPr>
          <a:xfrm>
            <a:off x="381000" y="1466154"/>
            <a:ext cx="4557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C00000"/>
              </a:solidFill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Open Sans"/>
              </a:rPr>
              <a:t>Usar las mascarillas en exteriores, la mayor parte del tiempo que sea posible, y/o al tener acercamiento con otras personas.</a:t>
            </a:r>
          </a:p>
          <a:p>
            <a:pPr algn="just"/>
            <a:endParaRPr lang="es-MX" dirty="0">
              <a:solidFill>
                <a:schemeClr val="tx1"/>
              </a:solidFill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Open Sans"/>
              </a:rPr>
              <a:t>Al volver a casa, sácate la mascarilla sin tocar la superficie, retírala tocando solamente los elásticos por detrás de tus orejas.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Open Sans"/>
              </a:rPr>
              <a:t>Si es una mascarilla de un solo uso deséchala, si es de tela ponla a lavar con agua y jabón. Luego plánchala para desinfectarla.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4098" name="Picture 2" descr="Entidades que incumplan uso obligatorio de mascarillas pueden ser multadas  o sancionadas con cier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776" y="1667585"/>
            <a:ext cx="3653847" cy="21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 Uso de mascarilla y protectores faciales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pic>
        <p:nvPicPr>
          <p:cNvPr id="2052" name="Picture 4" descr="Conjunto de joven vistiendo una mascarilla médica protectora quirúrgica y  careta | Vector Premium">
            <a:extLst>
              <a:ext uri="{FF2B5EF4-FFF2-40B4-BE49-F238E27FC236}">
                <a16:creationId xmlns="" xmlns:a16="http://schemas.microsoft.com/office/drawing/2014/main" id="{C0DCCEC4-67C7-4E85-A326-85AEC9F74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55" y="1516566"/>
            <a:ext cx="3715251" cy="340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HEP on Twitter: &quot;Probabilidad de contagio de #COVID19 #Comparte  #UsaTuMascarilla #Honduras #COHEP… &quot;">
            <a:extLst>
              <a:ext uri="{FF2B5EF4-FFF2-40B4-BE49-F238E27FC236}">
                <a16:creationId xmlns="" xmlns:a16="http://schemas.microsoft.com/office/drawing/2014/main" id="{9B8FE4B0-6505-4513-B7F7-45CD7A62A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4"/>
          <a:stretch/>
        </p:blipFill>
        <p:spPr bwMode="auto">
          <a:xfrm>
            <a:off x="724568" y="1516566"/>
            <a:ext cx="4013200" cy="30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CC90D9AC-D23A-47BD-8C65-1A3168FA768A}"/>
              </a:ext>
            </a:extLst>
          </p:cNvPr>
          <p:cNvSpPr/>
          <p:nvPr/>
        </p:nvSpPr>
        <p:spPr>
          <a:xfrm>
            <a:off x="130994" y="4716656"/>
            <a:ext cx="8920408" cy="41594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>
                <a:solidFill>
                  <a:schemeClr val="bg1"/>
                </a:solidFill>
                <a:latin typeface="Open Sans"/>
              </a:rPr>
              <a:t>“Usando mascarilla </a:t>
            </a:r>
            <a:r>
              <a:rPr lang="es-MX" sz="1600" b="1" dirty="0">
                <a:solidFill>
                  <a:schemeClr val="bg1"/>
                </a:solidFill>
                <a:latin typeface="Open Sans"/>
              </a:rPr>
              <a:t>disminuye la posibilidad de propagar o adquirir infecciones</a:t>
            </a:r>
            <a:r>
              <a:rPr lang="es-ES" sz="1600" b="1" dirty="0">
                <a:solidFill>
                  <a:schemeClr val="bg1"/>
                </a:solidFill>
                <a:latin typeface="Open Sans"/>
              </a:rPr>
              <a:t>”</a:t>
            </a:r>
            <a:endParaRPr lang="es-P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 Uso de mascarilla y protectores faciales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CC90D9AC-D23A-47BD-8C65-1A3168FA768A}"/>
              </a:ext>
            </a:extLst>
          </p:cNvPr>
          <p:cNvSpPr/>
          <p:nvPr/>
        </p:nvSpPr>
        <p:spPr>
          <a:xfrm>
            <a:off x="130994" y="4716656"/>
            <a:ext cx="8920408" cy="41594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>
                <a:solidFill>
                  <a:schemeClr val="bg1"/>
                </a:solidFill>
                <a:latin typeface="Open Sans"/>
              </a:rPr>
              <a:t>“Usando mascarilla </a:t>
            </a:r>
            <a:r>
              <a:rPr lang="es-MX" sz="1600" b="1" dirty="0">
                <a:solidFill>
                  <a:schemeClr val="bg1"/>
                </a:solidFill>
                <a:latin typeface="Open Sans"/>
              </a:rPr>
              <a:t>disminuye la posibilidad de propagar o adquirir infecciones</a:t>
            </a:r>
            <a:r>
              <a:rPr lang="es-ES" sz="1600" b="1" dirty="0">
                <a:solidFill>
                  <a:schemeClr val="bg1"/>
                </a:solidFill>
                <a:latin typeface="Open Sans"/>
              </a:rPr>
              <a:t>”</a:t>
            </a:r>
            <a:endParaRPr lang="es-PE" sz="16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4" b="20113"/>
          <a:stretch/>
        </p:blipFill>
        <p:spPr>
          <a:xfrm>
            <a:off x="2454059" y="1345399"/>
            <a:ext cx="4016190" cy="335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Primer momento</a:t>
            </a:r>
            <a:endParaRPr dirty="0"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es-PE" b="1" dirty="0">
                <a:solidFill>
                  <a:schemeClr val="bg1"/>
                </a:solidFill>
              </a:rPr>
              <a:t>CONOCIENDONOS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1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800" dirty="0"/>
              <a:t> Uso de mascarilla y protectores faciales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3C9EB81-0D15-4266-A973-34BD02FA7B3A}"/>
              </a:ext>
            </a:extLst>
          </p:cNvPr>
          <p:cNvSpPr/>
          <p:nvPr/>
        </p:nvSpPr>
        <p:spPr>
          <a:xfrm>
            <a:off x="4219481" y="1267870"/>
            <a:ext cx="45576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C00000"/>
              </a:solidFill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Open Sans"/>
              </a:rPr>
              <a:t>El  protector facial debe ser usado por personas que utilizan transporte público, o acuden a mercados, supermercados, bancos y otros sitios de hacinamiento o poca ventilación.</a:t>
            </a:r>
          </a:p>
          <a:p>
            <a:pPr algn="just"/>
            <a:endParaRPr lang="es-MX" dirty="0">
              <a:solidFill>
                <a:schemeClr val="tx1"/>
              </a:solidFill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Open Sans"/>
              </a:rPr>
              <a:t>Debe ser usada como complemento al uso de la mascarilla.</a:t>
            </a:r>
          </a:p>
          <a:p>
            <a:pPr algn="just"/>
            <a:endParaRPr lang="es-MX" dirty="0">
              <a:solidFill>
                <a:schemeClr val="tx1"/>
              </a:solidFill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Open Sans"/>
              </a:rPr>
              <a:t>La desinfección del protector facial debe realizarse solo con agua y jabón.</a:t>
            </a:r>
          </a:p>
          <a:p>
            <a:pPr algn="just"/>
            <a:endParaRPr lang="es-MX" dirty="0">
              <a:solidFill>
                <a:schemeClr val="tx1"/>
              </a:solidFill>
              <a:latin typeface="Open San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Open Sans"/>
              </a:rPr>
              <a:t>No debe usar protector facial en recién nacidos, ni lactantes.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4337B7B-7F28-4567-B06C-E2C98CDE190D}"/>
              </a:ext>
            </a:extLst>
          </p:cNvPr>
          <p:cNvSpPr/>
          <p:nvPr/>
        </p:nvSpPr>
        <p:spPr>
          <a:xfrm>
            <a:off x="552630" y="4170320"/>
            <a:ext cx="3495221" cy="7852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>
                <a:solidFill>
                  <a:schemeClr val="bg1"/>
                </a:solidFill>
                <a:latin typeface="Open Sans"/>
              </a:rPr>
              <a:t>Correcto uso de  Protectores faciales</a:t>
            </a:r>
            <a:endParaRPr lang="es-PE" sz="2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Recomendaciones del Minsa para el uso correcto del protector facial frente  al covid-19 | Noticias | Agencia Peruana de Noticias Andin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0" y="1630523"/>
            <a:ext cx="3495221" cy="253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33B3F9F-8EA3-4986-A413-3CB63EBCAA8B}"/>
              </a:ext>
            </a:extLst>
          </p:cNvPr>
          <p:cNvSpPr txBox="1"/>
          <p:nvPr/>
        </p:nvSpPr>
        <p:spPr>
          <a:xfrm>
            <a:off x="4177483" y="4376413"/>
            <a:ext cx="45720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Open Sans"/>
              </a:rPr>
              <a:t>“EL PROTECTOR FACIAL NO SUSTITUYE A LA MASCARILLA”</a:t>
            </a:r>
            <a:endParaRPr lang="es-P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66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Distanciamiento físico</a:t>
            </a:r>
            <a:br>
              <a:rPr lang="es-MX" sz="2800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43C9EB81-0D15-4266-A973-34BD02FA7B3A}"/>
              </a:ext>
            </a:extLst>
          </p:cNvPr>
          <p:cNvSpPr/>
          <p:nvPr/>
        </p:nvSpPr>
        <p:spPr>
          <a:xfrm>
            <a:off x="3324167" y="1514317"/>
            <a:ext cx="2120180" cy="224676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1"/>
                </a:solidFill>
                <a:latin typeface="Open Sans"/>
              </a:rPr>
              <a:t>Mantener la distancia con el resto de personas cuando vayas a comprar productos básicos, cuando vayas al banco a lugares donde haya mucha aglomeración de personas</a:t>
            </a:r>
          </a:p>
          <a:p>
            <a:endParaRPr lang="es-MX" dirty="0">
              <a:solidFill>
                <a:schemeClr val="tx1"/>
              </a:solidFill>
              <a:latin typeface="Open San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217920" y="1379008"/>
            <a:ext cx="2216075" cy="2333472"/>
            <a:chOff x="701343" y="1052536"/>
            <a:chExt cx="3152381" cy="2819048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343" y="1052536"/>
              <a:ext cx="3152381" cy="2819048"/>
            </a:xfrm>
            <a:prstGeom prst="rect">
              <a:avLst/>
            </a:prstGeom>
          </p:spPr>
        </p:pic>
        <p:sp>
          <p:nvSpPr>
            <p:cNvPr id="11" name="CuadroTexto 10"/>
            <p:cNvSpPr txBox="1"/>
            <p:nvPr/>
          </p:nvSpPr>
          <p:spPr>
            <a:xfrm>
              <a:off x="2377440" y="1674946"/>
              <a:ext cx="993622" cy="276999"/>
            </a:xfrm>
            <a:prstGeom prst="rect">
              <a:avLst/>
            </a:prstGeom>
            <a:solidFill>
              <a:srgbClr val="D1EDF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5982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 METROS</a:t>
              </a:r>
              <a:endParaRPr lang="es-PE" sz="900" b="1" dirty="0">
                <a:solidFill>
                  <a:srgbClr val="598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5444347" y="3712480"/>
            <a:ext cx="3688843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tx1"/>
                </a:solidFill>
                <a:latin typeface="Open Sans"/>
              </a:rPr>
              <a:t>Cuando una persona que tiene el virus tose o estornuda, las gotículas respiratorias pueden aterrizar en la boca o en la nariz de las personas que están cerca. Las gotículas de un estornudo pueden viajar hasta 1.5 metros de distancia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4" r="49355"/>
          <a:stretch/>
        </p:blipFill>
        <p:spPr>
          <a:xfrm>
            <a:off x="215153" y="1468775"/>
            <a:ext cx="2990187" cy="32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95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 Limpieza de superficies</a:t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644247" y="1415714"/>
            <a:ext cx="42617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Open Sans"/>
              </a:rPr>
              <a:t>Utilizar paños, agua, detergente, y desinfectantes de uso seguro y eficaz. Nunca mezcle los desinfectantes.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Open Sans"/>
              </a:rPr>
              <a:t>La limpieza debe efectuarse con escoba húmeda o con un paño  húmedo para quitar la suciedad sin levantar polvo.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  <a:latin typeface="Open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  <a:latin typeface="Open Sans"/>
              </a:rPr>
              <a:t>Ventila y abrir las cortinas de la casa mínimo 15 min. después de limpiar.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tx1"/>
              </a:solidFill>
              <a:latin typeface="Open Sans"/>
            </a:endParaRPr>
          </a:p>
          <a:p>
            <a:pPr algn="just"/>
            <a:endParaRPr lang="es-MX" sz="1800" dirty="0">
              <a:solidFill>
                <a:schemeClr val="tx1"/>
              </a:solidFill>
              <a:latin typeface="Open San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1" y="1415714"/>
            <a:ext cx="3274134" cy="18396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t="12414"/>
          <a:stretch/>
        </p:blipFill>
        <p:spPr>
          <a:xfrm>
            <a:off x="875556" y="3241964"/>
            <a:ext cx="3239529" cy="18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8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 Limpieza de superficies</a:t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44829" r="73213" b="13129"/>
          <a:stretch/>
        </p:blipFill>
        <p:spPr bwMode="auto">
          <a:xfrm>
            <a:off x="3044537" y="1558180"/>
            <a:ext cx="2763982" cy="3204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03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Recomendaciones </a:t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1000" y="1631054"/>
            <a:ext cx="24806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FF0000"/>
                </a:solidFill>
              </a:rPr>
              <a:t>EVITA:</a:t>
            </a:r>
          </a:p>
          <a:p>
            <a:pPr algn="just"/>
            <a:r>
              <a:rPr lang="es-MX" sz="1600" dirty="0"/>
              <a:t>Tocarte la cara: ojos, nariz y boca. Disminuye el riesgo de contagio por contacto. Al tocarte con las manos contagiadas te expones a contraer el virus. </a:t>
            </a:r>
          </a:p>
          <a:p>
            <a:pPr algn="just"/>
            <a:r>
              <a:rPr lang="es-MX" sz="1600" dirty="0"/>
              <a:t>Evita el contagio y no olvides lavarte las manos las veces que puedas.</a:t>
            </a:r>
          </a:p>
          <a:p>
            <a:pPr algn="just"/>
            <a:r>
              <a:rPr lang="es-MX" sz="1600" dirty="0"/>
              <a:t>Lávate la cara si es posible</a:t>
            </a:r>
            <a:endParaRPr lang="es-PE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152" y="1831784"/>
            <a:ext cx="1508574" cy="19327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39277" y="1476756"/>
            <a:ext cx="4241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rgbClr val="FF0000"/>
                </a:solidFill>
              </a:rPr>
              <a:t>CUANDO TOSES Y ESTORNUDAS:</a:t>
            </a:r>
          </a:p>
          <a:p>
            <a:pPr algn="just"/>
            <a:r>
              <a:rPr lang="es-MX" sz="1600" dirty="0"/>
              <a:t>Hazlo en el ángulo interno del codo o cúbrete con papel, luego tíralo a la basura. Disminuye el riesgo de contagio y la propagación de gérmenes y secreciones en el ambiente.</a:t>
            </a:r>
            <a:endParaRPr lang="es-PE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364" y="3292638"/>
            <a:ext cx="4133589" cy="17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97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Recomendaciones </a:t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0999" y="1476756"/>
            <a:ext cx="52674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FFC000"/>
                </a:solidFill>
              </a:rPr>
              <a:t>TOMA VITAMINA 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/>
                </a:solidFill>
              </a:rPr>
              <a:t>Toma baños de sol 15 minutos al día.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/>
                </a:solidFill>
              </a:rPr>
              <a:t>Durante la cuarentena nos suele faltar Vitamina D por la falta de exposición al sol.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/>
                </a:solidFill>
              </a:rPr>
              <a:t>Consume: Aceites de pescado y pescados como sardina, atún y salmón. Lácteos como leche, queso, yogurt, mantequilla. Yema del huevo. Vegetales como palta, germen de trigo y champiñones.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/>
                </a:solidFill>
              </a:rPr>
              <a:t>Mejora la respuesta inmune y ayuda a fijar el calcio en los huesos y evita el raquitismo.</a:t>
            </a:r>
            <a:endParaRPr lang="es-PE" sz="1600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45" y="1928690"/>
            <a:ext cx="2563643" cy="172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6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459508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>Recomendaciones </a:t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05760" y="1469191"/>
            <a:ext cx="42720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rgbClr val="92D050"/>
                </a:solidFill>
              </a:rPr>
              <a:t>TOMA VITAMINA “C”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/>
                </a:solidFill>
              </a:rPr>
              <a:t>Regula el sistema inmunológico.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/>
                </a:solidFill>
              </a:rPr>
              <a:t>Ayuda al cuerpo a eliminar radicales libres y toxinas.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/>
                </a:solidFill>
              </a:rPr>
              <a:t>Puede reducir las tasas de daño en el tejido pulmonar y ayudar a reparar tejidos.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/>
                </a:solidFill>
              </a:rPr>
              <a:t>Se encuentra en mayores cantidades en la mandarina el brócoli y en el kiwi.</a:t>
            </a:r>
            <a:endParaRPr lang="es-PE" sz="16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3" y="1529237"/>
            <a:ext cx="3164447" cy="31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10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29" y="459508"/>
            <a:ext cx="7241035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>TEMA 5. ¿Qué hacer si tengo un familiar con COVID en casa? </a:t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800" dirty="0"/>
              <a:t/>
            </a:r>
            <a:br>
              <a:rPr lang="es-MX" sz="2800" dirty="0"/>
            </a:br>
            <a:endParaRPr lang="es-MX" sz="2800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7DE3C6F-E6C2-446B-9D5C-12B9A72B716C}"/>
              </a:ext>
            </a:extLst>
          </p:cNvPr>
          <p:cNvSpPr txBox="1"/>
          <p:nvPr/>
        </p:nvSpPr>
        <p:spPr>
          <a:xfrm>
            <a:off x="380999" y="1428520"/>
            <a:ext cx="564941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b="1" dirty="0">
                <a:solidFill>
                  <a:srgbClr val="0070C0"/>
                </a:solidFill>
                <a:latin typeface="Open Sans"/>
              </a:rPr>
              <a:t>“AISLAMIENTO OBLIGATORIO”</a:t>
            </a:r>
          </a:p>
          <a:p>
            <a:pPr algn="just"/>
            <a:endParaRPr lang="es-ES" sz="1800" b="1" dirty="0">
              <a:solidFill>
                <a:srgbClr val="0070C0"/>
              </a:solidFill>
              <a:latin typeface="Open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800" dirty="0">
                <a:latin typeface="Open Sans"/>
              </a:rPr>
              <a:t>Debe comunicarse de inmediato con la línea de INFOSALUD  de su localidad.</a:t>
            </a:r>
            <a:endParaRPr lang="es-ES" sz="1800" i="0" dirty="0">
              <a:solidFill>
                <a:srgbClr val="000000"/>
              </a:solidFill>
              <a:effectLst/>
              <a:latin typeface="Open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800" i="0" dirty="0">
                <a:solidFill>
                  <a:srgbClr val="000000"/>
                </a:solidFill>
                <a:effectLst/>
                <a:latin typeface="Open Sans"/>
              </a:rPr>
              <a:t>La persona enferma debería aislarse solo en una habitación con baño.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800" dirty="0">
                <a:latin typeface="Open Sans"/>
              </a:rPr>
              <a:t>Si no es posible, debe estar separado de otras camas a 2 metros.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800" dirty="0">
                <a:latin typeface="Open Sans"/>
              </a:rPr>
              <a:t>Desinfectar el baño que utiliza diariamente.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800" dirty="0">
                <a:latin typeface="Open Sans"/>
              </a:rPr>
              <a:t>Usar mascarilla permanentemente y cambiarla cada día.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sz="1800" dirty="0">
                <a:latin typeface="Open Sans"/>
              </a:rPr>
              <a:t>Ventilar diariamente la habitación y limpiar las superficies.</a:t>
            </a:r>
            <a:endParaRPr lang="es-PE" sz="1600" dirty="0"/>
          </a:p>
        </p:txBody>
      </p:sp>
      <p:pic>
        <p:nvPicPr>
          <p:cNvPr id="5" name="Picture 4" descr="desinfectar-almacenes-550x242 - Cableworld">
            <a:extLst>
              <a:ext uri="{FF2B5EF4-FFF2-40B4-BE49-F238E27FC236}">
                <a16:creationId xmlns="" xmlns:a16="http://schemas.microsoft.com/office/drawing/2014/main" id="{FFC208FC-BC57-4D24-B068-6B7761B3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6" y="2379453"/>
            <a:ext cx="2713428" cy="12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29" y="459508"/>
            <a:ext cx="7241035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>TEMA 5. ¿Qué hacer si tengo un familiar con COVID en casa? </a:t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800" dirty="0"/>
              <a:t/>
            </a:r>
            <a:br>
              <a:rPr lang="es-MX" sz="2800" dirty="0"/>
            </a:br>
            <a:endParaRPr lang="es-MX" sz="2800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7DE3C6F-E6C2-446B-9D5C-12B9A72B716C}"/>
              </a:ext>
            </a:extLst>
          </p:cNvPr>
          <p:cNvSpPr txBox="1"/>
          <p:nvPr/>
        </p:nvSpPr>
        <p:spPr>
          <a:xfrm>
            <a:off x="381000" y="1487769"/>
            <a:ext cx="60986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1800" b="1" i="0" cap="all" dirty="0">
                <a:solidFill>
                  <a:srgbClr val="0070C0"/>
                </a:solidFill>
                <a:effectLst/>
                <a:latin typeface="Open Sans"/>
              </a:rPr>
              <a:t>Evite compartir artículos personales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sz="1800" dirty="0">
                <a:latin typeface="Open Sans"/>
              </a:rPr>
              <a:t>Separar los cubiertos, artículos de baño, toallas y un cesto para ropa.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sz="1800" dirty="0">
                <a:latin typeface="Open Sans"/>
              </a:rPr>
              <a:t>Alimentarse en su habitación o por separado.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sz="1800" dirty="0">
                <a:latin typeface="Open Sans"/>
              </a:rPr>
              <a:t>Al cambiarse la ropa  de cama debe lavarla de inmediato.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sz="1800" dirty="0">
                <a:latin typeface="Open Sans"/>
              </a:rPr>
              <a:t>No sacudir ni barrer su habitación, utilice paños o trapeadores húmedos.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sz="1800" dirty="0">
                <a:latin typeface="Open Sans"/>
              </a:rPr>
              <a:t>Limpiar todas las superficies de la habitación y lavarse las manos.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sz="1800" dirty="0">
                <a:latin typeface="Open Sans"/>
              </a:rPr>
              <a:t>Tenga a la mano alcohol (70°) o gel para su uso previo al contacto.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800" dirty="0">
              <a:latin typeface="Open Sans"/>
            </a:endParaRPr>
          </a:p>
          <a:p>
            <a:pPr algn="just"/>
            <a:endParaRPr lang="es-PE" sz="2000" dirty="0"/>
          </a:p>
        </p:txBody>
      </p:sp>
      <p:pic>
        <p:nvPicPr>
          <p:cNvPr id="4" name="Picture 2" descr="Familiar con coronavirus? Conoce cómo aislarlo correctamente en tu casa |  Noticias | Agencia Peruana de Noticias Andina">
            <a:extLst>
              <a:ext uri="{FF2B5EF4-FFF2-40B4-BE49-F238E27FC236}">
                <a16:creationId xmlns="" xmlns:a16="http://schemas.microsoft.com/office/drawing/2014/main" id="{C2847F8B-CE33-42B1-A87F-9A844209D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622" y="2214932"/>
            <a:ext cx="2628084" cy="160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742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191113" y="544572"/>
            <a:ext cx="7704678" cy="7100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>¿Qué hacer si tengo un familiar con COVID en casa? </a:t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CC56CB7-A186-447D-B407-C9BE350D2233}"/>
              </a:ext>
            </a:extLst>
          </p:cNvPr>
          <p:cNvSpPr txBox="1"/>
          <p:nvPr/>
        </p:nvSpPr>
        <p:spPr>
          <a:xfrm>
            <a:off x="379228" y="1351250"/>
            <a:ext cx="5628034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</a:rPr>
              <a:t>“El cuidador no debe ser persona con posible riesgo</a:t>
            </a:r>
            <a:r>
              <a:rPr lang="es-MX" sz="1600" dirty="0"/>
              <a:t>”</a:t>
            </a:r>
          </a:p>
          <a:p>
            <a:endParaRPr lang="es-ES" sz="1500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es-ES" sz="1500" b="1" i="0" cap="all" dirty="0">
                <a:solidFill>
                  <a:srgbClr val="000000"/>
                </a:solidFill>
                <a:effectLst/>
                <a:latin typeface="Open Sans"/>
              </a:rPr>
              <a:t>Ayude al enfermo a satisfacer las necesidades básicas</a:t>
            </a:r>
            <a:endParaRPr lang="es-MX" sz="1500" b="1" cap="al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Open Sans"/>
              </a:rPr>
              <a:t>Ayude a la persona enferma a seguir las instrucciones de su médico.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dirty="0">
                <a:latin typeface="Open Sans"/>
              </a:rPr>
              <a:t>Consulte si los medicamentos básicos cumplen con aliviar los síntomas.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dirty="0">
                <a:latin typeface="Open Sans"/>
              </a:rPr>
              <a:t>En la mayoría de los casos los síntomas se controlan en la primera semana.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dirty="0">
                <a:latin typeface="Open Sans"/>
              </a:rPr>
              <a:t>Permita que beba abundantes líquidos.(agua, caldos, hidratantes)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dirty="0">
                <a:latin typeface="Open Sans"/>
              </a:rPr>
              <a:t>Debe descansar adecuadamente y no hacer esfuerzo físico.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dirty="0">
                <a:latin typeface="Open Sans"/>
              </a:rPr>
              <a:t>No debe salir de casa hasta después de14 días continuos de aislamiento.</a:t>
            </a:r>
            <a:endParaRPr lang="es-ES" sz="1500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es-PE" sz="1500" dirty="0"/>
          </a:p>
        </p:txBody>
      </p:sp>
      <p:pic>
        <p:nvPicPr>
          <p:cNvPr id="4" name="Imagen 3" descr="Cómo tratar los residuos si algún familiar presenta síntomas de Coronavirus?  | SPDA Actualidad Ambiental">
            <a:extLst>
              <a:ext uri="{FF2B5EF4-FFF2-40B4-BE49-F238E27FC236}">
                <a16:creationId xmlns="" xmlns:a16="http://schemas.microsoft.com/office/drawing/2014/main" id="{A7F9A414-8C91-4D92-8181-4E180A2A3940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90" y="2144296"/>
            <a:ext cx="2434856" cy="144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558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¿Qué es lo que queremos lograr?</a:t>
            </a:r>
            <a:endParaRPr dirty="0"/>
          </a:p>
        </p:txBody>
      </p:sp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614976" y="1705175"/>
            <a:ext cx="4486414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/>
            <a:r>
              <a:rPr lang="es-MX" dirty="0"/>
              <a:t>Familias involucradas en la implementación de medidas de bioseguridad, manteniendo al trabajador libre de fuentes de contagio por COVID 19 durante su permanencia en el hogar.</a:t>
            </a:r>
            <a:r>
              <a:rPr lang="en" dirty="0"/>
              <a:t> </a:t>
            </a:r>
            <a:endParaRPr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91DF33B2-DBAB-455E-AE19-0915A1F9FC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pic>
        <p:nvPicPr>
          <p:cNvPr id="6" name="Imagen 5" descr="Las imágenes de Familia Covid más descargadas de Agosto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8" y="1705175"/>
            <a:ext cx="3158514" cy="2685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191113" y="544572"/>
            <a:ext cx="7704678" cy="7100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>¿Qué hacer si tengo un familiar con COVID en casa? </a:t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CC56CB7-A186-447D-B407-C9BE350D2233}"/>
              </a:ext>
            </a:extLst>
          </p:cNvPr>
          <p:cNvSpPr txBox="1"/>
          <p:nvPr/>
        </p:nvSpPr>
        <p:spPr>
          <a:xfrm>
            <a:off x="381000" y="1582744"/>
            <a:ext cx="51187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ES" sz="1500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es-ES" sz="1500" b="1" i="0" cap="all" dirty="0">
                <a:solidFill>
                  <a:srgbClr val="000000"/>
                </a:solidFill>
                <a:effectLst/>
                <a:latin typeface="Open Sans"/>
              </a:rPr>
              <a:t>¿Cuándo buscar servicios médicos de emergencia? </a:t>
            </a:r>
          </a:p>
          <a:p>
            <a:endParaRPr lang="es-ES" sz="1500" b="1" i="0" cap="all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es-ES" sz="1500" dirty="0">
                <a:latin typeface="Open Sans"/>
              </a:rPr>
              <a:t>Cuando aparezcan “</a:t>
            </a:r>
            <a:r>
              <a:rPr lang="es-ES" sz="1500" b="0" i="0" dirty="0">
                <a:solidFill>
                  <a:srgbClr val="000000"/>
                </a:solidFill>
                <a:effectLst/>
                <a:latin typeface="Open Sans"/>
              </a:rPr>
              <a:t>Signos de Alarma”</a:t>
            </a:r>
            <a:endParaRPr lang="es-ES" sz="1500" dirty="0"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Open Sans"/>
              </a:rPr>
              <a:t>Sensación de falta de aire o dificultad para respirar.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dirty="0">
                <a:latin typeface="Open Sans"/>
              </a:rPr>
              <a:t>Dolor o presión de pecho.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Open Sans"/>
              </a:rPr>
              <a:t>Coloración azul de los labios o rostro (Cianosis).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dirty="0">
                <a:latin typeface="Open Sans"/>
              </a:rPr>
              <a:t>Desorientación o confusión.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500" b="0" i="0" dirty="0">
                <a:solidFill>
                  <a:srgbClr val="000000"/>
                </a:solidFill>
                <a:effectLst/>
                <a:latin typeface="Open Sans"/>
              </a:rPr>
              <a:t>Fiebre persistente mayor a 38° de mas de 2 días.</a:t>
            </a:r>
          </a:p>
          <a:p>
            <a:endParaRPr lang="es-PE" sz="1800" dirty="0"/>
          </a:p>
        </p:txBody>
      </p:sp>
      <p:pic>
        <p:nvPicPr>
          <p:cNvPr id="1028" name="Picture 4" descr="Dificultad para respirar, 5 razones y cómo solucionarlo - EcoPortal.net">
            <a:extLst>
              <a:ext uri="{FF2B5EF4-FFF2-40B4-BE49-F238E27FC236}">
                <a16:creationId xmlns="" xmlns:a16="http://schemas.microsoft.com/office/drawing/2014/main" id="{298528D4-CCA5-4951-BDF7-A9AA7E5C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33" y="2085623"/>
            <a:ext cx="2434856" cy="167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53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29" y="459508"/>
            <a:ext cx="7241035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>¿Qué hacer si tengo un familiar con COVID en casa? </a:t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>	QUE HACER C</a:t>
            </a:r>
            <a:r>
              <a:rPr lang="es-MX" sz="2800" dirty="0"/>
              <a:t/>
            </a:r>
            <a:br>
              <a:rPr lang="es-MX" sz="2800" dirty="0"/>
            </a:br>
            <a:endParaRPr lang="es-MX" sz="2800" dirty="0"/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7DE3C6F-E6C2-446B-9D5C-12B9A72B716C}"/>
              </a:ext>
            </a:extLst>
          </p:cNvPr>
          <p:cNvSpPr txBox="1"/>
          <p:nvPr/>
        </p:nvSpPr>
        <p:spPr>
          <a:xfrm>
            <a:off x="250005" y="1425464"/>
            <a:ext cx="876300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Open Sans"/>
              </a:rPr>
              <a:t>QUE DEBE HACER LA FAMILIA DEL ENFERMO EN CASA</a:t>
            </a:r>
          </a:p>
          <a:p>
            <a:endParaRPr lang="es-ES" sz="1600" dirty="0"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latin typeface="Open Sans"/>
              </a:rPr>
              <a:t>Deben comunicarse de inmediato con la línea de INFOSALUD de su localidad si otro miembro presentara síntomas.(tos, fiebre, dolor de garganta, dolor de cabeza)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Open Sans"/>
              </a:rPr>
              <a:t>Todos los miembros de la familia deben usar mascarillas descartables.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Open Sans"/>
              </a:rPr>
              <a:t>Debe protegerse con especial cuidado a los niños y adultos mayores de 65 años.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Open Sans"/>
              </a:rPr>
              <a:t>Mantener la distancia física de los adultos mayores o con riesgo a enfermarse o embarazadas.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dirty="0">
              <a:latin typeface="Open Sans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dirty="0">
                <a:latin typeface="Open Sans"/>
              </a:rPr>
              <a:t>Utilizar alcohol gel y lavarse las manos constantemente.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dirty="0">
                <a:latin typeface="Open Sans"/>
              </a:rPr>
              <a:t>Separar los utensilios de comer de todos los miembros en casa.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dirty="0">
                <a:latin typeface="Open Sans"/>
              </a:rPr>
              <a:t>Lavar los utensilios de comer por separado.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PE" dirty="0">
                <a:latin typeface="Open Sans"/>
              </a:rPr>
              <a:t>Usar papel toalla de preferencia luego del aseo en los baños y cocina.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Open Sans"/>
              </a:rPr>
              <a:t>Al utilizar el baño debe desinfectarse después del uso.(spray con desinfectante</a:t>
            </a:r>
            <a:r>
              <a:rPr lang="es-ES" sz="1600" dirty="0">
                <a:latin typeface="Open Sans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>
                <a:latin typeface="Open Sans"/>
              </a:rPr>
              <a:t>Solo debe salir un miembro de la familia a proveer lo necesario para la familia.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1600" dirty="0"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>
              <a:latin typeface="Open Sans"/>
            </a:endParaRPr>
          </a:p>
          <a:p>
            <a:endParaRPr lang="es-PE" sz="1600" dirty="0"/>
          </a:p>
        </p:txBody>
      </p:sp>
      <p:pic>
        <p:nvPicPr>
          <p:cNvPr id="3074" name="Picture 2" descr="Cómo hablarles a sus hijos del covid-19 sin asustarlos? - horo.gov.co">
            <a:extLst>
              <a:ext uri="{FF2B5EF4-FFF2-40B4-BE49-F238E27FC236}">
                <a16:creationId xmlns="" xmlns:a16="http://schemas.microsoft.com/office/drawing/2014/main" id="{4D20267C-B676-4630-A931-198D7066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52" y="3071522"/>
            <a:ext cx="2365247" cy="20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62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32</a:t>
            </a:fld>
            <a:endParaRPr lang="es-PE"/>
          </a:p>
        </p:txBody>
      </p:sp>
      <p:sp>
        <p:nvSpPr>
          <p:cNvPr id="4" name="Google Shape;124;p2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7892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Ansiedad y covid-19</a:t>
            </a:r>
            <a:endParaRPr sz="4000" dirty="0"/>
          </a:p>
        </p:txBody>
      </p:sp>
      <p:sp>
        <p:nvSpPr>
          <p:cNvPr id="5" name="Google Shape;305;p28"/>
          <p:cNvSpPr txBox="1">
            <a:spLocks/>
          </p:cNvSpPr>
          <p:nvPr/>
        </p:nvSpPr>
        <p:spPr>
          <a:xfrm>
            <a:off x="453773" y="1410745"/>
            <a:ext cx="3134380" cy="59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es-PE" sz="2400" dirty="0">
                <a:solidFill>
                  <a:srgbClr val="002060"/>
                </a:solidFill>
              </a:rPr>
              <a:t>¿Qué es la ansiedad?</a:t>
            </a:r>
          </a:p>
        </p:txBody>
      </p:sp>
      <p:sp>
        <p:nvSpPr>
          <p:cNvPr id="6" name="Google Shape;304;p28"/>
          <p:cNvSpPr txBox="1">
            <a:spLocks/>
          </p:cNvSpPr>
          <p:nvPr/>
        </p:nvSpPr>
        <p:spPr>
          <a:xfrm>
            <a:off x="614975" y="1893356"/>
            <a:ext cx="5315700" cy="18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La ansiedad es un estado o condición emocional transitoria que se caracteriza por:</a:t>
            </a:r>
          </a:p>
          <a:p>
            <a:pPr marL="457200" indent="-330200" algn="just">
              <a:buSzPts val="1600"/>
              <a:buFont typeface="Bree Serif"/>
              <a:buChar char="-"/>
            </a:pPr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Sentimiento de tensión</a:t>
            </a:r>
          </a:p>
          <a:p>
            <a:pPr marL="457200" indent="-330200" algn="just">
              <a:buSzPts val="1600"/>
              <a:buFont typeface="Bree Serif"/>
              <a:buChar char="-"/>
            </a:pPr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Incremento de la actividad </a:t>
            </a:r>
          </a:p>
          <a:p>
            <a:pPr marL="457200" indent="-330200" algn="just">
              <a:buSzPts val="1600"/>
              <a:buFont typeface="Bree Serif"/>
              <a:buChar char="-"/>
            </a:pPr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Aprehensión difusa del sistema nervioso autónomo </a:t>
            </a:r>
          </a:p>
          <a:p>
            <a:pPr marL="457200" indent="-330200" algn="just">
              <a:buSzPts val="1600"/>
              <a:buFont typeface="Bree Serif"/>
              <a:buChar char="-"/>
            </a:pPr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Síntomas como taquicardia, opresión torácica, malestar epigástrico e inquietud. </a:t>
            </a:r>
          </a:p>
          <a:p>
            <a:pPr algn="just"/>
            <a:endParaRPr lang="es-PE" sz="1600"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" name="Google Shape;304;p28"/>
          <p:cNvSpPr txBox="1">
            <a:spLocks/>
          </p:cNvSpPr>
          <p:nvPr/>
        </p:nvSpPr>
        <p:spPr>
          <a:xfrm>
            <a:off x="614975" y="3653559"/>
            <a:ext cx="5315700" cy="1225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PE" b="1" dirty="0">
                <a:latin typeface="Bree Serif"/>
                <a:ea typeface="Bree Serif"/>
                <a:cs typeface="Bree Serif"/>
                <a:sym typeface="Bree Serif"/>
              </a:rPr>
              <a:t>Condición clínica normal </a:t>
            </a:r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→ señal de alerta que advierte una situación amenazante y permite al individuo tomar medidas para afrontarlo </a:t>
            </a:r>
          </a:p>
          <a:p>
            <a:endParaRPr lang="es-PE" dirty="0">
              <a:latin typeface="Bree Serif"/>
              <a:ea typeface="Bree Serif"/>
              <a:cs typeface="Bree Serif"/>
              <a:sym typeface="Bree Serif"/>
            </a:endParaRPr>
          </a:p>
          <a:p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(</a:t>
            </a:r>
            <a:r>
              <a:rPr lang="es-PE" dirty="0" err="1">
                <a:latin typeface="Bree Serif"/>
                <a:ea typeface="Bree Serif"/>
                <a:cs typeface="Bree Serif"/>
                <a:sym typeface="Bree Serif"/>
              </a:rPr>
              <a:t>Spielber</a:t>
            </a:r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 et al., 1983; Kaplan, </a:t>
            </a:r>
            <a:r>
              <a:rPr lang="es-PE" dirty="0" err="1">
                <a:latin typeface="Bree Serif"/>
                <a:ea typeface="Bree Serif"/>
                <a:cs typeface="Bree Serif"/>
                <a:sym typeface="Bree Serif"/>
              </a:rPr>
              <a:t>Sandock</a:t>
            </a:r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 y </a:t>
            </a:r>
            <a:r>
              <a:rPr lang="es-PE" dirty="0" err="1">
                <a:latin typeface="Bree Serif"/>
                <a:ea typeface="Bree Serif"/>
                <a:cs typeface="Bree Serif"/>
                <a:sym typeface="Bree Serif"/>
              </a:rPr>
              <a:t>Sadock</a:t>
            </a:r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, 2009). </a:t>
            </a:r>
          </a:p>
          <a:p>
            <a:endParaRPr lang="es-PE" sz="1300" dirty="0">
              <a:latin typeface="Bree Serif"/>
              <a:ea typeface="Bree Serif"/>
              <a:cs typeface="Bree Serif"/>
              <a:sym typeface="Bree Serif"/>
            </a:endParaRPr>
          </a:p>
          <a:p>
            <a:endParaRPr lang="es-PE" sz="1300"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8" name="Google Shape;30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23508" y="1694950"/>
            <a:ext cx="2992017" cy="3144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73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¿Cómo nos afecta la ansiedad?</a:t>
            </a:r>
            <a:endParaRPr lang="es-P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33</a:t>
            </a:fld>
            <a:endParaRPr lang="es-PE"/>
          </a:p>
        </p:txBody>
      </p:sp>
      <p:sp>
        <p:nvSpPr>
          <p:cNvPr id="13" name="Google Shape;315;p29"/>
          <p:cNvSpPr txBox="1">
            <a:spLocks/>
          </p:cNvSpPr>
          <p:nvPr/>
        </p:nvSpPr>
        <p:spPr>
          <a:xfrm flipH="1">
            <a:off x="492053" y="2122639"/>
            <a:ext cx="3184688" cy="970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Por la salud de uno mismo y la de sus seres queridos, la situación financiera o laboral y/o la pérdida de servicios de apoyo</a:t>
            </a:r>
            <a:r>
              <a:rPr lang="es-PE" dirty="0"/>
              <a:t>  </a:t>
            </a:r>
          </a:p>
        </p:txBody>
      </p:sp>
      <p:sp>
        <p:nvSpPr>
          <p:cNvPr id="14" name="Google Shape;315;p29"/>
          <p:cNvSpPr txBox="1">
            <a:spLocks/>
          </p:cNvSpPr>
          <p:nvPr/>
        </p:nvSpPr>
        <p:spPr>
          <a:xfrm flipH="1">
            <a:off x="5381919" y="2134090"/>
            <a:ext cx="3184688" cy="970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Se presentan alteraciones en los patrones de sueño, atención o alimentación. Mayor consumo de tabaco, alcohol y otras sustancias</a:t>
            </a:r>
          </a:p>
        </p:txBody>
      </p:sp>
      <p:sp>
        <p:nvSpPr>
          <p:cNvPr id="15" name="Google Shape;315;p29"/>
          <p:cNvSpPr txBox="1">
            <a:spLocks/>
          </p:cNvSpPr>
          <p:nvPr/>
        </p:nvSpPr>
        <p:spPr>
          <a:xfrm flipH="1">
            <a:off x="614975" y="3894110"/>
            <a:ext cx="3184688" cy="768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Agravar condiciones previas, dolor de cabeza, sudoración excesiva, entre otros.</a:t>
            </a:r>
          </a:p>
        </p:txBody>
      </p:sp>
      <p:sp>
        <p:nvSpPr>
          <p:cNvPr id="16" name="Google Shape;315;p29"/>
          <p:cNvSpPr txBox="1">
            <a:spLocks/>
          </p:cNvSpPr>
          <p:nvPr/>
        </p:nvSpPr>
        <p:spPr>
          <a:xfrm flipH="1">
            <a:off x="5349280" y="3874900"/>
            <a:ext cx="3184688" cy="970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Depresión y trastornos afectivos</a:t>
            </a:r>
          </a:p>
          <a:p>
            <a:pPr lvl="0" algn="ctr"/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Trastornos psicosomáticos</a:t>
            </a:r>
          </a:p>
          <a:p>
            <a:pPr lvl="0" algn="ctr"/>
            <a:r>
              <a:rPr lang="es-PE" dirty="0">
                <a:latin typeface="Bree Serif"/>
                <a:ea typeface="Bree Serif"/>
                <a:cs typeface="Bree Serif"/>
                <a:sym typeface="Bree Serif"/>
              </a:rPr>
              <a:t>Trastornos de ansiedad</a:t>
            </a:r>
          </a:p>
        </p:txBody>
      </p:sp>
      <p:pic>
        <p:nvPicPr>
          <p:cNvPr id="461" name="Imagen 460"/>
          <p:cNvPicPr>
            <a:picLocks noChangeAspect="1"/>
          </p:cNvPicPr>
          <p:nvPr/>
        </p:nvPicPr>
        <p:blipFill rotWithShape="1">
          <a:blip r:embed="rId2"/>
          <a:srcRect l="51110" t="39021" r="37146" b="34192"/>
          <a:stretch/>
        </p:blipFill>
        <p:spPr>
          <a:xfrm>
            <a:off x="3608423" y="1622260"/>
            <a:ext cx="1958526" cy="2511652"/>
          </a:xfrm>
          <a:prstGeom prst="rect">
            <a:avLst/>
          </a:prstGeom>
        </p:spPr>
      </p:pic>
      <p:sp>
        <p:nvSpPr>
          <p:cNvPr id="10" name="Google Shape;314;p29"/>
          <p:cNvSpPr/>
          <p:nvPr/>
        </p:nvSpPr>
        <p:spPr>
          <a:xfrm>
            <a:off x="5443794" y="3144612"/>
            <a:ext cx="3012300" cy="54450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05;p28"/>
          <p:cNvSpPr txBox="1">
            <a:spLocks/>
          </p:cNvSpPr>
          <p:nvPr/>
        </p:nvSpPr>
        <p:spPr>
          <a:xfrm>
            <a:off x="5486521" y="3202923"/>
            <a:ext cx="2800999" cy="45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lvl="0" algn="ctr"/>
            <a:r>
              <a:rPr lang="es-PE" sz="2000" dirty="0"/>
              <a:t>Alteraciones mentales</a:t>
            </a:r>
          </a:p>
        </p:txBody>
      </p:sp>
      <p:sp>
        <p:nvSpPr>
          <p:cNvPr id="7" name="Google Shape;314;p29"/>
          <p:cNvSpPr/>
          <p:nvPr/>
        </p:nvSpPr>
        <p:spPr>
          <a:xfrm>
            <a:off x="5443794" y="1575084"/>
            <a:ext cx="3012300" cy="54450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05;p28"/>
          <p:cNvSpPr txBox="1">
            <a:spLocks/>
          </p:cNvSpPr>
          <p:nvPr/>
        </p:nvSpPr>
        <p:spPr>
          <a:xfrm>
            <a:off x="5508669" y="1590880"/>
            <a:ext cx="2806170" cy="45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lvl="0" algn="ctr"/>
            <a:r>
              <a:rPr lang="es-PE" sz="2000" dirty="0"/>
              <a:t>Cambios conductuales</a:t>
            </a:r>
          </a:p>
        </p:txBody>
      </p:sp>
      <p:sp>
        <p:nvSpPr>
          <p:cNvPr id="4" name="Google Shape;314;p29"/>
          <p:cNvSpPr/>
          <p:nvPr/>
        </p:nvSpPr>
        <p:spPr>
          <a:xfrm>
            <a:off x="680888" y="1589590"/>
            <a:ext cx="3012300" cy="54450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05;p28"/>
          <p:cNvSpPr txBox="1">
            <a:spLocks/>
          </p:cNvSpPr>
          <p:nvPr/>
        </p:nvSpPr>
        <p:spPr>
          <a:xfrm>
            <a:off x="825186" y="1617972"/>
            <a:ext cx="2723705" cy="45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lvl="0" algn="ctr"/>
            <a:r>
              <a:rPr lang="es-PE" sz="2000" dirty="0"/>
              <a:t>Temor y preocupación</a:t>
            </a:r>
          </a:p>
        </p:txBody>
      </p:sp>
      <p:sp>
        <p:nvSpPr>
          <p:cNvPr id="9" name="Google Shape;314;p29"/>
          <p:cNvSpPr/>
          <p:nvPr/>
        </p:nvSpPr>
        <p:spPr>
          <a:xfrm>
            <a:off x="680888" y="3160034"/>
            <a:ext cx="3012300" cy="54450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05;p28"/>
          <p:cNvSpPr txBox="1">
            <a:spLocks/>
          </p:cNvSpPr>
          <p:nvPr/>
        </p:nvSpPr>
        <p:spPr>
          <a:xfrm>
            <a:off x="860533" y="3213380"/>
            <a:ext cx="2628364" cy="45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lvl="0" algn="ctr"/>
            <a:r>
              <a:rPr lang="es-PE" sz="2000" dirty="0"/>
              <a:t>Alteraciones físicas</a:t>
            </a:r>
          </a:p>
        </p:txBody>
      </p:sp>
    </p:spTree>
    <p:extLst>
      <p:ext uri="{BB962C8B-B14F-4D97-AF65-F5344CB8AC3E}">
        <p14:creationId xmlns:p14="http://schemas.microsoft.com/office/powerpoint/2010/main" val="2812824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¿Qué podemos hacer nosotros?</a:t>
            </a:r>
            <a:endParaRPr lang="es-PE" sz="3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34</a:t>
            </a:fld>
            <a:endParaRPr lang="es-PE"/>
          </a:p>
        </p:txBody>
      </p:sp>
      <p:sp>
        <p:nvSpPr>
          <p:cNvPr id="4" name="Google Shape;521;p39"/>
          <p:cNvSpPr txBox="1">
            <a:spLocks/>
          </p:cNvSpPr>
          <p:nvPr/>
        </p:nvSpPr>
        <p:spPr>
          <a:xfrm flipH="1">
            <a:off x="614974" y="1427747"/>
            <a:ext cx="4566625" cy="3052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274300" rIns="91425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127000" indent="0" algn="just">
              <a:spcBef>
                <a:spcPts val="0"/>
              </a:spcBef>
              <a:buSzPts val="1600"/>
              <a:buNone/>
            </a:pPr>
            <a:r>
              <a:rPr lang="en" sz="1800" b="1" dirty="0">
                <a:latin typeface="Bree Serif" panose="020B0604020202020204" charset="0"/>
                <a:cs typeface="Bree Serif" panose="020B0604020202020204" charset="0"/>
              </a:rPr>
              <a:t>Cuidados emocionales para acompañar a una persona que siente ansiedad </a:t>
            </a:r>
          </a:p>
          <a:p>
            <a:pPr algn="just"/>
            <a:r>
              <a:rPr lang="es-MX" sz="1400" b="0" i="0" dirty="0">
                <a:solidFill>
                  <a:srgbClr val="20124D"/>
                </a:solidFill>
                <a:effectLst/>
                <a:latin typeface="Bree Serif" panose="020B0604020202020204" charset="0"/>
              </a:rPr>
              <a:t>Procura que este acompañado(a) y recuerda lo importante que es para ti o tu familia. </a:t>
            </a:r>
            <a:endParaRPr lang="es-MX" sz="1400" b="0" i="0" dirty="0">
              <a:solidFill>
                <a:srgbClr val="222222"/>
              </a:solidFill>
              <a:effectLst/>
              <a:latin typeface="Bree Serif" panose="020B0604020202020204" charset="0"/>
            </a:endParaRPr>
          </a:p>
          <a:p>
            <a:pPr algn="just"/>
            <a:r>
              <a:rPr lang="es-MX" sz="1400" dirty="0">
                <a:solidFill>
                  <a:schemeClr val="tx1"/>
                </a:solidFill>
                <a:latin typeface="Bree Serif" panose="020B0604020202020204" charset="0"/>
              </a:rPr>
              <a:t>E</a:t>
            </a:r>
            <a:r>
              <a:rPr lang="es-MX" sz="1400" b="0" i="0" dirty="0">
                <a:solidFill>
                  <a:schemeClr val="tx1"/>
                </a:solidFill>
                <a:effectLst/>
                <a:latin typeface="Bree Serif" panose="020B0604020202020204" charset="0"/>
              </a:rPr>
              <a:t>s</a:t>
            </a:r>
            <a:r>
              <a:rPr lang="es-MX" sz="1400" b="0" i="0" dirty="0">
                <a:solidFill>
                  <a:srgbClr val="20124D"/>
                </a:solidFill>
                <a:effectLst/>
                <a:latin typeface="Bree Serif" panose="020B0604020202020204" charset="0"/>
              </a:rPr>
              <a:t>cucha lo que quiera decir o contar, esto le proporciona soporte emocional.</a:t>
            </a:r>
            <a:endParaRPr lang="es-MX" sz="1400" b="0" i="0" dirty="0">
              <a:solidFill>
                <a:srgbClr val="222222"/>
              </a:solidFill>
              <a:effectLst/>
              <a:latin typeface="Bree Serif" panose="020B0604020202020204" charset="0"/>
            </a:endParaRPr>
          </a:p>
          <a:p>
            <a:pPr algn="just"/>
            <a:r>
              <a:rPr lang="es-MX" sz="1400" b="0" i="0" dirty="0">
                <a:solidFill>
                  <a:srgbClr val="20124D"/>
                </a:solidFill>
                <a:effectLst/>
                <a:latin typeface="Bree Serif" panose="020B0604020202020204" charset="0"/>
              </a:rPr>
              <a:t>Pregunta acerca de los sentimientos que puede experimentar en diferentes circunstancias y valida su experiencia. Esto ayuda a que el vínculo sea más cálido.</a:t>
            </a:r>
            <a:endParaRPr lang="es-MX" sz="1400" b="0" i="0" dirty="0">
              <a:solidFill>
                <a:srgbClr val="222222"/>
              </a:solidFill>
              <a:effectLst/>
              <a:latin typeface="Bree Serif" panose="020B0604020202020204" charset="0"/>
            </a:endParaRPr>
          </a:p>
          <a:p>
            <a:pPr marL="127000" indent="0" algn="just">
              <a:spcBef>
                <a:spcPts val="0"/>
              </a:spcBef>
              <a:buSzPts val="1600"/>
              <a:buNone/>
            </a:pPr>
            <a:endParaRPr lang="es-PE" sz="1800" b="1" dirty="0">
              <a:latin typeface="Bree Serif" panose="020B0604020202020204" charset="0"/>
              <a:ea typeface="Bree Serif"/>
              <a:cs typeface="Bree Serif" panose="020B0604020202020204" charset="0"/>
              <a:sym typeface="Bree Serif"/>
            </a:endParaRPr>
          </a:p>
        </p:txBody>
      </p:sp>
      <p:grpSp>
        <p:nvGrpSpPr>
          <p:cNvPr id="5" name="Google Shape;578;p39">
            <a:extLst>
              <a:ext uri="{FF2B5EF4-FFF2-40B4-BE49-F238E27FC236}">
                <a16:creationId xmlns="" xmlns:a16="http://schemas.microsoft.com/office/drawing/2014/main" id="{DE0EFCE7-C58E-46E2-8A3F-3FD2494CD656}"/>
              </a:ext>
            </a:extLst>
          </p:cNvPr>
          <p:cNvGrpSpPr/>
          <p:nvPr/>
        </p:nvGrpSpPr>
        <p:grpSpPr>
          <a:xfrm>
            <a:off x="5487617" y="1516637"/>
            <a:ext cx="1361783" cy="3187171"/>
            <a:chOff x="6749775" y="1275225"/>
            <a:chExt cx="1361783" cy="3187171"/>
          </a:xfrm>
        </p:grpSpPr>
        <p:sp>
          <p:nvSpPr>
            <p:cNvPr id="6" name="Google Shape;579;p39">
              <a:extLst>
                <a:ext uri="{FF2B5EF4-FFF2-40B4-BE49-F238E27FC236}">
                  <a16:creationId xmlns="" xmlns:a16="http://schemas.microsoft.com/office/drawing/2014/main" id="{97941B92-FDFA-490C-A5B1-C1DD53D72191}"/>
                </a:ext>
              </a:extLst>
            </p:cNvPr>
            <p:cNvSpPr/>
            <p:nvPr/>
          </p:nvSpPr>
          <p:spPr>
            <a:xfrm>
              <a:off x="7334996" y="2169155"/>
              <a:ext cx="254293" cy="503738"/>
            </a:xfrm>
            <a:custGeom>
              <a:avLst/>
              <a:gdLst/>
              <a:ahLst/>
              <a:cxnLst/>
              <a:rect l="l" t="t" r="r" b="b"/>
              <a:pathLst>
                <a:path w="14531" h="28785" extrusionOk="0">
                  <a:moveTo>
                    <a:pt x="0" y="1"/>
                  </a:moveTo>
                  <a:lnTo>
                    <a:pt x="0" y="28785"/>
                  </a:lnTo>
                  <a:lnTo>
                    <a:pt x="14531" y="28785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80;p39">
              <a:extLst>
                <a:ext uri="{FF2B5EF4-FFF2-40B4-BE49-F238E27FC236}">
                  <a16:creationId xmlns="" xmlns:a16="http://schemas.microsoft.com/office/drawing/2014/main" id="{2CADEC97-A210-498F-AC32-3ECA7B6510D5}"/>
                </a:ext>
              </a:extLst>
            </p:cNvPr>
            <p:cNvSpPr/>
            <p:nvPr/>
          </p:nvSpPr>
          <p:spPr>
            <a:xfrm>
              <a:off x="7091719" y="1597538"/>
              <a:ext cx="740898" cy="819647"/>
            </a:xfrm>
            <a:custGeom>
              <a:avLst/>
              <a:gdLst/>
              <a:ahLst/>
              <a:cxnLst/>
              <a:rect l="l" t="t" r="r" b="b"/>
              <a:pathLst>
                <a:path w="42337" h="46837" extrusionOk="0">
                  <a:moveTo>
                    <a:pt x="21168" y="0"/>
                  </a:moveTo>
                  <a:cubicBezTo>
                    <a:pt x="9477" y="0"/>
                    <a:pt x="0" y="9378"/>
                    <a:pt x="0" y="20945"/>
                  </a:cubicBezTo>
                  <a:cubicBezTo>
                    <a:pt x="0" y="38422"/>
                    <a:pt x="9477" y="46837"/>
                    <a:pt x="21168" y="46837"/>
                  </a:cubicBezTo>
                  <a:cubicBezTo>
                    <a:pt x="32860" y="46837"/>
                    <a:pt x="42337" y="39356"/>
                    <a:pt x="42337" y="20945"/>
                  </a:cubicBezTo>
                  <a:cubicBezTo>
                    <a:pt x="42337" y="9378"/>
                    <a:pt x="32860" y="0"/>
                    <a:pt x="21168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581;p39">
              <a:extLst>
                <a:ext uri="{FF2B5EF4-FFF2-40B4-BE49-F238E27FC236}">
                  <a16:creationId xmlns="" xmlns:a16="http://schemas.microsoft.com/office/drawing/2014/main" id="{62E77374-C655-4A5D-8504-B97432980A2B}"/>
                </a:ext>
              </a:extLst>
            </p:cNvPr>
            <p:cNvGrpSpPr/>
            <p:nvPr/>
          </p:nvGrpSpPr>
          <p:grpSpPr>
            <a:xfrm>
              <a:off x="6928890" y="1930391"/>
              <a:ext cx="1059145" cy="276190"/>
              <a:chOff x="5174627" y="1930391"/>
              <a:chExt cx="1059145" cy="276190"/>
            </a:xfrm>
          </p:grpSpPr>
          <p:sp>
            <p:nvSpPr>
              <p:cNvPr id="45" name="Google Shape;582;p39">
                <a:extLst>
                  <a:ext uri="{FF2B5EF4-FFF2-40B4-BE49-F238E27FC236}">
                    <a16:creationId xmlns="" xmlns:a16="http://schemas.microsoft.com/office/drawing/2014/main" id="{32A87CD1-03E4-48E7-9860-CA376D52FDD9}"/>
                  </a:ext>
                </a:extLst>
              </p:cNvPr>
              <p:cNvSpPr/>
              <p:nvPr/>
            </p:nvSpPr>
            <p:spPr>
              <a:xfrm>
                <a:off x="5174627" y="1930391"/>
                <a:ext cx="257729" cy="276190"/>
              </a:xfrm>
              <a:custGeom>
                <a:avLst/>
                <a:gdLst/>
                <a:ahLst/>
                <a:cxnLst/>
                <a:rect l="l" t="t" r="r" b="b"/>
                <a:pathLst>
                  <a:path w="13905" h="14901" extrusionOk="0">
                    <a:moveTo>
                      <a:pt x="6276" y="1"/>
                    </a:moveTo>
                    <a:cubicBezTo>
                      <a:pt x="5654" y="1"/>
                      <a:pt x="5033" y="119"/>
                      <a:pt x="4433" y="367"/>
                    </a:cubicBezTo>
                    <a:cubicBezTo>
                      <a:pt x="1364" y="1638"/>
                      <a:pt x="1" y="5838"/>
                      <a:pt x="1392" y="9750"/>
                    </a:cubicBezTo>
                    <a:cubicBezTo>
                      <a:pt x="2511" y="12899"/>
                      <a:pt x="5071" y="14900"/>
                      <a:pt x="7630" y="14900"/>
                    </a:cubicBezTo>
                    <a:cubicBezTo>
                      <a:pt x="8251" y="14900"/>
                      <a:pt x="8872" y="14782"/>
                      <a:pt x="9473" y="14534"/>
                    </a:cubicBezTo>
                    <a:cubicBezTo>
                      <a:pt x="12546" y="13265"/>
                      <a:pt x="13904" y="9065"/>
                      <a:pt x="12514" y="5151"/>
                    </a:cubicBezTo>
                    <a:cubicBezTo>
                      <a:pt x="11394" y="2003"/>
                      <a:pt x="8835" y="1"/>
                      <a:pt x="6276" y="1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83;p39">
                <a:extLst>
                  <a:ext uri="{FF2B5EF4-FFF2-40B4-BE49-F238E27FC236}">
                    <a16:creationId xmlns="" xmlns:a16="http://schemas.microsoft.com/office/drawing/2014/main" id="{6B41020C-2721-416C-ABB7-3E3E752F205F}"/>
                  </a:ext>
                </a:extLst>
              </p:cNvPr>
              <p:cNvSpPr/>
              <p:nvPr/>
            </p:nvSpPr>
            <p:spPr>
              <a:xfrm>
                <a:off x="5975969" y="1930391"/>
                <a:ext cx="257803" cy="276190"/>
              </a:xfrm>
              <a:custGeom>
                <a:avLst/>
                <a:gdLst/>
                <a:ahLst/>
                <a:cxnLst/>
                <a:rect l="l" t="t" r="r" b="b"/>
                <a:pathLst>
                  <a:path w="13909" h="14901" extrusionOk="0">
                    <a:moveTo>
                      <a:pt x="7634" y="1"/>
                    </a:moveTo>
                    <a:cubicBezTo>
                      <a:pt x="5075" y="1"/>
                      <a:pt x="2515" y="2003"/>
                      <a:pt x="1396" y="5151"/>
                    </a:cubicBezTo>
                    <a:cubicBezTo>
                      <a:pt x="1" y="9065"/>
                      <a:pt x="1364" y="13265"/>
                      <a:pt x="4438" y="14534"/>
                    </a:cubicBezTo>
                    <a:cubicBezTo>
                      <a:pt x="5038" y="14782"/>
                      <a:pt x="5659" y="14900"/>
                      <a:pt x="6281" y="14900"/>
                    </a:cubicBezTo>
                    <a:cubicBezTo>
                      <a:pt x="8839" y="14900"/>
                      <a:pt x="11399" y="12899"/>
                      <a:pt x="12518" y="9750"/>
                    </a:cubicBezTo>
                    <a:cubicBezTo>
                      <a:pt x="13909" y="5838"/>
                      <a:pt x="12546" y="1638"/>
                      <a:pt x="9477" y="367"/>
                    </a:cubicBezTo>
                    <a:cubicBezTo>
                      <a:pt x="8877" y="119"/>
                      <a:pt x="8255" y="1"/>
                      <a:pt x="7634" y="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584;p39">
              <a:extLst>
                <a:ext uri="{FF2B5EF4-FFF2-40B4-BE49-F238E27FC236}">
                  <a16:creationId xmlns="" xmlns:a16="http://schemas.microsoft.com/office/drawing/2014/main" id="{51FC3B79-93F7-4C01-BACD-C7486E9EB882}"/>
                </a:ext>
              </a:extLst>
            </p:cNvPr>
            <p:cNvSpPr/>
            <p:nvPr/>
          </p:nvSpPr>
          <p:spPr>
            <a:xfrm>
              <a:off x="6998226" y="2013554"/>
              <a:ext cx="84315" cy="88165"/>
            </a:xfrm>
            <a:custGeom>
              <a:avLst/>
              <a:gdLst/>
              <a:ahLst/>
              <a:cxnLst/>
              <a:rect l="l" t="t" r="r" b="b"/>
              <a:pathLst>
                <a:path w="4818" h="5038" extrusionOk="0">
                  <a:moveTo>
                    <a:pt x="2267" y="0"/>
                  </a:moveTo>
                  <a:cubicBezTo>
                    <a:pt x="2252" y="0"/>
                    <a:pt x="2237" y="0"/>
                    <a:pt x="2222" y="1"/>
                  </a:cubicBezTo>
                  <a:cubicBezTo>
                    <a:pt x="1672" y="17"/>
                    <a:pt x="1116" y="294"/>
                    <a:pt x="701" y="759"/>
                  </a:cubicBezTo>
                  <a:cubicBezTo>
                    <a:pt x="236" y="1281"/>
                    <a:pt x="0" y="1955"/>
                    <a:pt x="54" y="2613"/>
                  </a:cubicBezTo>
                  <a:lnTo>
                    <a:pt x="422" y="2582"/>
                  </a:lnTo>
                  <a:cubicBezTo>
                    <a:pt x="374" y="2027"/>
                    <a:pt x="576" y="1450"/>
                    <a:pt x="974" y="1005"/>
                  </a:cubicBezTo>
                  <a:cubicBezTo>
                    <a:pt x="1325" y="614"/>
                    <a:pt x="1783" y="385"/>
                    <a:pt x="2235" y="368"/>
                  </a:cubicBezTo>
                  <a:cubicBezTo>
                    <a:pt x="2252" y="367"/>
                    <a:pt x="2270" y="367"/>
                    <a:pt x="2287" y="367"/>
                  </a:cubicBezTo>
                  <a:cubicBezTo>
                    <a:pt x="2723" y="367"/>
                    <a:pt x="3170" y="571"/>
                    <a:pt x="3523" y="924"/>
                  </a:cubicBezTo>
                  <a:cubicBezTo>
                    <a:pt x="3897" y="1298"/>
                    <a:pt x="4123" y="1784"/>
                    <a:pt x="4156" y="2279"/>
                  </a:cubicBezTo>
                  <a:cubicBezTo>
                    <a:pt x="3856" y="2296"/>
                    <a:pt x="3563" y="2438"/>
                    <a:pt x="3324" y="2684"/>
                  </a:cubicBezTo>
                  <a:cubicBezTo>
                    <a:pt x="2997" y="3021"/>
                    <a:pt x="2842" y="3483"/>
                    <a:pt x="2916" y="3914"/>
                  </a:cubicBezTo>
                  <a:cubicBezTo>
                    <a:pt x="2991" y="4342"/>
                    <a:pt x="3280" y="4714"/>
                    <a:pt x="3694" y="4905"/>
                  </a:cubicBezTo>
                  <a:cubicBezTo>
                    <a:pt x="3877" y="4993"/>
                    <a:pt x="4069" y="5037"/>
                    <a:pt x="4254" y="5037"/>
                  </a:cubicBezTo>
                  <a:cubicBezTo>
                    <a:pt x="4453" y="5037"/>
                    <a:pt x="4645" y="4986"/>
                    <a:pt x="4818" y="4888"/>
                  </a:cubicBezTo>
                  <a:lnTo>
                    <a:pt x="4635" y="4568"/>
                  </a:lnTo>
                  <a:cubicBezTo>
                    <a:pt x="4519" y="4635"/>
                    <a:pt x="4388" y="4669"/>
                    <a:pt x="4251" y="4669"/>
                  </a:cubicBezTo>
                  <a:cubicBezTo>
                    <a:pt x="4120" y="4669"/>
                    <a:pt x="3984" y="4638"/>
                    <a:pt x="3850" y="4575"/>
                  </a:cubicBezTo>
                  <a:cubicBezTo>
                    <a:pt x="3543" y="4430"/>
                    <a:pt x="3330" y="4160"/>
                    <a:pt x="3277" y="3850"/>
                  </a:cubicBezTo>
                  <a:cubicBezTo>
                    <a:pt x="3226" y="3540"/>
                    <a:pt x="3344" y="3189"/>
                    <a:pt x="3590" y="2940"/>
                  </a:cubicBezTo>
                  <a:cubicBezTo>
                    <a:pt x="3772" y="2750"/>
                    <a:pt x="3996" y="2646"/>
                    <a:pt x="4217" y="2646"/>
                  </a:cubicBezTo>
                  <a:cubicBezTo>
                    <a:pt x="4251" y="2646"/>
                    <a:pt x="4285" y="2649"/>
                    <a:pt x="4318" y="2654"/>
                  </a:cubicBezTo>
                  <a:lnTo>
                    <a:pt x="4521" y="2680"/>
                  </a:lnTo>
                  <a:lnTo>
                    <a:pt x="4528" y="2475"/>
                  </a:lnTo>
                  <a:cubicBezTo>
                    <a:pt x="4544" y="1817"/>
                    <a:pt x="4275" y="1157"/>
                    <a:pt x="3783" y="664"/>
                  </a:cubicBezTo>
                  <a:cubicBezTo>
                    <a:pt x="3353" y="238"/>
                    <a:pt x="2802" y="0"/>
                    <a:pt x="2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5;p39">
              <a:extLst>
                <a:ext uri="{FF2B5EF4-FFF2-40B4-BE49-F238E27FC236}">
                  <a16:creationId xmlns="" xmlns:a16="http://schemas.microsoft.com/office/drawing/2014/main" id="{80BC7F3D-0EFC-4AF2-9501-82483D50BC59}"/>
                </a:ext>
              </a:extLst>
            </p:cNvPr>
            <p:cNvSpPr/>
            <p:nvPr/>
          </p:nvSpPr>
          <p:spPr>
            <a:xfrm>
              <a:off x="7837369" y="2013554"/>
              <a:ext cx="84385" cy="88165"/>
            </a:xfrm>
            <a:custGeom>
              <a:avLst/>
              <a:gdLst/>
              <a:ahLst/>
              <a:cxnLst/>
              <a:rect l="l" t="t" r="r" b="b"/>
              <a:pathLst>
                <a:path w="4822" h="5038" extrusionOk="0">
                  <a:moveTo>
                    <a:pt x="2561" y="0"/>
                  </a:moveTo>
                  <a:cubicBezTo>
                    <a:pt x="2022" y="0"/>
                    <a:pt x="1468" y="236"/>
                    <a:pt x="1039" y="664"/>
                  </a:cubicBezTo>
                  <a:cubicBezTo>
                    <a:pt x="547" y="1157"/>
                    <a:pt x="273" y="1817"/>
                    <a:pt x="293" y="2475"/>
                  </a:cubicBezTo>
                  <a:lnTo>
                    <a:pt x="297" y="2680"/>
                  </a:lnTo>
                  <a:lnTo>
                    <a:pt x="502" y="2654"/>
                  </a:lnTo>
                  <a:cubicBezTo>
                    <a:pt x="534" y="2649"/>
                    <a:pt x="566" y="2647"/>
                    <a:pt x="598" y="2647"/>
                  </a:cubicBezTo>
                  <a:cubicBezTo>
                    <a:pt x="819" y="2647"/>
                    <a:pt x="1045" y="2749"/>
                    <a:pt x="1230" y="2940"/>
                  </a:cubicBezTo>
                  <a:cubicBezTo>
                    <a:pt x="1477" y="3193"/>
                    <a:pt x="1594" y="3540"/>
                    <a:pt x="1541" y="3850"/>
                  </a:cubicBezTo>
                  <a:cubicBezTo>
                    <a:pt x="1490" y="4160"/>
                    <a:pt x="1275" y="4430"/>
                    <a:pt x="971" y="4575"/>
                  </a:cubicBezTo>
                  <a:cubicBezTo>
                    <a:pt x="837" y="4638"/>
                    <a:pt x="700" y="4669"/>
                    <a:pt x="569" y="4669"/>
                  </a:cubicBezTo>
                  <a:cubicBezTo>
                    <a:pt x="432" y="4669"/>
                    <a:pt x="301" y="4635"/>
                    <a:pt x="186" y="4568"/>
                  </a:cubicBezTo>
                  <a:lnTo>
                    <a:pt x="1" y="4888"/>
                  </a:lnTo>
                  <a:cubicBezTo>
                    <a:pt x="172" y="4986"/>
                    <a:pt x="368" y="5037"/>
                    <a:pt x="567" y="5037"/>
                  </a:cubicBezTo>
                  <a:cubicBezTo>
                    <a:pt x="752" y="5037"/>
                    <a:pt x="941" y="4993"/>
                    <a:pt x="1126" y="4905"/>
                  </a:cubicBezTo>
                  <a:cubicBezTo>
                    <a:pt x="1541" y="4714"/>
                    <a:pt x="1831" y="4342"/>
                    <a:pt x="1905" y="3914"/>
                  </a:cubicBezTo>
                  <a:cubicBezTo>
                    <a:pt x="1976" y="3483"/>
                    <a:pt x="1824" y="3021"/>
                    <a:pt x="1493" y="2684"/>
                  </a:cubicBezTo>
                  <a:cubicBezTo>
                    <a:pt x="1258" y="2438"/>
                    <a:pt x="961" y="2296"/>
                    <a:pt x="664" y="2279"/>
                  </a:cubicBezTo>
                  <a:cubicBezTo>
                    <a:pt x="698" y="1784"/>
                    <a:pt x="924" y="1298"/>
                    <a:pt x="1298" y="924"/>
                  </a:cubicBezTo>
                  <a:cubicBezTo>
                    <a:pt x="1652" y="571"/>
                    <a:pt x="2098" y="367"/>
                    <a:pt x="2534" y="367"/>
                  </a:cubicBezTo>
                  <a:cubicBezTo>
                    <a:pt x="2551" y="367"/>
                    <a:pt x="2568" y="367"/>
                    <a:pt x="2586" y="368"/>
                  </a:cubicBezTo>
                  <a:cubicBezTo>
                    <a:pt x="3038" y="385"/>
                    <a:pt x="3496" y="614"/>
                    <a:pt x="3847" y="1005"/>
                  </a:cubicBezTo>
                  <a:cubicBezTo>
                    <a:pt x="4244" y="1450"/>
                    <a:pt x="4443" y="2027"/>
                    <a:pt x="4400" y="2582"/>
                  </a:cubicBezTo>
                  <a:lnTo>
                    <a:pt x="4767" y="2613"/>
                  </a:lnTo>
                  <a:cubicBezTo>
                    <a:pt x="4821" y="1955"/>
                    <a:pt x="4585" y="1281"/>
                    <a:pt x="4120" y="759"/>
                  </a:cubicBezTo>
                  <a:cubicBezTo>
                    <a:pt x="3702" y="297"/>
                    <a:pt x="3149" y="17"/>
                    <a:pt x="2596" y="1"/>
                  </a:cubicBezTo>
                  <a:cubicBezTo>
                    <a:pt x="2584" y="0"/>
                    <a:pt x="2573" y="0"/>
                    <a:pt x="2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6;p39">
              <a:extLst>
                <a:ext uri="{FF2B5EF4-FFF2-40B4-BE49-F238E27FC236}">
                  <a16:creationId xmlns="" xmlns:a16="http://schemas.microsoft.com/office/drawing/2014/main" id="{F3166987-C849-4608-927E-872AB0B6F49E}"/>
                </a:ext>
              </a:extLst>
            </p:cNvPr>
            <p:cNvSpPr/>
            <p:nvPr/>
          </p:nvSpPr>
          <p:spPr>
            <a:xfrm>
              <a:off x="7019992" y="2540037"/>
              <a:ext cx="901800" cy="1124700"/>
            </a:xfrm>
            <a:prstGeom prst="roundRect">
              <a:avLst>
                <a:gd name="adj" fmla="val 3796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587;p39">
              <a:extLst>
                <a:ext uri="{FF2B5EF4-FFF2-40B4-BE49-F238E27FC236}">
                  <a16:creationId xmlns="" xmlns:a16="http://schemas.microsoft.com/office/drawing/2014/main" id="{A1717223-7027-4E72-BE23-BDA8860AA3AE}"/>
                </a:ext>
              </a:extLst>
            </p:cNvPr>
            <p:cNvSpPr/>
            <p:nvPr/>
          </p:nvSpPr>
          <p:spPr>
            <a:xfrm>
              <a:off x="7230812" y="1826006"/>
              <a:ext cx="122448" cy="65503"/>
            </a:xfrm>
            <a:custGeom>
              <a:avLst/>
              <a:gdLst/>
              <a:ahLst/>
              <a:cxnLst/>
              <a:rect l="l" t="t" r="r" b="b"/>
              <a:pathLst>
                <a:path w="6997" h="3743" extrusionOk="0">
                  <a:moveTo>
                    <a:pt x="5247" y="0"/>
                  </a:moveTo>
                  <a:cubicBezTo>
                    <a:pt x="3122" y="0"/>
                    <a:pt x="989" y="1269"/>
                    <a:pt x="1" y="3307"/>
                  </a:cubicBezTo>
                  <a:lnTo>
                    <a:pt x="901" y="3742"/>
                  </a:lnTo>
                  <a:cubicBezTo>
                    <a:pt x="1721" y="2049"/>
                    <a:pt x="3487" y="993"/>
                    <a:pt x="5236" y="993"/>
                  </a:cubicBezTo>
                  <a:cubicBezTo>
                    <a:pt x="5716" y="993"/>
                    <a:pt x="6195" y="1073"/>
                    <a:pt x="6653" y="1240"/>
                  </a:cubicBezTo>
                  <a:lnTo>
                    <a:pt x="6996" y="307"/>
                  </a:lnTo>
                  <a:cubicBezTo>
                    <a:pt x="6430" y="99"/>
                    <a:pt x="5839" y="0"/>
                    <a:pt x="5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8;p39">
              <a:extLst>
                <a:ext uri="{FF2B5EF4-FFF2-40B4-BE49-F238E27FC236}">
                  <a16:creationId xmlns="" xmlns:a16="http://schemas.microsoft.com/office/drawing/2014/main" id="{E1F4CD48-945C-4340-B189-B18C6F81B02C}"/>
                </a:ext>
              </a:extLst>
            </p:cNvPr>
            <p:cNvSpPr/>
            <p:nvPr/>
          </p:nvSpPr>
          <p:spPr>
            <a:xfrm>
              <a:off x="7536085" y="1815349"/>
              <a:ext cx="143570" cy="86888"/>
            </a:xfrm>
            <a:custGeom>
              <a:avLst/>
              <a:gdLst/>
              <a:ahLst/>
              <a:cxnLst/>
              <a:rect l="l" t="t" r="r" b="b"/>
              <a:pathLst>
                <a:path w="8204" h="4965" extrusionOk="0">
                  <a:moveTo>
                    <a:pt x="2420" y="1"/>
                  </a:moveTo>
                  <a:cubicBezTo>
                    <a:pt x="1591" y="1"/>
                    <a:pt x="761" y="180"/>
                    <a:pt x="1" y="541"/>
                  </a:cubicBezTo>
                  <a:lnTo>
                    <a:pt x="430" y="1442"/>
                  </a:lnTo>
                  <a:cubicBezTo>
                    <a:pt x="1056" y="1144"/>
                    <a:pt x="1738" y="997"/>
                    <a:pt x="2420" y="997"/>
                  </a:cubicBezTo>
                  <a:cubicBezTo>
                    <a:pt x="3155" y="997"/>
                    <a:pt x="3890" y="1168"/>
                    <a:pt x="4556" y="1509"/>
                  </a:cubicBezTo>
                  <a:cubicBezTo>
                    <a:pt x="5854" y="2173"/>
                    <a:pt x="6855" y="3464"/>
                    <a:pt x="7236" y="4964"/>
                  </a:cubicBezTo>
                  <a:lnTo>
                    <a:pt x="8203" y="4715"/>
                  </a:lnTo>
                  <a:cubicBezTo>
                    <a:pt x="7752" y="2945"/>
                    <a:pt x="6559" y="1414"/>
                    <a:pt x="5011" y="622"/>
                  </a:cubicBezTo>
                  <a:cubicBezTo>
                    <a:pt x="4204" y="208"/>
                    <a:pt x="3312" y="1"/>
                    <a:pt x="2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589;p39">
              <a:extLst>
                <a:ext uri="{FF2B5EF4-FFF2-40B4-BE49-F238E27FC236}">
                  <a16:creationId xmlns="" xmlns:a16="http://schemas.microsoft.com/office/drawing/2014/main" id="{FD6C9172-63E1-48A0-B9BE-5FE1D46613C5}"/>
                </a:ext>
              </a:extLst>
            </p:cNvPr>
            <p:cNvGrpSpPr/>
            <p:nvPr/>
          </p:nvGrpSpPr>
          <p:grpSpPr>
            <a:xfrm>
              <a:off x="7031612" y="3392972"/>
              <a:ext cx="851329" cy="1069424"/>
              <a:chOff x="7623400" y="3984650"/>
              <a:chExt cx="739964" cy="929527"/>
            </a:xfrm>
          </p:grpSpPr>
          <p:sp>
            <p:nvSpPr>
              <p:cNvPr id="29" name="Google Shape;590;p39">
                <a:extLst>
                  <a:ext uri="{FF2B5EF4-FFF2-40B4-BE49-F238E27FC236}">
                    <a16:creationId xmlns="" xmlns:a16="http://schemas.microsoft.com/office/drawing/2014/main" id="{1CD765D9-7E9F-4807-82F9-A8C3366AE488}"/>
                  </a:ext>
                </a:extLst>
              </p:cNvPr>
              <p:cNvSpPr/>
              <p:nvPr/>
            </p:nvSpPr>
            <p:spPr>
              <a:xfrm flipH="1">
                <a:off x="7623400" y="4810100"/>
                <a:ext cx="363089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2013" extrusionOk="0">
                    <a:moveTo>
                      <a:pt x="5447" y="0"/>
                    </a:moveTo>
                    <a:cubicBezTo>
                      <a:pt x="5017" y="0"/>
                      <a:pt x="4534" y="146"/>
                      <a:pt x="4055" y="428"/>
                    </a:cubicBezTo>
                    <a:cubicBezTo>
                      <a:pt x="3601" y="696"/>
                      <a:pt x="3057" y="937"/>
                      <a:pt x="2480" y="937"/>
                    </a:cubicBezTo>
                    <a:cubicBezTo>
                      <a:pt x="2333" y="937"/>
                      <a:pt x="2183" y="922"/>
                      <a:pt x="2033" y="887"/>
                    </a:cubicBezTo>
                    <a:cubicBezTo>
                      <a:pt x="1644" y="795"/>
                      <a:pt x="1226" y="319"/>
                      <a:pt x="778" y="319"/>
                    </a:cubicBezTo>
                    <a:cubicBezTo>
                      <a:pt x="711" y="319"/>
                      <a:pt x="643" y="329"/>
                      <a:pt x="574" y="354"/>
                    </a:cubicBezTo>
                    <a:cubicBezTo>
                      <a:pt x="0" y="558"/>
                      <a:pt x="394" y="1497"/>
                      <a:pt x="445" y="2013"/>
                    </a:cubicBezTo>
                    <a:lnTo>
                      <a:pt x="6942" y="2013"/>
                    </a:lnTo>
                    <a:cubicBezTo>
                      <a:pt x="7023" y="643"/>
                      <a:pt x="6351" y="0"/>
                      <a:pt x="5447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91;p39">
                <a:extLst>
                  <a:ext uri="{FF2B5EF4-FFF2-40B4-BE49-F238E27FC236}">
                    <a16:creationId xmlns="" xmlns:a16="http://schemas.microsoft.com/office/drawing/2014/main" id="{9445831D-B099-4889-B076-ED4D6E25D0AB}"/>
                  </a:ext>
                </a:extLst>
              </p:cNvPr>
              <p:cNvSpPr/>
              <p:nvPr/>
            </p:nvSpPr>
            <p:spPr>
              <a:xfrm>
                <a:off x="7858350" y="3984650"/>
                <a:ext cx="73200" cy="9066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92;p39">
                <a:extLst>
                  <a:ext uri="{FF2B5EF4-FFF2-40B4-BE49-F238E27FC236}">
                    <a16:creationId xmlns="" xmlns:a16="http://schemas.microsoft.com/office/drawing/2014/main" id="{B8EA1207-49EE-4795-AC9E-0874C570119E}"/>
                  </a:ext>
                </a:extLst>
              </p:cNvPr>
              <p:cNvSpPr/>
              <p:nvPr/>
            </p:nvSpPr>
            <p:spPr>
              <a:xfrm>
                <a:off x="8000275" y="4810100"/>
                <a:ext cx="363089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2013" extrusionOk="0">
                    <a:moveTo>
                      <a:pt x="5447" y="0"/>
                    </a:moveTo>
                    <a:cubicBezTo>
                      <a:pt x="5017" y="0"/>
                      <a:pt x="4534" y="146"/>
                      <a:pt x="4055" y="428"/>
                    </a:cubicBezTo>
                    <a:cubicBezTo>
                      <a:pt x="3601" y="696"/>
                      <a:pt x="3057" y="937"/>
                      <a:pt x="2480" y="937"/>
                    </a:cubicBezTo>
                    <a:cubicBezTo>
                      <a:pt x="2333" y="937"/>
                      <a:pt x="2183" y="922"/>
                      <a:pt x="2033" y="887"/>
                    </a:cubicBezTo>
                    <a:cubicBezTo>
                      <a:pt x="1644" y="795"/>
                      <a:pt x="1226" y="319"/>
                      <a:pt x="778" y="319"/>
                    </a:cubicBezTo>
                    <a:cubicBezTo>
                      <a:pt x="711" y="319"/>
                      <a:pt x="643" y="329"/>
                      <a:pt x="574" y="354"/>
                    </a:cubicBezTo>
                    <a:cubicBezTo>
                      <a:pt x="0" y="558"/>
                      <a:pt x="394" y="1497"/>
                      <a:pt x="445" y="2013"/>
                    </a:cubicBezTo>
                    <a:lnTo>
                      <a:pt x="6942" y="2013"/>
                    </a:lnTo>
                    <a:cubicBezTo>
                      <a:pt x="7023" y="643"/>
                      <a:pt x="6351" y="0"/>
                      <a:pt x="5447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93;p39">
                <a:extLst>
                  <a:ext uri="{FF2B5EF4-FFF2-40B4-BE49-F238E27FC236}">
                    <a16:creationId xmlns="" xmlns:a16="http://schemas.microsoft.com/office/drawing/2014/main" id="{D0D0A45D-49AC-4337-B2DA-3173973313A3}"/>
                  </a:ext>
                </a:extLst>
              </p:cNvPr>
              <p:cNvSpPr/>
              <p:nvPr/>
            </p:nvSpPr>
            <p:spPr>
              <a:xfrm>
                <a:off x="7931550" y="4854650"/>
                <a:ext cx="11700" cy="11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3" name="Google Shape;594;p39">
                <a:extLst>
                  <a:ext uri="{FF2B5EF4-FFF2-40B4-BE49-F238E27FC236}">
                    <a16:creationId xmlns="" xmlns:a16="http://schemas.microsoft.com/office/drawing/2014/main" id="{FB2220F8-B148-4C87-8BB8-FA1DB1ECC577}"/>
                  </a:ext>
                </a:extLst>
              </p:cNvPr>
              <p:cNvCxnSpPr/>
              <p:nvPr/>
            </p:nvCxnSpPr>
            <p:spPr>
              <a:xfrm>
                <a:off x="7626451" y="4898475"/>
                <a:ext cx="342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4" name="Google Shape;595;p39">
                <a:extLst>
                  <a:ext uri="{FF2B5EF4-FFF2-40B4-BE49-F238E27FC236}">
                    <a16:creationId xmlns="" xmlns:a16="http://schemas.microsoft.com/office/drawing/2014/main" id="{2F51E1AA-0180-49F1-AFD0-0C643AB72322}"/>
                  </a:ext>
                </a:extLst>
              </p:cNvPr>
              <p:cNvSpPr/>
              <p:nvPr/>
            </p:nvSpPr>
            <p:spPr>
              <a:xfrm>
                <a:off x="8035850" y="4854650"/>
                <a:ext cx="11700" cy="11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" name="Google Shape;596;p39">
                <a:extLst>
                  <a:ext uri="{FF2B5EF4-FFF2-40B4-BE49-F238E27FC236}">
                    <a16:creationId xmlns="" xmlns:a16="http://schemas.microsoft.com/office/drawing/2014/main" id="{8EFC0E61-A031-45AD-813B-EC444D5E0C5C}"/>
                  </a:ext>
                </a:extLst>
              </p:cNvPr>
              <p:cNvCxnSpPr/>
              <p:nvPr/>
            </p:nvCxnSpPr>
            <p:spPr>
              <a:xfrm>
                <a:off x="8019626" y="4898475"/>
                <a:ext cx="342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597;p39">
                <a:extLst>
                  <a:ext uri="{FF2B5EF4-FFF2-40B4-BE49-F238E27FC236}">
                    <a16:creationId xmlns="" xmlns:a16="http://schemas.microsoft.com/office/drawing/2014/main" id="{0D0E767F-6875-4872-9802-37C3960A2897}"/>
                  </a:ext>
                </a:extLst>
              </p:cNvPr>
              <p:cNvCxnSpPr/>
              <p:nvPr/>
            </p:nvCxnSpPr>
            <p:spPr>
              <a:xfrm>
                <a:off x="7858350" y="4858925"/>
                <a:ext cx="0" cy="2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598;p39">
                <a:extLst>
                  <a:ext uri="{FF2B5EF4-FFF2-40B4-BE49-F238E27FC236}">
                    <a16:creationId xmlns="" xmlns:a16="http://schemas.microsoft.com/office/drawing/2014/main" id="{83BFC664-E3BB-4981-95FC-F9B5532F2F41}"/>
                  </a:ext>
                </a:extLst>
              </p:cNvPr>
              <p:cNvCxnSpPr/>
              <p:nvPr/>
            </p:nvCxnSpPr>
            <p:spPr>
              <a:xfrm>
                <a:off x="7831550" y="4853575"/>
                <a:ext cx="0" cy="3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599;p39">
                <a:extLst>
                  <a:ext uri="{FF2B5EF4-FFF2-40B4-BE49-F238E27FC236}">
                    <a16:creationId xmlns="" xmlns:a16="http://schemas.microsoft.com/office/drawing/2014/main" id="{3F1999DB-6C66-4745-A592-2D53B75AAC21}"/>
                  </a:ext>
                </a:extLst>
              </p:cNvPr>
              <p:cNvCxnSpPr/>
              <p:nvPr/>
            </p:nvCxnSpPr>
            <p:spPr>
              <a:xfrm>
                <a:off x="7804750" y="4844650"/>
                <a:ext cx="0" cy="4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600;p39">
                <a:extLst>
                  <a:ext uri="{FF2B5EF4-FFF2-40B4-BE49-F238E27FC236}">
                    <a16:creationId xmlns="" xmlns:a16="http://schemas.microsoft.com/office/drawing/2014/main" id="{8AA06C41-7F29-4834-8D90-DB78D3F518CB}"/>
                  </a:ext>
                </a:extLst>
              </p:cNvPr>
              <p:cNvCxnSpPr/>
              <p:nvPr/>
            </p:nvCxnSpPr>
            <p:spPr>
              <a:xfrm>
                <a:off x="7777950" y="4830375"/>
                <a:ext cx="0" cy="5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601;p39">
                <a:extLst>
                  <a:ext uri="{FF2B5EF4-FFF2-40B4-BE49-F238E27FC236}">
                    <a16:creationId xmlns="" xmlns:a16="http://schemas.microsoft.com/office/drawing/2014/main" id="{3D624475-8477-4717-A39E-A7C996E02093}"/>
                  </a:ext>
                </a:extLst>
              </p:cNvPr>
              <p:cNvCxnSpPr/>
              <p:nvPr/>
            </p:nvCxnSpPr>
            <p:spPr>
              <a:xfrm>
                <a:off x="8120750" y="4858925"/>
                <a:ext cx="0" cy="2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602;p39">
                <a:extLst>
                  <a:ext uri="{FF2B5EF4-FFF2-40B4-BE49-F238E27FC236}">
                    <a16:creationId xmlns="" xmlns:a16="http://schemas.microsoft.com/office/drawing/2014/main" id="{E5EED974-BCD9-41FB-97C6-91CB88AD931A}"/>
                  </a:ext>
                </a:extLst>
              </p:cNvPr>
              <p:cNvCxnSpPr/>
              <p:nvPr/>
            </p:nvCxnSpPr>
            <p:spPr>
              <a:xfrm>
                <a:off x="8147550" y="4853575"/>
                <a:ext cx="0" cy="3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603;p39">
                <a:extLst>
                  <a:ext uri="{FF2B5EF4-FFF2-40B4-BE49-F238E27FC236}">
                    <a16:creationId xmlns="" xmlns:a16="http://schemas.microsoft.com/office/drawing/2014/main" id="{3DB174E1-C061-44D6-AD67-CA3B0BF6E461}"/>
                  </a:ext>
                </a:extLst>
              </p:cNvPr>
              <p:cNvCxnSpPr/>
              <p:nvPr/>
            </p:nvCxnSpPr>
            <p:spPr>
              <a:xfrm>
                <a:off x="8174350" y="4844650"/>
                <a:ext cx="0" cy="4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604;p39">
                <a:extLst>
                  <a:ext uri="{FF2B5EF4-FFF2-40B4-BE49-F238E27FC236}">
                    <a16:creationId xmlns="" xmlns:a16="http://schemas.microsoft.com/office/drawing/2014/main" id="{B1992CCF-DFD5-454E-81D8-7DE3C6F5BF80}"/>
                  </a:ext>
                </a:extLst>
              </p:cNvPr>
              <p:cNvCxnSpPr/>
              <p:nvPr/>
            </p:nvCxnSpPr>
            <p:spPr>
              <a:xfrm>
                <a:off x="8201150" y="4830375"/>
                <a:ext cx="0" cy="5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4" name="Google Shape;605;p39">
                <a:extLst>
                  <a:ext uri="{FF2B5EF4-FFF2-40B4-BE49-F238E27FC236}">
                    <a16:creationId xmlns="" xmlns:a16="http://schemas.microsoft.com/office/drawing/2014/main" id="{873B1526-B23D-4E5B-829F-4D42CF9B6083}"/>
                  </a:ext>
                </a:extLst>
              </p:cNvPr>
              <p:cNvSpPr/>
              <p:nvPr/>
            </p:nvSpPr>
            <p:spPr>
              <a:xfrm>
                <a:off x="8047550" y="3984650"/>
                <a:ext cx="73200" cy="9066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606;p39">
              <a:extLst>
                <a:ext uri="{FF2B5EF4-FFF2-40B4-BE49-F238E27FC236}">
                  <a16:creationId xmlns="" xmlns:a16="http://schemas.microsoft.com/office/drawing/2014/main" id="{50961E32-73F6-41A8-B6BA-3D93BD605179}"/>
                </a:ext>
              </a:extLst>
            </p:cNvPr>
            <p:cNvSpPr/>
            <p:nvPr/>
          </p:nvSpPr>
          <p:spPr>
            <a:xfrm>
              <a:off x="7579218" y="1917661"/>
              <a:ext cx="35245" cy="71750"/>
            </a:xfrm>
            <a:custGeom>
              <a:avLst/>
              <a:gdLst/>
              <a:ahLst/>
              <a:cxnLst/>
              <a:rect l="l" t="t" r="r" b="b"/>
              <a:pathLst>
                <a:path w="2014" h="4100" extrusionOk="0">
                  <a:moveTo>
                    <a:pt x="1008" y="1"/>
                  </a:moveTo>
                  <a:cubicBezTo>
                    <a:pt x="453" y="1"/>
                    <a:pt x="0" y="918"/>
                    <a:pt x="0" y="2050"/>
                  </a:cubicBezTo>
                  <a:cubicBezTo>
                    <a:pt x="0" y="3183"/>
                    <a:pt x="453" y="4100"/>
                    <a:pt x="1008" y="4100"/>
                  </a:cubicBezTo>
                  <a:cubicBezTo>
                    <a:pt x="1565" y="4100"/>
                    <a:pt x="2013" y="3183"/>
                    <a:pt x="2013" y="2050"/>
                  </a:cubicBezTo>
                  <a:cubicBezTo>
                    <a:pt x="2013" y="918"/>
                    <a:pt x="1565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7;p39">
              <a:extLst>
                <a:ext uri="{FF2B5EF4-FFF2-40B4-BE49-F238E27FC236}">
                  <a16:creationId xmlns="" xmlns:a16="http://schemas.microsoft.com/office/drawing/2014/main" id="{C25F8A9F-91F5-4D32-8127-2278796BA11D}"/>
                </a:ext>
              </a:extLst>
            </p:cNvPr>
            <p:cNvSpPr/>
            <p:nvPr/>
          </p:nvSpPr>
          <p:spPr>
            <a:xfrm>
              <a:off x="7287506" y="1917661"/>
              <a:ext cx="35298" cy="71750"/>
            </a:xfrm>
            <a:custGeom>
              <a:avLst/>
              <a:gdLst/>
              <a:ahLst/>
              <a:cxnLst/>
              <a:rect l="l" t="t" r="r" b="b"/>
              <a:pathLst>
                <a:path w="2017" h="4100" extrusionOk="0">
                  <a:moveTo>
                    <a:pt x="1009" y="1"/>
                  </a:moveTo>
                  <a:cubicBezTo>
                    <a:pt x="452" y="1"/>
                    <a:pt x="1" y="918"/>
                    <a:pt x="1" y="2050"/>
                  </a:cubicBezTo>
                  <a:cubicBezTo>
                    <a:pt x="1" y="3183"/>
                    <a:pt x="452" y="4100"/>
                    <a:pt x="1009" y="4100"/>
                  </a:cubicBezTo>
                  <a:cubicBezTo>
                    <a:pt x="1565" y="4100"/>
                    <a:pt x="2017" y="3183"/>
                    <a:pt x="2017" y="2050"/>
                  </a:cubicBezTo>
                  <a:cubicBezTo>
                    <a:pt x="2017" y="918"/>
                    <a:pt x="1565" y="1"/>
                    <a:pt x="1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" name="Google Shape;608;p39">
              <a:extLst>
                <a:ext uri="{FF2B5EF4-FFF2-40B4-BE49-F238E27FC236}">
                  <a16:creationId xmlns="" xmlns:a16="http://schemas.microsoft.com/office/drawing/2014/main" id="{8B2D68BD-4B53-4037-84EF-351F131D88D7}"/>
                </a:ext>
              </a:extLst>
            </p:cNvPr>
            <p:cNvCxnSpPr/>
            <p:nvPr/>
          </p:nvCxnSpPr>
          <p:spPr>
            <a:xfrm>
              <a:off x="7186613" y="2735880"/>
              <a:ext cx="0" cy="729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609;p39">
              <a:extLst>
                <a:ext uri="{FF2B5EF4-FFF2-40B4-BE49-F238E27FC236}">
                  <a16:creationId xmlns="" xmlns:a16="http://schemas.microsoft.com/office/drawing/2014/main" id="{EA4D0D25-6AC6-42F9-B70E-EA0164ADAB53}"/>
                </a:ext>
              </a:extLst>
            </p:cNvPr>
            <p:cNvCxnSpPr/>
            <p:nvPr/>
          </p:nvCxnSpPr>
          <p:spPr>
            <a:xfrm>
              <a:off x="7734539" y="2713963"/>
              <a:ext cx="0" cy="75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" name="Google Shape;610;p39">
              <a:extLst>
                <a:ext uri="{FF2B5EF4-FFF2-40B4-BE49-F238E27FC236}">
                  <a16:creationId xmlns="" xmlns:a16="http://schemas.microsoft.com/office/drawing/2014/main" id="{19D724ED-98A0-45A6-BB07-738B6934D0F6}"/>
                </a:ext>
              </a:extLst>
            </p:cNvPr>
            <p:cNvSpPr/>
            <p:nvPr/>
          </p:nvSpPr>
          <p:spPr>
            <a:xfrm>
              <a:off x="7397634" y="1989650"/>
              <a:ext cx="121580" cy="136225"/>
            </a:xfrm>
            <a:custGeom>
              <a:avLst/>
              <a:gdLst/>
              <a:ahLst/>
              <a:cxnLst/>
              <a:rect l="l" t="t" r="r" b="b"/>
              <a:pathLst>
                <a:path w="6467" h="7246" extrusionOk="0">
                  <a:moveTo>
                    <a:pt x="3233" y="0"/>
                  </a:moveTo>
                  <a:cubicBezTo>
                    <a:pt x="1942" y="263"/>
                    <a:pt x="1" y="6213"/>
                    <a:pt x="745" y="6851"/>
                  </a:cubicBezTo>
                  <a:cubicBezTo>
                    <a:pt x="1054" y="7114"/>
                    <a:pt x="2143" y="7245"/>
                    <a:pt x="3233" y="7245"/>
                  </a:cubicBezTo>
                  <a:cubicBezTo>
                    <a:pt x="4323" y="7245"/>
                    <a:pt x="5413" y="7114"/>
                    <a:pt x="5721" y="6851"/>
                  </a:cubicBezTo>
                  <a:cubicBezTo>
                    <a:pt x="6466" y="6213"/>
                    <a:pt x="4524" y="263"/>
                    <a:pt x="3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1;p39">
              <a:extLst>
                <a:ext uri="{FF2B5EF4-FFF2-40B4-BE49-F238E27FC236}">
                  <a16:creationId xmlns="" xmlns:a16="http://schemas.microsoft.com/office/drawing/2014/main" id="{F11587A0-70BB-41CC-80CF-424DEFB30F82}"/>
                </a:ext>
              </a:extLst>
            </p:cNvPr>
            <p:cNvSpPr/>
            <p:nvPr/>
          </p:nvSpPr>
          <p:spPr>
            <a:xfrm rot="849329">
              <a:off x="6968381" y="1601297"/>
              <a:ext cx="539077" cy="533693"/>
            </a:xfrm>
            <a:custGeom>
              <a:avLst/>
              <a:gdLst/>
              <a:ahLst/>
              <a:cxnLst/>
              <a:rect l="l" t="t" r="r" b="b"/>
              <a:pathLst>
                <a:path w="33041" h="32711" extrusionOk="0">
                  <a:moveTo>
                    <a:pt x="32691" y="1"/>
                  </a:moveTo>
                  <a:cubicBezTo>
                    <a:pt x="32595" y="11"/>
                    <a:pt x="32525" y="91"/>
                    <a:pt x="32530" y="186"/>
                  </a:cubicBezTo>
                  <a:cubicBezTo>
                    <a:pt x="32685" y="2066"/>
                    <a:pt x="31760" y="4013"/>
                    <a:pt x="30223" y="5029"/>
                  </a:cubicBezTo>
                  <a:cubicBezTo>
                    <a:pt x="29438" y="5549"/>
                    <a:pt x="28512" y="5811"/>
                    <a:pt x="27591" y="5811"/>
                  </a:cubicBezTo>
                  <a:cubicBezTo>
                    <a:pt x="26725" y="5811"/>
                    <a:pt x="25863" y="5579"/>
                    <a:pt x="25126" y="5114"/>
                  </a:cubicBezTo>
                  <a:cubicBezTo>
                    <a:pt x="25098" y="5095"/>
                    <a:pt x="25065" y="5086"/>
                    <a:pt x="25033" y="5086"/>
                  </a:cubicBezTo>
                  <a:cubicBezTo>
                    <a:pt x="24996" y="5086"/>
                    <a:pt x="24960" y="5098"/>
                    <a:pt x="24930" y="5119"/>
                  </a:cubicBezTo>
                  <a:cubicBezTo>
                    <a:pt x="24870" y="5164"/>
                    <a:pt x="24845" y="5234"/>
                    <a:pt x="24866" y="5303"/>
                  </a:cubicBezTo>
                  <a:cubicBezTo>
                    <a:pt x="25126" y="6264"/>
                    <a:pt x="24470" y="7280"/>
                    <a:pt x="23715" y="7746"/>
                  </a:cubicBezTo>
                  <a:cubicBezTo>
                    <a:pt x="22884" y="8266"/>
                    <a:pt x="21868" y="8365"/>
                    <a:pt x="20903" y="8425"/>
                  </a:cubicBezTo>
                  <a:cubicBezTo>
                    <a:pt x="20233" y="8466"/>
                    <a:pt x="19482" y="8561"/>
                    <a:pt x="19097" y="9162"/>
                  </a:cubicBezTo>
                  <a:cubicBezTo>
                    <a:pt x="18917" y="9446"/>
                    <a:pt x="18867" y="9772"/>
                    <a:pt x="18816" y="10081"/>
                  </a:cubicBezTo>
                  <a:lnTo>
                    <a:pt x="18792" y="10242"/>
                  </a:lnTo>
                  <a:cubicBezTo>
                    <a:pt x="18416" y="12464"/>
                    <a:pt x="16525" y="14320"/>
                    <a:pt x="14389" y="14560"/>
                  </a:cubicBezTo>
                  <a:cubicBezTo>
                    <a:pt x="14343" y="14565"/>
                    <a:pt x="14299" y="14590"/>
                    <a:pt x="14269" y="14630"/>
                  </a:cubicBezTo>
                  <a:cubicBezTo>
                    <a:pt x="14244" y="14669"/>
                    <a:pt x="14229" y="14715"/>
                    <a:pt x="14239" y="14764"/>
                  </a:cubicBezTo>
                  <a:cubicBezTo>
                    <a:pt x="14583" y="16595"/>
                    <a:pt x="13423" y="18392"/>
                    <a:pt x="12122" y="19363"/>
                  </a:cubicBezTo>
                  <a:cubicBezTo>
                    <a:pt x="10676" y="20438"/>
                    <a:pt x="8845" y="20904"/>
                    <a:pt x="7229" y="21308"/>
                  </a:cubicBezTo>
                  <a:cubicBezTo>
                    <a:pt x="7184" y="21319"/>
                    <a:pt x="7149" y="21349"/>
                    <a:pt x="7124" y="21389"/>
                  </a:cubicBezTo>
                  <a:cubicBezTo>
                    <a:pt x="7099" y="21429"/>
                    <a:pt x="7094" y="21474"/>
                    <a:pt x="7104" y="21519"/>
                  </a:cubicBezTo>
                  <a:cubicBezTo>
                    <a:pt x="7810" y="24296"/>
                    <a:pt x="6228" y="27533"/>
                    <a:pt x="3656" y="28593"/>
                  </a:cubicBezTo>
                  <a:cubicBezTo>
                    <a:pt x="3612" y="28609"/>
                    <a:pt x="3577" y="28644"/>
                    <a:pt x="3562" y="28688"/>
                  </a:cubicBezTo>
                  <a:cubicBezTo>
                    <a:pt x="3547" y="28734"/>
                    <a:pt x="3547" y="28783"/>
                    <a:pt x="3566" y="28824"/>
                  </a:cubicBezTo>
                  <a:cubicBezTo>
                    <a:pt x="4012" y="29759"/>
                    <a:pt x="3787" y="31000"/>
                    <a:pt x="3051" y="31720"/>
                  </a:cubicBezTo>
                  <a:cubicBezTo>
                    <a:pt x="2616" y="32144"/>
                    <a:pt x="2021" y="32367"/>
                    <a:pt x="1435" y="32367"/>
                  </a:cubicBezTo>
                  <a:cubicBezTo>
                    <a:pt x="1031" y="32367"/>
                    <a:pt x="632" y="32262"/>
                    <a:pt x="290" y="32046"/>
                  </a:cubicBezTo>
                  <a:cubicBezTo>
                    <a:pt x="262" y="32028"/>
                    <a:pt x="230" y="32020"/>
                    <a:pt x="199" y="32020"/>
                  </a:cubicBezTo>
                  <a:cubicBezTo>
                    <a:pt x="140" y="32020"/>
                    <a:pt x="82" y="32049"/>
                    <a:pt x="49" y="32101"/>
                  </a:cubicBezTo>
                  <a:cubicBezTo>
                    <a:pt x="0" y="32181"/>
                    <a:pt x="24" y="32286"/>
                    <a:pt x="105" y="32341"/>
                  </a:cubicBezTo>
                  <a:cubicBezTo>
                    <a:pt x="504" y="32586"/>
                    <a:pt x="966" y="32711"/>
                    <a:pt x="1435" y="32711"/>
                  </a:cubicBezTo>
                  <a:cubicBezTo>
                    <a:pt x="2111" y="32711"/>
                    <a:pt x="2797" y="32456"/>
                    <a:pt x="3291" y="31971"/>
                  </a:cubicBezTo>
                  <a:cubicBezTo>
                    <a:pt x="4088" y="31191"/>
                    <a:pt x="4358" y="29879"/>
                    <a:pt x="3952" y="28843"/>
                  </a:cubicBezTo>
                  <a:cubicBezTo>
                    <a:pt x="6529" y="27678"/>
                    <a:pt x="8105" y="24441"/>
                    <a:pt x="7480" y="21604"/>
                  </a:cubicBezTo>
                  <a:cubicBezTo>
                    <a:pt x="9085" y="21199"/>
                    <a:pt x="10877" y="20724"/>
                    <a:pt x="12327" y="19643"/>
                  </a:cubicBezTo>
                  <a:cubicBezTo>
                    <a:pt x="13673" y="18637"/>
                    <a:pt x="14874" y="16791"/>
                    <a:pt x="14609" y="14880"/>
                  </a:cubicBezTo>
                  <a:cubicBezTo>
                    <a:pt x="16816" y="14545"/>
                    <a:pt x="18742" y="12609"/>
                    <a:pt x="19132" y="10302"/>
                  </a:cubicBezTo>
                  <a:lnTo>
                    <a:pt x="19157" y="10137"/>
                  </a:lnTo>
                  <a:cubicBezTo>
                    <a:pt x="19202" y="9847"/>
                    <a:pt x="19247" y="9571"/>
                    <a:pt x="19386" y="9351"/>
                  </a:cubicBezTo>
                  <a:cubicBezTo>
                    <a:pt x="19682" y="8887"/>
                    <a:pt x="20312" y="8811"/>
                    <a:pt x="20928" y="8771"/>
                  </a:cubicBezTo>
                  <a:cubicBezTo>
                    <a:pt x="21933" y="8711"/>
                    <a:pt x="23000" y="8606"/>
                    <a:pt x="23900" y="8040"/>
                  </a:cubicBezTo>
                  <a:cubicBezTo>
                    <a:pt x="24681" y="7555"/>
                    <a:pt x="25341" y="6594"/>
                    <a:pt x="25265" y="5594"/>
                  </a:cubicBezTo>
                  <a:lnTo>
                    <a:pt x="25265" y="5594"/>
                  </a:lnTo>
                  <a:cubicBezTo>
                    <a:pt x="25981" y="5970"/>
                    <a:pt x="26786" y="6158"/>
                    <a:pt x="27594" y="6158"/>
                  </a:cubicBezTo>
                  <a:cubicBezTo>
                    <a:pt x="28581" y="6158"/>
                    <a:pt x="29574" y="5878"/>
                    <a:pt x="30419" y="5319"/>
                  </a:cubicBezTo>
                  <a:cubicBezTo>
                    <a:pt x="32050" y="4234"/>
                    <a:pt x="33040" y="2162"/>
                    <a:pt x="32876" y="161"/>
                  </a:cubicBezTo>
                  <a:cubicBezTo>
                    <a:pt x="32871" y="66"/>
                    <a:pt x="32786" y="1"/>
                    <a:pt x="32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2;p39">
              <a:extLst>
                <a:ext uri="{FF2B5EF4-FFF2-40B4-BE49-F238E27FC236}">
                  <a16:creationId xmlns="" xmlns:a16="http://schemas.microsoft.com/office/drawing/2014/main" id="{B7731AEC-C54C-4DC5-8540-C184B23498E1}"/>
                </a:ext>
              </a:extLst>
            </p:cNvPr>
            <p:cNvSpPr/>
            <p:nvPr/>
          </p:nvSpPr>
          <p:spPr>
            <a:xfrm>
              <a:off x="6749775" y="1275225"/>
              <a:ext cx="865302" cy="1112430"/>
            </a:xfrm>
            <a:custGeom>
              <a:avLst/>
              <a:gdLst/>
              <a:ahLst/>
              <a:cxnLst/>
              <a:rect l="l" t="t" r="r" b="b"/>
              <a:pathLst>
                <a:path w="46310" h="59536" extrusionOk="0">
                  <a:moveTo>
                    <a:pt x="25702" y="0"/>
                  </a:moveTo>
                  <a:cubicBezTo>
                    <a:pt x="25140" y="0"/>
                    <a:pt x="24580" y="93"/>
                    <a:pt x="24055" y="287"/>
                  </a:cubicBezTo>
                  <a:cubicBezTo>
                    <a:pt x="22194" y="978"/>
                    <a:pt x="20948" y="2899"/>
                    <a:pt x="21104" y="4765"/>
                  </a:cubicBezTo>
                  <a:cubicBezTo>
                    <a:pt x="20225" y="4369"/>
                    <a:pt x="19246" y="4176"/>
                    <a:pt x="18265" y="4176"/>
                  </a:cubicBezTo>
                  <a:cubicBezTo>
                    <a:pt x="16702" y="4176"/>
                    <a:pt x="15133" y="4665"/>
                    <a:pt x="13953" y="5606"/>
                  </a:cubicBezTo>
                  <a:cubicBezTo>
                    <a:pt x="12018" y="7152"/>
                    <a:pt x="11207" y="9849"/>
                    <a:pt x="11958" y="12120"/>
                  </a:cubicBezTo>
                  <a:cubicBezTo>
                    <a:pt x="11724" y="12095"/>
                    <a:pt x="11490" y="12084"/>
                    <a:pt x="11255" y="12084"/>
                  </a:cubicBezTo>
                  <a:cubicBezTo>
                    <a:pt x="8924" y="12084"/>
                    <a:pt x="6630" y="13261"/>
                    <a:pt x="5444" y="15156"/>
                  </a:cubicBezTo>
                  <a:cubicBezTo>
                    <a:pt x="4137" y="17243"/>
                    <a:pt x="4293" y="20000"/>
                    <a:pt x="5799" y="21956"/>
                  </a:cubicBezTo>
                  <a:cubicBezTo>
                    <a:pt x="3477" y="22501"/>
                    <a:pt x="1511" y="24273"/>
                    <a:pt x="860" y="26434"/>
                  </a:cubicBezTo>
                  <a:cubicBezTo>
                    <a:pt x="205" y="28611"/>
                    <a:pt x="916" y="31092"/>
                    <a:pt x="2622" y="32694"/>
                  </a:cubicBezTo>
                  <a:cubicBezTo>
                    <a:pt x="980" y="33708"/>
                    <a:pt x="1" y="35635"/>
                    <a:pt x="216" y="37467"/>
                  </a:cubicBezTo>
                  <a:cubicBezTo>
                    <a:pt x="426" y="39277"/>
                    <a:pt x="1802" y="40949"/>
                    <a:pt x="3613" y="41624"/>
                  </a:cubicBezTo>
                  <a:cubicBezTo>
                    <a:pt x="1996" y="43245"/>
                    <a:pt x="1796" y="46006"/>
                    <a:pt x="3213" y="47793"/>
                  </a:cubicBezTo>
                  <a:cubicBezTo>
                    <a:pt x="4176" y="49015"/>
                    <a:pt x="5824" y="49695"/>
                    <a:pt x="7452" y="49695"/>
                  </a:cubicBezTo>
                  <a:cubicBezTo>
                    <a:pt x="8123" y="49695"/>
                    <a:pt x="8791" y="49580"/>
                    <a:pt x="9406" y="49338"/>
                  </a:cubicBezTo>
                  <a:lnTo>
                    <a:pt x="9406" y="49338"/>
                  </a:lnTo>
                  <a:cubicBezTo>
                    <a:pt x="9196" y="49834"/>
                    <a:pt x="9146" y="50394"/>
                    <a:pt x="9256" y="50980"/>
                  </a:cubicBezTo>
                  <a:cubicBezTo>
                    <a:pt x="9451" y="52026"/>
                    <a:pt x="10136" y="53031"/>
                    <a:pt x="11082" y="53671"/>
                  </a:cubicBezTo>
                  <a:cubicBezTo>
                    <a:pt x="12633" y="54721"/>
                    <a:pt x="14599" y="54968"/>
                    <a:pt x="16355" y="55172"/>
                  </a:cubicBezTo>
                  <a:cubicBezTo>
                    <a:pt x="16745" y="56318"/>
                    <a:pt x="17802" y="57243"/>
                    <a:pt x="19202" y="57654"/>
                  </a:cubicBezTo>
                  <a:cubicBezTo>
                    <a:pt x="19694" y="57799"/>
                    <a:pt x="20192" y="57870"/>
                    <a:pt x="20677" y="57870"/>
                  </a:cubicBezTo>
                  <a:cubicBezTo>
                    <a:pt x="21622" y="57870"/>
                    <a:pt x="22515" y="57600"/>
                    <a:pt x="23199" y="57083"/>
                  </a:cubicBezTo>
                  <a:cubicBezTo>
                    <a:pt x="24090" y="58570"/>
                    <a:pt x="25792" y="59390"/>
                    <a:pt x="28258" y="59531"/>
                  </a:cubicBezTo>
                  <a:cubicBezTo>
                    <a:pt x="28263" y="59535"/>
                    <a:pt x="28268" y="59535"/>
                    <a:pt x="28268" y="59535"/>
                  </a:cubicBezTo>
                  <a:cubicBezTo>
                    <a:pt x="28363" y="59535"/>
                    <a:pt x="28438" y="59460"/>
                    <a:pt x="28443" y="59370"/>
                  </a:cubicBezTo>
                  <a:cubicBezTo>
                    <a:pt x="28448" y="59275"/>
                    <a:pt x="28373" y="59194"/>
                    <a:pt x="28279" y="59185"/>
                  </a:cubicBezTo>
                  <a:cubicBezTo>
                    <a:pt x="25841" y="59050"/>
                    <a:pt x="24201" y="58224"/>
                    <a:pt x="23405" y="56744"/>
                  </a:cubicBezTo>
                  <a:cubicBezTo>
                    <a:pt x="23379" y="56693"/>
                    <a:pt x="23335" y="56663"/>
                    <a:pt x="23285" y="56654"/>
                  </a:cubicBezTo>
                  <a:cubicBezTo>
                    <a:pt x="23273" y="56651"/>
                    <a:pt x="23262" y="56650"/>
                    <a:pt x="23251" y="56650"/>
                  </a:cubicBezTo>
                  <a:cubicBezTo>
                    <a:pt x="23209" y="56650"/>
                    <a:pt x="23172" y="56666"/>
                    <a:pt x="23139" y="56693"/>
                  </a:cubicBezTo>
                  <a:cubicBezTo>
                    <a:pt x="22497" y="57238"/>
                    <a:pt x="21617" y="57524"/>
                    <a:pt x="20675" y="57524"/>
                  </a:cubicBezTo>
                  <a:cubicBezTo>
                    <a:pt x="20223" y="57524"/>
                    <a:pt x="19758" y="57458"/>
                    <a:pt x="19297" y="57324"/>
                  </a:cubicBezTo>
                  <a:cubicBezTo>
                    <a:pt x="17966" y="56928"/>
                    <a:pt x="16976" y="56048"/>
                    <a:pt x="16650" y="54962"/>
                  </a:cubicBezTo>
                  <a:cubicBezTo>
                    <a:pt x="16631" y="54897"/>
                    <a:pt x="16576" y="54848"/>
                    <a:pt x="16505" y="54842"/>
                  </a:cubicBezTo>
                  <a:cubicBezTo>
                    <a:pt x="14764" y="54637"/>
                    <a:pt x="12789" y="54407"/>
                    <a:pt x="11277" y="53386"/>
                  </a:cubicBezTo>
                  <a:cubicBezTo>
                    <a:pt x="10417" y="52800"/>
                    <a:pt x="9776" y="51855"/>
                    <a:pt x="9596" y="50920"/>
                  </a:cubicBezTo>
                  <a:cubicBezTo>
                    <a:pt x="9466" y="50229"/>
                    <a:pt x="9586" y="49588"/>
                    <a:pt x="9947" y="49063"/>
                  </a:cubicBezTo>
                  <a:cubicBezTo>
                    <a:pt x="9991" y="48994"/>
                    <a:pt x="9986" y="48909"/>
                    <a:pt x="9931" y="48849"/>
                  </a:cubicBezTo>
                  <a:cubicBezTo>
                    <a:pt x="9899" y="48810"/>
                    <a:pt x="9850" y="48789"/>
                    <a:pt x="9800" y="48789"/>
                  </a:cubicBezTo>
                  <a:cubicBezTo>
                    <a:pt x="9773" y="48789"/>
                    <a:pt x="9746" y="48795"/>
                    <a:pt x="9721" y="48808"/>
                  </a:cubicBezTo>
                  <a:cubicBezTo>
                    <a:pt x="9030" y="49177"/>
                    <a:pt x="8239" y="49351"/>
                    <a:pt x="7442" y="49351"/>
                  </a:cubicBezTo>
                  <a:cubicBezTo>
                    <a:pt x="5923" y="49351"/>
                    <a:pt x="4384" y="48717"/>
                    <a:pt x="3483" y="47583"/>
                  </a:cubicBezTo>
                  <a:cubicBezTo>
                    <a:pt x="2116" y="45856"/>
                    <a:pt x="2377" y="43155"/>
                    <a:pt x="4053" y="41684"/>
                  </a:cubicBezTo>
                  <a:cubicBezTo>
                    <a:pt x="4098" y="41639"/>
                    <a:pt x="4123" y="41579"/>
                    <a:pt x="4107" y="41513"/>
                  </a:cubicBezTo>
                  <a:cubicBezTo>
                    <a:pt x="4093" y="41453"/>
                    <a:pt x="4047" y="41404"/>
                    <a:pt x="3987" y="41388"/>
                  </a:cubicBezTo>
                  <a:cubicBezTo>
                    <a:pt x="2176" y="40823"/>
                    <a:pt x="761" y="39197"/>
                    <a:pt x="555" y="37426"/>
                  </a:cubicBezTo>
                  <a:cubicBezTo>
                    <a:pt x="350" y="35655"/>
                    <a:pt x="1356" y="33784"/>
                    <a:pt x="2997" y="32874"/>
                  </a:cubicBezTo>
                  <a:cubicBezTo>
                    <a:pt x="3047" y="32844"/>
                    <a:pt x="3077" y="32793"/>
                    <a:pt x="3082" y="32738"/>
                  </a:cubicBezTo>
                  <a:cubicBezTo>
                    <a:pt x="3087" y="32683"/>
                    <a:pt x="3067" y="32627"/>
                    <a:pt x="3027" y="32588"/>
                  </a:cubicBezTo>
                  <a:cubicBezTo>
                    <a:pt x="1291" y="31087"/>
                    <a:pt x="555" y="28655"/>
                    <a:pt x="1195" y="26534"/>
                  </a:cubicBezTo>
                  <a:cubicBezTo>
                    <a:pt x="1832" y="24408"/>
                    <a:pt x="3823" y="22682"/>
                    <a:pt x="6144" y="22236"/>
                  </a:cubicBezTo>
                  <a:cubicBezTo>
                    <a:pt x="6204" y="22226"/>
                    <a:pt x="6254" y="22187"/>
                    <a:pt x="6275" y="22127"/>
                  </a:cubicBezTo>
                  <a:cubicBezTo>
                    <a:pt x="6299" y="22067"/>
                    <a:pt x="6284" y="22001"/>
                    <a:pt x="6245" y="21956"/>
                  </a:cubicBezTo>
                  <a:cubicBezTo>
                    <a:pt x="4668" y="20105"/>
                    <a:pt x="4458" y="17384"/>
                    <a:pt x="5739" y="15343"/>
                  </a:cubicBezTo>
                  <a:cubicBezTo>
                    <a:pt x="6846" y="13567"/>
                    <a:pt x="9075" y="12428"/>
                    <a:pt x="11276" y="12428"/>
                  </a:cubicBezTo>
                  <a:cubicBezTo>
                    <a:pt x="11582" y="12428"/>
                    <a:pt x="11887" y="12450"/>
                    <a:pt x="12188" y="12496"/>
                  </a:cubicBezTo>
                  <a:cubicBezTo>
                    <a:pt x="12197" y="12497"/>
                    <a:pt x="12206" y="12498"/>
                    <a:pt x="12214" y="12498"/>
                  </a:cubicBezTo>
                  <a:cubicBezTo>
                    <a:pt x="12266" y="12498"/>
                    <a:pt x="12318" y="12474"/>
                    <a:pt x="12348" y="12435"/>
                  </a:cubicBezTo>
                  <a:cubicBezTo>
                    <a:pt x="12388" y="12385"/>
                    <a:pt x="12398" y="12320"/>
                    <a:pt x="12373" y="12260"/>
                  </a:cubicBezTo>
                  <a:cubicBezTo>
                    <a:pt x="11517" y="10078"/>
                    <a:pt x="12272" y="7392"/>
                    <a:pt x="14170" y="5876"/>
                  </a:cubicBezTo>
                  <a:cubicBezTo>
                    <a:pt x="15288" y="4984"/>
                    <a:pt x="16776" y="4520"/>
                    <a:pt x="18259" y="4520"/>
                  </a:cubicBezTo>
                  <a:cubicBezTo>
                    <a:pt x="19297" y="4520"/>
                    <a:pt x="20331" y="4748"/>
                    <a:pt x="21234" y="5215"/>
                  </a:cubicBezTo>
                  <a:cubicBezTo>
                    <a:pt x="21260" y="5228"/>
                    <a:pt x="21287" y="5235"/>
                    <a:pt x="21314" y="5235"/>
                  </a:cubicBezTo>
                  <a:cubicBezTo>
                    <a:pt x="21350" y="5235"/>
                    <a:pt x="21385" y="5223"/>
                    <a:pt x="21414" y="5201"/>
                  </a:cubicBezTo>
                  <a:cubicBezTo>
                    <a:pt x="21469" y="5160"/>
                    <a:pt x="21494" y="5095"/>
                    <a:pt x="21483" y="5030"/>
                  </a:cubicBezTo>
                  <a:cubicBezTo>
                    <a:pt x="21174" y="3229"/>
                    <a:pt x="22354" y="1288"/>
                    <a:pt x="24176" y="613"/>
                  </a:cubicBezTo>
                  <a:cubicBezTo>
                    <a:pt x="24664" y="431"/>
                    <a:pt x="25186" y="345"/>
                    <a:pt x="25709" y="345"/>
                  </a:cubicBezTo>
                  <a:cubicBezTo>
                    <a:pt x="27147" y="345"/>
                    <a:pt x="28598" y="996"/>
                    <a:pt x="29408" y="2104"/>
                  </a:cubicBezTo>
                  <a:cubicBezTo>
                    <a:pt x="29442" y="2152"/>
                    <a:pt x="29495" y="2179"/>
                    <a:pt x="29549" y="2179"/>
                  </a:cubicBezTo>
                  <a:cubicBezTo>
                    <a:pt x="29567" y="2179"/>
                    <a:pt x="29586" y="2175"/>
                    <a:pt x="29604" y="2169"/>
                  </a:cubicBezTo>
                  <a:cubicBezTo>
                    <a:pt x="30449" y="1877"/>
                    <a:pt x="31351" y="1732"/>
                    <a:pt x="32269" y="1732"/>
                  </a:cubicBezTo>
                  <a:cubicBezTo>
                    <a:pt x="33663" y="1732"/>
                    <a:pt x="35095" y="2065"/>
                    <a:pt x="36428" y="2719"/>
                  </a:cubicBezTo>
                  <a:cubicBezTo>
                    <a:pt x="38449" y="3710"/>
                    <a:pt x="39966" y="5335"/>
                    <a:pt x="40591" y="7182"/>
                  </a:cubicBezTo>
                  <a:cubicBezTo>
                    <a:pt x="40610" y="7247"/>
                    <a:pt x="40666" y="7291"/>
                    <a:pt x="40730" y="7302"/>
                  </a:cubicBezTo>
                  <a:cubicBezTo>
                    <a:pt x="42377" y="7512"/>
                    <a:pt x="43918" y="8522"/>
                    <a:pt x="44859" y="10009"/>
                  </a:cubicBezTo>
                  <a:cubicBezTo>
                    <a:pt x="45709" y="11360"/>
                    <a:pt x="45949" y="12905"/>
                    <a:pt x="45509" y="14251"/>
                  </a:cubicBezTo>
                  <a:cubicBezTo>
                    <a:pt x="45484" y="14341"/>
                    <a:pt x="45529" y="14436"/>
                    <a:pt x="45624" y="14466"/>
                  </a:cubicBezTo>
                  <a:cubicBezTo>
                    <a:pt x="45641" y="14472"/>
                    <a:pt x="45660" y="14475"/>
                    <a:pt x="45677" y="14475"/>
                  </a:cubicBezTo>
                  <a:cubicBezTo>
                    <a:pt x="45749" y="14475"/>
                    <a:pt x="45816" y="14429"/>
                    <a:pt x="45840" y="14357"/>
                  </a:cubicBezTo>
                  <a:cubicBezTo>
                    <a:pt x="46309" y="12911"/>
                    <a:pt x="46059" y="11260"/>
                    <a:pt x="45149" y="9824"/>
                  </a:cubicBezTo>
                  <a:cubicBezTo>
                    <a:pt x="44178" y="8282"/>
                    <a:pt x="42587" y="7222"/>
                    <a:pt x="40887" y="6972"/>
                  </a:cubicBezTo>
                  <a:cubicBezTo>
                    <a:pt x="40211" y="5081"/>
                    <a:pt x="38650" y="3425"/>
                    <a:pt x="36583" y="2409"/>
                  </a:cubicBezTo>
                  <a:cubicBezTo>
                    <a:pt x="35201" y="1730"/>
                    <a:pt x="33712" y="1385"/>
                    <a:pt x="32262" y="1385"/>
                  </a:cubicBezTo>
                  <a:cubicBezTo>
                    <a:pt x="31350" y="1385"/>
                    <a:pt x="30454" y="1522"/>
                    <a:pt x="29609" y="1798"/>
                  </a:cubicBezTo>
                  <a:cubicBezTo>
                    <a:pt x="28724" y="662"/>
                    <a:pt x="27205" y="0"/>
                    <a:pt x="2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3;p39">
              <a:extLst>
                <a:ext uri="{FF2B5EF4-FFF2-40B4-BE49-F238E27FC236}">
                  <a16:creationId xmlns="" xmlns:a16="http://schemas.microsoft.com/office/drawing/2014/main" id="{E046AE39-6624-4BD5-A69C-EE688A4DF0FB}"/>
                </a:ext>
              </a:extLst>
            </p:cNvPr>
            <p:cNvSpPr/>
            <p:nvPr/>
          </p:nvSpPr>
          <p:spPr>
            <a:xfrm>
              <a:off x="7603830" y="1463120"/>
              <a:ext cx="507728" cy="926477"/>
            </a:xfrm>
            <a:custGeom>
              <a:avLst/>
              <a:gdLst/>
              <a:ahLst/>
              <a:cxnLst/>
              <a:rect l="l" t="t" r="r" b="b"/>
              <a:pathLst>
                <a:path w="27173" h="49584" extrusionOk="0">
                  <a:moveTo>
                    <a:pt x="4613" y="0"/>
                  </a:moveTo>
                  <a:cubicBezTo>
                    <a:pt x="2631" y="0"/>
                    <a:pt x="671" y="1587"/>
                    <a:pt x="26" y="3750"/>
                  </a:cubicBezTo>
                  <a:cubicBezTo>
                    <a:pt x="1" y="3840"/>
                    <a:pt x="51" y="3940"/>
                    <a:pt x="141" y="3966"/>
                  </a:cubicBezTo>
                  <a:cubicBezTo>
                    <a:pt x="159" y="3971"/>
                    <a:pt x="177" y="3974"/>
                    <a:pt x="194" y="3974"/>
                  </a:cubicBezTo>
                  <a:cubicBezTo>
                    <a:pt x="269" y="3974"/>
                    <a:pt x="336" y="3924"/>
                    <a:pt x="356" y="3850"/>
                  </a:cubicBezTo>
                  <a:cubicBezTo>
                    <a:pt x="960" y="1835"/>
                    <a:pt x="2757" y="349"/>
                    <a:pt x="4591" y="349"/>
                  </a:cubicBezTo>
                  <a:cubicBezTo>
                    <a:pt x="4642" y="349"/>
                    <a:pt x="4693" y="350"/>
                    <a:pt x="4744" y="353"/>
                  </a:cubicBezTo>
                  <a:cubicBezTo>
                    <a:pt x="6630" y="428"/>
                    <a:pt x="8422" y="2084"/>
                    <a:pt x="8907" y="4200"/>
                  </a:cubicBezTo>
                  <a:cubicBezTo>
                    <a:pt x="8921" y="4255"/>
                    <a:pt x="8962" y="4306"/>
                    <a:pt x="9022" y="4326"/>
                  </a:cubicBezTo>
                  <a:cubicBezTo>
                    <a:pt x="9040" y="4332"/>
                    <a:pt x="9059" y="4335"/>
                    <a:pt x="9078" y="4335"/>
                  </a:cubicBezTo>
                  <a:cubicBezTo>
                    <a:pt x="9116" y="4335"/>
                    <a:pt x="9154" y="4322"/>
                    <a:pt x="9187" y="4296"/>
                  </a:cubicBezTo>
                  <a:cubicBezTo>
                    <a:pt x="9696" y="3895"/>
                    <a:pt x="10275" y="3720"/>
                    <a:pt x="10866" y="3720"/>
                  </a:cubicBezTo>
                  <a:cubicBezTo>
                    <a:pt x="12063" y="3720"/>
                    <a:pt x="13308" y="4438"/>
                    <a:pt x="14125" y="5456"/>
                  </a:cubicBezTo>
                  <a:cubicBezTo>
                    <a:pt x="15431" y="7088"/>
                    <a:pt x="15987" y="9363"/>
                    <a:pt x="16476" y="11370"/>
                  </a:cubicBezTo>
                  <a:cubicBezTo>
                    <a:pt x="16486" y="11420"/>
                    <a:pt x="16522" y="11464"/>
                    <a:pt x="16571" y="11485"/>
                  </a:cubicBezTo>
                  <a:cubicBezTo>
                    <a:pt x="16593" y="11497"/>
                    <a:pt x="16617" y="11502"/>
                    <a:pt x="16641" y="11502"/>
                  </a:cubicBezTo>
                  <a:cubicBezTo>
                    <a:pt x="16668" y="11502"/>
                    <a:pt x="16696" y="11496"/>
                    <a:pt x="16721" y="11485"/>
                  </a:cubicBezTo>
                  <a:cubicBezTo>
                    <a:pt x="17115" y="11284"/>
                    <a:pt x="17521" y="11194"/>
                    <a:pt x="17926" y="11194"/>
                  </a:cubicBezTo>
                  <a:cubicBezTo>
                    <a:pt x="19277" y="11194"/>
                    <a:pt x="20609" y="12195"/>
                    <a:pt x="21360" y="13411"/>
                  </a:cubicBezTo>
                  <a:cubicBezTo>
                    <a:pt x="22420" y="15127"/>
                    <a:pt x="22720" y="17334"/>
                    <a:pt x="22886" y="19460"/>
                  </a:cubicBezTo>
                  <a:cubicBezTo>
                    <a:pt x="22891" y="19516"/>
                    <a:pt x="22921" y="19565"/>
                    <a:pt x="22965" y="19590"/>
                  </a:cubicBezTo>
                  <a:cubicBezTo>
                    <a:pt x="22992" y="19609"/>
                    <a:pt x="23026" y="19620"/>
                    <a:pt x="23061" y="19620"/>
                  </a:cubicBezTo>
                  <a:cubicBezTo>
                    <a:pt x="23080" y="19620"/>
                    <a:pt x="23098" y="19617"/>
                    <a:pt x="23115" y="19610"/>
                  </a:cubicBezTo>
                  <a:cubicBezTo>
                    <a:pt x="23263" y="19559"/>
                    <a:pt x="23413" y="19533"/>
                    <a:pt x="23564" y="19533"/>
                  </a:cubicBezTo>
                  <a:cubicBezTo>
                    <a:pt x="23823" y="19533"/>
                    <a:pt x="24086" y="19609"/>
                    <a:pt x="24351" y="19761"/>
                  </a:cubicBezTo>
                  <a:cubicBezTo>
                    <a:pt x="25078" y="20181"/>
                    <a:pt x="25697" y="21151"/>
                    <a:pt x="25893" y="22172"/>
                  </a:cubicBezTo>
                  <a:cubicBezTo>
                    <a:pt x="26078" y="23137"/>
                    <a:pt x="26027" y="24158"/>
                    <a:pt x="25972" y="25144"/>
                  </a:cubicBezTo>
                  <a:cubicBezTo>
                    <a:pt x="25937" y="25779"/>
                    <a:pt x="25907" y="26434"/>
                    <a:pt x="25932" y="27080"/>
                  </a:cubicBezTo>
                  <a:cubicBezTo>
                    <a:pt x="25972" y="28065"/>
                    <a:pt x="26163" y="29041"/>
                    <a:pt x="26343" y="29986"/>
                  </a:cubicBezTo>
                  <a:cubicBezTo>
                    <a:pt x="26518" y="30912"/>
                    <a:pt x="26703" y="31868"/>
                    <a:pt x="26743" y="32824"/>
                  </a:cubicBezTo>
                  <a:cubicBezTo>
                    <a:pt x="26828" y="34699"/>
                    <a:pt x="26122" y="36871"/>
                    <a:pt x="24612" y="37382"/>
                  </a:cubicBezTo>
                  <a:cubicBezTo>
                    <a:pt x="24542" y="37407"/>
                    <a:pt x="24496" y="37472"/>
                    <a:pt x="24496" y="37546"/>
                  </a:cubicBezTo>
                  <a:cubicBezTo>
                    <a:pt x="24501" y="39598"/>
                    <a:pt x="23300" y="41564"/>
                    <a:pt x="21430" y="42559"/>
                  </a:cubicBezTo>
                  <a:cubicBezTo>
                    <a:pt x="20698" y="42947"/>
                    <a:pt x="19950" y="43140"/>
                    <a:pt x="19233" y="43140"/>
                  </a:cubicBezTo>
                  <a:cubicBezTo>
                    <a:pt x="18468" y="43140"/>
                    <a:pt x="17737" y="42921"/>
                    <a:pt x="17097" y="42485"/>
                  </a:cubicBezTo>
                  <a:cubicBezTo>
                    <a:pt x="17069" y="42463"/>
                    <a:pt x="17033" y="42453"/>
                    <a:pt x="16998" y="42453"/>
                  </a:cubicBezTo>
                  <a:cubicBezTo>
                    <a:pt x="16977" y="42453"/>
                    <a:pt x="16956" y="42457"/>
                    <a:pt x="16936" y="42464"/>
                  </a:cubicBezTo>
                  <a:cubicBezTo>
                    <a:pt x="16882" y="42490"/>
                    <a:pt x="16841" y="42534"/>
                    <a:pt x="16832" y="42589"/>
                  </a:cubicBezTo>
                  <a:cubicBezTo>
                    <a:pt x="16552" y="43880"/>
                    <a:pt x="15691" y="45021"/>
                    <a:pt x="14541" y="45637"/>
                  </a:cubicBezTo>
                  <a:cubicBezTo>
                    <a:pt x="13968" y="45942"/>
                    <a:pt x="13372" y="46097"/>
                    <a:pt x="12792" y="46097"/>
                  </a:cubicBezTo>
                  <a:cubicBezTo>
                    <a:pt x="12393" y="46097"/>
                    <a:pt x="12002" y="46024"/>
                    <a:pt x="11629" y="45877"/>
                  </a:cubicBezTo>
                  <a:cubicBezTo>
                    <a:pt x="11610" y="45870"/>
                    <a:pt x="11590" y="45866"/>
                    <a:pt x="11570" y="45866"/>
                  </a:cubicBezTo>
                  <a:cubicBezTo>
                    <a:pt x="11520" y="45866"/>
                    <a:pt x="11471" y="45888"/>
                    <a:pt x="11438" y="45926"/>
                  </a:cubicBezTo>
                  <a:cubicBezTo>
                    <a:pt x="11389" y="45977"/>
                    <a:pt x="11378" y="46057"/>
                    <a:pt x="11413" y="46122"/>
                  </a:cubicBezTo>
                  <a:cubicBezTo>
                    <a:pt x="11634" y="46517"/>
                    <a:pt x="11544" y="46912"/>
                    <a:pt x="11428" y="47173"/>
                  </a:cubicBezTo>
                  <a:cubicBezTo>
                    <a:pt x="11184" y="47727"/>
                    <a:pt x="10608" y="48219"/>
                    <a:pt x="10027" y="48358"/>
                  </a:cubicBezTo>
                  <a:cubicBezTo>
                    <a:pt x="9823" y="48409"/>
                    <a:pt x="9531" y="48434"/>
                    <a:pt x="9196" y="48434"/>
                  </a:cubicBezTo>
                  <a:cubicBezTo>
                    <a:pt x="8303" y="48434"/>
                    <a:pt x="7109" y="48251"/>
                    <a:pt x="6475" y="47868"/>
                  </a:cubicBezTo>
                  <a:cubicBezTo>
                    <a:pt x="6250" y="47727"/>
                    <a:pt x="6120" y="47583"/>
                    <a:pt x="6080" y="47427"/>
                  </a:cubicBezTo>
                  <a:cubicBezTo>
                    <a:pt x="6065" y="47362"/>
                    <a:pt x="6009" y="47313"/>
                    <a:pt x="5940" y="47298"/>
                  </a:cubicBezTo>
                  <a:cubicBezTo>
                    <a:pt x="5931" y="47296"/>
                    <a:pt x="5923" y="47296"/>
                    <a:pt x="5914" y="47296"/>
                  </a:cubicBezTo>
                  <a:cubicBezTo>
                    <a:pt x="5855" y="47296"/>
                    <a:pt x="5800" y="47325"/>
                    <a:pt x="5764" y="47378"/>
                  </a:cubicBezTo>
                  <a:cubicBezTo>
                    <a:pt x="4880" y="48759"/>
                    <a:pt x="3884" y="49138"/>
                    <a:pt x="3208" y="49219"/>
                  </a:cubicBezTo>
                  <a:cubicBezTo>
                    <a:pt x="3100" y="49232"/>
                    <a:pt x="2994" y="49238"/>
                    <a:pt x="2893" y="49238"/>
                  </a:cubicBezTo>
                  <a:cubicBezTo>
                    <a:pt x="2260" y="49238"/>
                    <a:pt x="1779" y="49006"/>
                    <a:pt x="1607" y="48833"/>
                  </a:cubicBezTo>
                  <a:cubicBezTo>
                    <a:pt x="1573" y="48801"/>
                    <a:pt x="1529" y="48785"/>
                    <a:pt x="1485" y="48785"/>
                  </a:cubicBezTo>
                  <a:cubicBezTo>
                    <a:pt x="1440" y="48785"/>
                    <a:pt x="1395" y="48803"/>
                    <a:pt x="1362" y="48838"/>
                  </a:cubicBezTo>
                  <a:cubicBezTo>
                    <a:pt x="1292" y="48909"/>
                    <a:pt x="1296" y="49018"/>
                    <a:pt x="1367" y="49084"/>
                  </a:cubicBezTo>
                  <a:cubicBezTo>
                    <a:pt x="1637" y="49348"/>
                    <a:pt x="2233" y="49584"/>
                    <a:pt x="2908" y="49584"/>
                  </a:cubicBezTo>
                  <a:cubicBezTo>
                    <a:pt x="3018" y="49584"/>
                    <a:pt x="3134" y="49574"/>
                    <a:pt x="3248" y="49565"/>
                  </a:cubicBezTo>
                  <a:cubicBezTo>
                    <a:pt x="3954" y="49479"/>
                    <a:pt x="4970" y="49103"/>
                    <a:pt x="5889" y="47813"/>
                  </a:cubicBezTo>
                  <a:cubicBezTo>
                    <a:pt x="5985" y="47938"/>
                    <a:pt x="6120" y="48058"/>
                    <a:pt x="6295" y="48163"/>
                  </a:cubicBezTo>
                  <a:cubicBezTo>
                    <a:pt x="7004" y="48592"/>
                    <a:pt x="8244" y="48784"/>
                    <a:pt x="9189" y="48784"/>
                  </a:cubicBezTo>
                  <a:cubicBezTo>
                    <a:pt x="9558" y="48784"/>
                    <a:pt x="9882" y="48755"/>
                    <a:pt x="10112" y="48699"/>
                  </a:cubicBezTo>
                  <a:cubicBezTo>
                    <a:pt x="10788" y="48528"/>
                    <a:pt x="11458" y="47958"/>
                    <a:pt x="11743" y="47313"/>
                  </a:cubicBezTo>
                  <a:cubicBezTo>
                    <a:pt x="11893" y="46967"/>
                    <a:pt x="11934" y="46632"/>
                    <a:pt x="11858" y="46317"/>
                  </a:cubicBezTo>
                  <a:lnTo>
                    <a:pt x="11858" y="46317"/>
                  </a:lnTo>
                  <a:cubicBezTo>
                    <a:pt x="12162" y="46400"/>
                    <a:pt x="12474" y="46441"/>
                    <a:pt x="12790" y="46441"/>
                  </a:cubicBezTo>
                  <a:cubicBezTo>
                    <a:pt x="13427" y="46441"/>
                    <a:pt x="14080" y="46273"/>
                    <a:pt x="14705" y="45942"/>
                  </a:cubicBezTo>
                  <a:cubicBezTo>
                    <a:pt x="15871" y="45316"/>
                    <a:pt x="16756" y="44191"/>
                    <a:pt x="17112" y="42905"/>
                  </a:cubicBezTo>
                  <a:cubicBezTo>
                    <a:pt x="17752" y="43287"/>
                    <a:pt x="18478" y="43478"/>
                    <a:pt x="19231" y="43478"/>
                  </a:cubicBezTo>
                  <a:cubicBezTo>
                    <a:pt x="20009" y="43478"/>
                    <a:pt x="20817" y="43274"/>
                    <a:pt x="21589" y="42864"/>
                  </a:cubicBezTo>
                  <a:cubicBezTo>
                    <a:pt x="23536" y="41834"/>
                    <a:pt x="24801" y="39802"/>
                    <a:pt x="24842" y="37666"/>
                  </a:cubicBezTo>
                  <a:cubicBezTo>
                    <a:pt x="26503" y="37011"/>
                    <a:pt x="27173" y="34710"/>
                    <a:pt x="27089" y="32808"/>
                  </a:cubicBezTo>
                  <a:cubicBezTo>
                    <a:pt x="27043" y="31828"/>
                    <a:pt x="26858" y="30863"/>
                    <a:pt x="26683" y="29921"/>
                  </a:cubicBezTo>
                  <a:cubicBezTo>
                    <a:pt x="26503" y="28991"/>
                    <a:pt x="26318" y="28025"/>
                    <a:pt x="26278" y="27065"/>
                  </a:cubicBezTo>
                  <a:cubicBezTo>
                    <a:pt x="26253" y="26434"/>
                    <a:pt x="26288" y="25790"/>
                    <a:pt x="26318" y="25164"/>
                  </a:cubicBezTo>
                  <a:cubicBezTo>
                    <a:pt x="26373" y="24158"/>
                    <a:pt x="26428" y="23118"/>
                    <a:pt x="26233" y="22107"/>
                  </a:cubicBezTo>
                  <a:cubicBezTo>
                    <a:pt x="26018" y="20976"/>
                    <a:pt x="25348" y="19936"/>
                    <a:pt x="24522" y="19460"/>
                  </a:cubicBezTo>
                  <a:cubicBezTo>
                    <a:pt x="24206" y="19280"/>
                    <a:pt x="23882" y="19189"/>
                    <a:pt x="23561" y="19189"/>
                  </a:cubicBezTo>
                  <a:cubicBezTo>
                    <a:pt x="23446" y="19189"/>
                    <a:pt x="23330" y="19201"/>
                    <a:pt x="23216" y="19225"/>
                  </a:cubicBezTo>
                  <a:cubicBezTo>
                    <a:pt x="23041" y="17119"/>
                    <a:pt x="22716" y="14953"/>
                    <a:pt x="21655" y="13231"/>
                  </a:cubicBezTo>
                  <a:cubicBezTo>
                    <a:pt x="20847" y="11919"/>
                    <a:pt x="19404" y="10849"/>
                    <a:pt x="17924" y="10849"/>
                  </a:cubicBezTo>
                  <a:cubicBezTo>
                    <a:pt x="17536" y="10849"/>
                    <a:pt x="17145" y="10923"/>
                    <a:pt x="16762" y="11085"/>
                  </a:cubicBezTo>
                  <a:cubicBezTo>
                    <a:pt x="16276" y="9093"/>
                    <a:pt x="15706" y="6872"/>
                    <a:pt x="14396" y="5236"/>
                  </a:cubicBezTo>
                  <a:cubicBezTo>
                    <a:pt x="13516" y="4142"/>
                    <a:pt x="12166" y="3376"/>
                    <a:pt x="10859" y="3376"/>
                  </a:cubicBezTo>
                  <a:cubicBezTo>
                    <a:pt x="10277" y="3376"/>
                    <a:pt x="9703" y="3528"/>
                    <a:pt x="9182" y="3870"/>
                  </a:cubicBezTo>
                  <a:cubicBezTo>
                    <a:pt x="8581" y="1729"/>
                    <a:pt x="6715" y="82"/>
                    <a:pt x="4759" y="3"/>
                  </a:cubicBezTo>
                  <a:cubicBezTo>
                    <a:pt x="4711" y="1"/>
                    <a:pt x="4662" y="0"/>
                    <a:pt x="4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4;p39">
              <a:extLst>
                <a:ext uri="{FF2B5EF4-FFF2-40B4-BE49-F238E27FC236}">
                  <a16:creationId xmlns="" xmlns:a16="http://schemas.microsoft.com/office/drawing/2014/main" id="{266CA902-AF94-486A-B49D-6F898061508C}"/>
                </a:ext>
              </a:extLst>
            </p:cNvPr>
            <p:cNvSpPr/>
            <p:nvPr/>
          </p:nvSpPr>
          <p:spPr>
            <a:xfrm rot="-1208653">
              <a:off x="7603839" y="1632552"/>
              <a:ext cx="178951" cy="324549"/>
            </a:xfrm>
            <a:custGeom>
              <a:avLst/>
              <a:gdLst/>
              <a:ahLst/>
              <a:cxnLst/>
              <a:rect l="l" t="t" r="r" b="b"/>
              <a:pathLst>
                <a:path w="9577" h="17369" extrusionOk="0">
                  <a:moveTo>
                    <a:pt x="192" y="0"/>
                  </a:moveTo>
                  <a:cubicBezTo>
                    <a:pt x="172" y="0"/>
                    <a:pt x="150" y="4"/>
                    <a:pt x="130" y="13"/>
                  </a:cubicBezTo>
                  <a:cubicBezTo>
                    <a:pt x="40" y="53"/>
                    <a:pt x="1" y="152"/>
                    <a:pt x="36" y="242"/>
                  </a:cubicBezTo>
                  <a:cubicBezTo>
                    <a:pt x="981" y="2534"/>
                    <a:pt x="2872" y="4430"/>
                    <a:pt x="5148" y="5410"/>
                  </a:cubicBezTo>
                  <a:cubicBezTo>
                    <a:pt x="5139" y="5421"/>
                    <a:pt x="5134" y="5436"/>
                    <a:pt x="5128" y="5451"/>
                  </a:cubicBezTo>
                  <a:cubicBezTo>
                    <a:pt x="4723" y="6442"/>
                    <a:pt x="4924" y="7722"/>
                    <a:pt x="5644" y="8783"/>
                  </a:cubicBezTo>
                  <a:cubicBezTo>
                    <a:pt x="6259" y="9693"/>
                    <a:pt x="7164" y="10389"/>
                    <a:pt x="7995" y="10964"/>
                  </a:cubicBezTo>
                  <a:cubicBezTo>
                    <a:pt x="7325" y="11880"/>
                    <a:pt x="7070" y="13101"/>
                    <a:pt x="7295" y="14337"/>
                  </a:cubicBezTo>
                  <a:cubicBezTo>
                    <a:pt x="7530" y="15637"/>
                    <a:pt x="8256" y="16738"/>
                    <a:pt x="9291" y="17343"/>
                  </a:cubicBezTo>
                  <a:cubicBezTo>
                    <a:pt x="9321" y="17358"/>
                    <a:pt x="9351" y="17369"/>
                    <a:pt x="9381" y="17369"/>
                  </a:cubicBezTo>
                  <a:cubicBezTo>
                    <a:pt x="9436" y="17369"/>
                    <a:pt x="9496" y="17339"/>
                    <a:pt x="9526" y="17283"/>
                  </a:cubicBezTo>
                  <a:cubicBezTo>
                    <a:pt x="9577" y="17203"/>
                    <a:pt x="9552" y="17094"/>
                    <a:pt x="9466" y="17048"/>
                  </a:cubicBezTo>
                  <a:cubicBezTo>
                    <a:pt x="8520" y="16487"/>
                    <a:pt x="7850" y="15477"/>
                    <a:pt x="7635" y="14272"/>
                  </a:cubicBezTo>
                  <a:cubicBezTo>
                    <a:pt x="7415" y="13071"/>
                    <a:pt x="7686" y="11890"/>
                    <a:pt x="8376" y="11035"/>
                  </a:cubicBezTo>
                  <a:cubicBezTo>
                    <a:pt x="8406" y="10994"/>
                    <a:pt x="8420" y="10949"/>
                    <a:pt x="8416" y="10899"/>
                  </a:cubicBezTo>
                  <a:cubicBezTo>
                    <a:pt x="8406" y="10855"/>
                    <a:pt x="8381" y="10809"/>
                    <a:pt x="8340" y="10784"/>
                  </a:cubicBezTo>
                  <a:cubicBezTo>
                    <a:pt x="7460" y="10174"/>
                    <a:pt x="6550" y="9509"/>
                    <a:pt x="5929" y="8588"/>
                  </a:cubicBezTo>
                  <a:cubicBezTo>
                    <a:pt x="5294" y="7652"/>
                    <a:pt x="5098" y="6541"/>
                    <a:pt x="5414" y="5666"/>
                  </a:cubicBezTo>
                  <a:lnTo>
                    <a:pt x="5719" y="5606"/>
                  </a:lnTo>
                  <a:cubicBezTo>
                    <a:pt x="5794" y="5586"/>
                    <a:pt x="5854" y="5526"/>
                    <a:pt x="5859" y="5446"/>
                  </a:cubicBezTo>
                  <a:cubicBezTo>
                    <a:pt x="5864" y="5371"/>
                    <a:pt x="5818" y="5301"/>
                    <a:pt x="5744" y="5271"/>
                  </a:cubicBezTo>
                  <a:cubicBezTo>
                    <a:pt x="3342" y="4400"/>
                    <a:pt x="1331" y="2468"/>
                    <a:pt x="355" y="108"/>
                  </a:cubicBezTo>
                  <a:cubicBezTo>
                    <a:pt x="328" y="43"/>
                    <a:pt x="261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615;p39">
              <a:extLst>
                <a:ext uri="{FF2B5EF4-FFF2-40B4-BE49-F238E27FC236}">
                  <a16:creationId xmlns="" xmlns:a16="http://schemas.microsoft.com/office/drawing/2014/main" id="{6957F84E-457F-4CBD-A5EC-46FD3A6561BA}"/>
                </a:ext>
              </a:extLst>
            </p:cNvPr>
            <p:cNvGrpSpPr/>
            <p:nvPr/>
          </p:nvGrpSpPr>
          <p:grpSpPr>
            <a:xfrm>
              <a:off x="7277623" y="2536582"/>
              <a:ext cx="370978" cy="163530"/>
              <a:chOff x="1042386" y="2491821"/>
              <a:chExt cx="370978" cy="163530"/>
            </a:xfrm>
          </p:grpSpPr>
          <p:sp>
            <p:nvSpPr>
              <p:cNvPr id="27" name="Google Shape;616;p39">
                <a:extLst>
                  <a:ext uri="{FF2B5EF4-FFF2-40B4-BE49-F238E27FC236}">
                    <a16:creationId xmlns="" xmlns:a16="http://schemas.microsoft.com/office/drawing/2014/main" id="{3D981D1C-25AC-46D0-8337-0EAF46CF511B}"/>
                  </a:ext>
                </a:extLst>
              </p:cNvPr>
              <p:cNvSpPr/>
              <p:nvPr/>
            </p:nvSpPr>
            <p:spPr>
              <a:xfrm>
                <a:off x="1042386" y="2491821"/>
                <a:ext cx="370978" cy="80442"/>
              </a:xfrm>
              <a:custGeom>
                <a:avLst/>
                <a:gdLst/>
                <a:ahLst/>
                <a:cxnLst/>
                <a:rect l="l" t="t" r="r" b="b"/>
                <a:pathLst>
                  <a:path w="20015" h="4340" extrusionOk="0">
                    <a:moveTo>
                      <a:pt x="19699" y="0"/>
                    </a:moveTo>
                    <a:cubicBezTo>
                      <a:pt x="17042" y="2457"/>
                      <a:pt x="13514" y="3871"/>
                      <a:pt x="10014" y="3880"/>
                    </a:cubicBezTo>
                    <a:lnTo>
                      <a:pt x="9981" y="3880"/>
                    </a:lnTo>
                    <a:cubicBezTo>
                      <a:pt x="6496" y="3880"/>
                      <a:pt x="2972" y="2485"/>
                      <a:pt x="312" y="52"/>
                    </a:cubicBezTo>
                    <a:lnTo>
                      <a:pt x="0" y="390"/>
                    </a:lnTo>
                    <a:cubicBezTo>
                      <a:pt x="2745" y="2902"/>
                      <a:pt x="6380" y="4340"/>
                      <a:pt x="9981" y="4340"/>
                    </a:cubicBezTo>
                    <a:lnTo>
                      <a:pt x="10014" y="4340"/>
                    </a:lnTo>
                    <a:cubicBezTo>
                      <a:pt x="13630" y="4330"/>
                      <a:pt x="17274" y="2874"/>
                      <a:pt x="20014" y="339"/>
                    </a:cubicBezTo>
                    <a:lnTo>
                      <a:pt x="196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17;p39">
                <a:extLst>
                  <a:ext uri="{FF2B5EF4-FFF2-40B4-BE49-F238E27FC236}">
                    <a16:creationId xmlns="" xmlns:a16="http://schemas.microsoft.com/office/drawing/2014/main" id="{76D623B4-E26B-4229-AAE0-7CC6537D17A5}"/>
                  </a:ext>
                </a:extLst>
              </p:cNvPr>
              <p:cNvSpPr/>
              <p:nvPr/>
            </p:nvSpPr>
            <p:spPr>
              <a:xfrm>
                <a:off x="1176423" y="2562361"/>
                <a:ext cx="110858" cy="9299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5017" extrusionOk="0">
                    <a:moveTo>
                      <a:pt x="5569" y="1"/>
                    </a:moveTo>
                    <a:lnTo>
                      <a:pt x="3464" y="4163"/>
                    </a:lnTo>
                    <a:lnTo>
                      <a:pt x="362" y="200"/>
                    </a:lnTo>
                    <a:lnTo>
                      <a:pt x="0" y="482"/>
                    </a:lnTo>
                    <a:lnTo>
                      <a:pt x="3547" y="5016"/>
                    </a:lnTo>
                    <a:lnTo>
                      <a:pt x="5981" y="209"/>
                    </a:lnTo>
                    <a:lnTo>
                      <a:pt x="55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618;p39">
              <a:extLst>
                <a:ext uri="{FF2B5EF4-FFF2-40B4-BE49-F238E27FC236}">
                  <a16:creationId xmlns="" xmlns:a16="http://schemas.microsoft.com/office/drawing/2014/main" id="{9D59A825-4F72-4D75-B8FE-4EB867A2F8D2}"/>
                </a:ext>
              </a:extLst>
            </p:cNvPr>
            <p:cNvSpPr/>
            <p:nvPr/>
          </p:nvSpPr>
          <p:spPr>
            <a:xfrm>
              <a:off x="7025549" y="2140676"/>
              <a:ext cx="66916" cy="124132"/>
            </a:xfrm>
            <a:custGeom>
              <a:avLst/>
              <a:gdLst/>
              <a:ahLst/>
              <a:cxnLst/>
              <a:rect l="l" t="t" r="r" b="b"/>
              <a:pathLst>
                <a:path w="9837" h="18248" extrusionOk="0">
                  <a:moveTo>
                    <a:pt x="4918" y="1"/>
                  </a:moveTo>
                  <a:cubicBezTo>
                    <a:pt x="2162" y="1"/>
                    <a:pt x="0" y="4009"/>
                    <a:pt x="0" y="9127"/>
                  </a:cubicBezTo>
                  <a:cubicBezTo>
                    <a:pt x="0" y="14239"/>
                    <a:pt x="2162" y="18247"/>
                    <a:pt x="4918" y="18247"/>
                  </a:cubicBezTo>
                  <a:cubicBezTo>
                    <a:pt x="7675" y="18247"/>
                    <a:pt x="9837" y="14239"/>
                    <a:pt x="9837" y="9127"/>
                  </a:cubicBezTo>
                  <a:cubicBezTo>
                    <a:pt x="9837" y="8937"/>
                    <a:pt x="9681" y="8782"/>
                    <a:pt x="9491" y="8782"/>
                  </a:cubicBezTo>
                  <a:cubicBezTo>
                    <a:pt x="9296" y="8782"/>
                    <a:pt x="9140" y="8937"/>
                    <a:pt x="9140" y="9127"/>
                  </a:cubicBezTo>
                  <a:cubicBezTo>
                    <a:pt x="9140" y="13694"/>
                    <a:pt x="7210" y="17557"/>
                    <a:pt x="4918" y="17557"/>
                  </a:cubicBezTo>
                  <a:cubicBezTo>
                    <a:pt x="2626" y="17557"/>
                    <a:pt x="691" y="13694"/>
                    <a:pt x="691" y="9127"/>
                  </a:cubicBezTo>
                  <a:cubicBezTo>
                    <a:pt x="691" y="4554"/>
                    <a:pt x="2626" y="696"/>
                    <a:pt x="4918" y="696"/>
                  </a:cubicBezTo>
                  <a:cubicBezTo>
                    <a:pt x="5108" y="696"/>
                    <a:pt x="5263" y="541"/>
                    <a:pt x="5263" y="351"/>
                  </a:cubicBezTo>
                  <a:cubicBezTo>
                    <a:pt x="5263" y="156"/>
                    <a:pt x="5108" y="1"/>
                    <a:pt x="4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9;p39">
              <a:extLst>
                <a:ext uri="{FF2B5EF4-FFF2-40B4-BE49-F238E27FC236}">
                  <a16:creationId xmlns="" xmlns:a16="http://schemas.microsoft.com/office/drawing/2014/main" id="{A1339195-DFC5-4382-AC87-C1F746F08542}"/>
                </a:ext>
              </a:extLst>
            </p:cNvPr>
            <p:cNvSpPr/>
            <p:nvPr/>
          </p:nvSpPr>
          <p:spPr>
            <a:xfrm flipH="1">
              <a:off x="7831799" y="2140676"/>
              <a:ext cx="66916" cy="124132"/>
            </a:xfrm>
            <a:custGeom>
              <a:avLst/>
              <a:gdLst/>
              <a:ahLst/>
              <a:cxnLst/>
              <a:rect l="l" t="t" r="r" b="b"/>
              <a:pathLst>
                <a:path w="9837" h="18248" extrusionOk="0">
                  <a:moveTo>
                    <a:pt x="4918" y="1"/>
                  </a:moveTo>
                  <a:cubicBezTo>
                    <a:pt x="2162" y="1"/>
                    <a:pt x="0" y="4009"/>
                    <a:pt x="0" y="9127"/>
                  </a:cubicBezTo>
                  <a:cubicBezTo>
                    <a:pt x="0" y="14239"/>
                    <a:pt x="2162" y="18247"/>
                    <a:pt x="4918" y="18247"/>
                  </a:cubicBezTo>
                  <a:cubicBezTo>
                    <a:pt x="7675" y="18247"/>
                    <a:pt x="9837" y="14239"/>
                    <a:pt x="9837" y="9127"/>
                  </a:cubicBezTo>
                  <a:cubicBezTo>
                    <a:pt x="9837" y="8937"/>
                    <a:pt x="9681" y="8782"/>
                    <a:pt x="9491" y="8782"/>
                  </a:cubicBezTo>
                  <a:cubicBezTo>
                    <a:pt x="9296" y="8782"/>
                    <a:pt x="9140" y="8937"/>
                    <a:pt x="9140" y="9127"/>
                  </a:cubicBezTo>
                  <a:cubicBezTo>
                    <a:pt x="9140" y="13694"/>
                    <a:pt x="7210" y="17557"/>
                    <a:pt x="4918" y="17557"/>
                  </a:cubicBezTo>
                  <a:cubicBezTo>
                    <a:pt x="2626" y="17557"/>
                    <a:pt x="691" y="13694"/>
                    <a:pt x="691" y="9127"/>
                  </a:cubicBezTo>
                  <a:cubicBezTo>
                    <a:pt x="691" y="4554"/>
                    <a:pt x="2626" y="696"/>
                    <a:pt x="4918" y="696"/>
                  </a:cubicBezTo>
                  <a:cubicBezTo>
                    <a:pt x="5108" y="696"/>
                    <a:pt x="5263" y="541"/>
                    <a:pt x="5263" y="351"/>
                  </a:cubicBezTo>
                  <a:cubicBezTo>
                    <a:pt x="5263" y="156"/>
                    <a:pt x="5108" y="1"/>
                    <a:pt x="4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620;p39">
            <a:extLst>
              <a:ext uri="{FF2B5EF4-FFF2-40B4-BE49-F238E27FC236}">
                <a16:creationId xmlns="" xmlns:a16="http://schemas.microsoft.com/office/drawing/2014/main" id="{42C120FE-5E51-4BC8-AB00-6087E70540B6}"/>
              </a:ext>
            </a:extLst>
          </p:cNvPr>
          <p:cNvGrpSpPr/>
          <p:nvPr/>
        </p:nvGrpSpPr>
        <p:grpSpPr>
          <a:xfrm>
            <a:off x="6786016" y="1516637"/>
            <a:ext cx="1389066" cy="180119"/>
            <a:chOff x="705948" y="3788465"/>
            <a:chExt cx="2308953" cy="299400"/>
          </a:xfrm>
        </p:grpSpPr>
        <p:sp>
          <p:nvSpPr>
            <p:cNvPr id="48" name="Google Shape;621;p39">
              <a:extLst>
                <a:ext uri="{FF2B5EF4-FFF2-40B4-BE49-F238E27FC236}">
                  <a16:creationId xmlns="" xmlns:a16="http://schemas.microsoft.com/office/drawing/2014/main" id="{2C9CEA65-8211-4DF0-9164-1A6D94DC9E42}"/>
                </a:ext>
              </a:extLst>
            </p:cNvPr>
            <p:cNvSpPr/>
            <p:nvPr/>
          </p:nvSpPr>
          <p:spPr>
            <a:xfrm>
              <a:off x="705948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22;p39">
              <a:extLst>
                <a:ext uri="{FF2B5EF4-FFF2-40B4-BE49-F238E27FC236}">
                  <a16:creationId xmlns="" xmlns:a16="http://schemas.microsoft.com/office/drawing/2014/main" id="{1FFD4CE1-2E2D-4086-8080-F95527E7EF24}"/>
                </a:ext>
              </a:extLst>
            </p:cNvPr>
            <p:cNvSpPr/>
            <p:nvPr/>
          </p:nvSpPr>
          <p:spPr>
            <a:xfrm>
              <a:off x="1209923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23;p39">
              <a:extLst>
                <a:ext uri="{FF2B5EF4-FFF2-40B4-BE49-F238E27FC236}">
                  <a16:creationId xmlns="" xmlns:a16="http://schemas.microsoft.com/office/drawing/2014/main" id="{619DB2C5-A836-4A08-9346-E012D354CBB3}"/>
                </a:ext>
              </a:extLst>
            </p:cNvPr>
            <p:cNvSpPr/>
            <p:nvPr/>
          </p:nvSpPr>
          <p:spPr>
            <a:xfrm>
              <a:off x="1713905" y="3788465"/>
              <a:ext cx="335400" cy="299400"/>
            </a:xfrm>
            <a:prstGeom prst="heart">
              <a:avLst/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24;p39">
              <a:extLst>
                <a:ext uri="{FF2B5EF4-FFF2-40B4-BE49-F238E27FC236}">
                  <a16:creationId xmlns="" xmlns:a16="http://schemas.microsoft.com/office/drawing/2014/main" id="{1B35DA88-FF6C-48D0-B0A0-8322F43687DF}"/>
                </a:ext>
              </a:extLst>
            </p:cNvPr>
            <p:cNvSpPr/>
            <p:nvPr/>
          </p:nvSpPr>
          <p:spPr>
            <a:xfrm>
              <a:off x="2189639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25;p39">
              <a:extLst>
                <a:ext uri="{FF2B5EF4-FFF2-40B4-BE49-F238E27FC236}">
                  <a16:creationId xmlns="" xmlns:a16="http://schemas.microsoft.com/office/drawing/2014/main" id="{257FC274-3F00-41AE-8019-B32222F2829F}"/>
                </a:ext>
              </a:extLst>
            </p:cNvPr>
            <p:cNvSpPr/>
            <p:nvPr/>
          </p:nvSpPr>
          <p:spPr>
            <a:xfrm>
              <a:off x="2679500" y="3788465"/>
              <a:ext cx="335400" cy="299400"/>
            </a:xfrm>
            <a:prstGeom prst="hear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23;p39">
            <a:extLst>
              <a:ext uri="{FF2B5EF4-FFF2-40B4-BE49-F238E27FC236}">
                <a16:creationId xmlns="" xmlns:a16="http://schemas.microsoft.com/office/drawing/2014/main" id="{7B033C65-FAFD-4A20-B1D1-A26456B09648}"/>
              </a:ext>
            </a:extLst>
          </p:cNvPr>
          <p:cNvGrpSpPr/>
          <p:nvPr/>
        </p:nvGrpSpPr>
        <p:grpSpPr>
          <a:xfrm>
            <a:off x="7754180" y="1821973"/>
            <a:ext cx="1144514" cy="2900777"/>
            <a:chOff x="7074026" y="2837476"/>
            <a:chExt cx="603678" cy="1768120"/>
          </a:xfrm>
        </p:grpSpPr>
        <p:sp>
          <p:nvSpPr>
            <p:cNvPr id="54" name="Google Shape;524;p39">
              <a:extLst>
                <a:ext uri="{FF2B5EF4-FFF2-40B4-BE49-F238E27FC236}">
                  <a16:creationId xmlns="" xmlns:a16="http://schemas.microsoft.com/office/drawing/2014/main" id="{4D37CB6E-C500-4C59-9A3D-CC271A60F737}"/>
                </a:ext>
              </a:extLst>
            </p:cNvPr>
            <p:cNvSpPr/>
            <p:nvPr/>
          </p:nvSpPr>
          <p:spPr>
            <a:xfrm>
              <a:off x="7074026" y="3152610"/>
              <a:ext cx="157581" cy="168768"/>
            </a:xfrm>
            <a:custGeom>
              <a:avLst/>
              <a:gdLst/>
              <a:ahLst/>
              <a:cxnLst/>
              <a:rect l="l" t="t" r="r" b="b"/>
              <a:pathLst>
                <a:path w="13298" h="14242" extrusionOk="0">
                  <a:moveTo>
                    <a:pt x="5973" y="0"/>
                  </a:moveTo>
                  <a:cubicBezTo>
                    <a:pt x="5437" y="0"/>
                    <a:pt x="4799" y="102"/>
                    <a:pt x="4263" y="307"/>
                  </a:cubicBezTo>
                  <a:cubicBezTo>
                    <a:pt x="1277" y="1583"/>
                    <a:pt x="1" y="5641"/>
                    <a:pt x="1277" y="9367"/>
                  </a:cubicBezTo>
                  <a:cubicBezTo>
                    <a:pt x="2349" y="12328"/>
                    <a:pt x="4901" y="14242"/>
                    <a:pt x="7351" y="14242"/>
                  </a:cubicBezTo>
                  <a:cubicBezTo>
                    <a:pt x="7887" y="14242"/>
                    <a:pt x="8525" y="14140"/>
                    <a:pt x="9061" y="13936"/>
                  </a:cubicBezTo>
                  <a:cubicBezTo>
                    <a:pt x="12022" y="12762"/>
                    <a:pt x="13298" y="8729"/>
                    <a:pt x="12022" y="5003"/>
                  </a:cubicBezTo>
                  <a:cubicBezTo>
                    <a:pt x="10848" y="1915"/>
                    <a:pt x="8423" y="0"/>
                    <a:pt x="5973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25;p39">
              <a:extLst>
                <a:ext uri="{FF2B5EF4-FFF2-40B4-BE49-F238E27FC236}">
                  <a16:creationId xmlns="" xmlns:a16="http://schemas.microsoft.com/office/drawing/2014/main" id="{0012BE5A-7DAC-4C50-A299-3382D57983D5}"/>
                </a:ext>
              </a:extLst>
            </p:cNvPr>
            <p:cNvSpPr/>
            <p:nvPr/>
          </p:nvSpPr>
          <p:spPr>
            <a:xfrm>
              <a:off x="7518915" y="3152610"/>
              <a:ext cx="158790" cy="168768"/>
            </a:xfrm>
            <a:custGeom>
              <a:avLst/>
              <a:gdLst/>
              <a:ahLst/>
              <a:cxnLst/>
              <a:rect l="l" t="t" r="r" b="b"/>
              <a:pathLst>
                <a:path w="13400" h="14242" extrusionOk="0">
                  <a:moveTo>
                    <a:pt x="7351" y="0"/>
                  </a:moveTo>
                  <a:cubicBezTo>
                    <a:pt x="4901" y="0"/>
                    <a:pt x="2450" y="1915"/>
                    <a:pt x="1378" y="5003"/>
                  </a:cubicBezTo>
                  <a:cubicBezTo>
                    <a:pt x="0" y="8729"/>
                    <a:pt x="1378" y="12762"/>
                    <a:pt x="4263" y="13936"/>
                  </a:cubicBezTo>
                  <a:cubicBezTo>
                    <a:pt x="4901" y="14140"/>
                    <a:pt x="5437" y="14242"/>
                    <a:pt x="6075" y="14242"/>
                  </a:cubicBezTo>
                  <a:cubicBezTo>
                    <a:pt x="8525" y="14242"/>
                    <a:pt x="10949" y="12328"/>
                    <a:pt x="12021" y="9367"/>
                  </a:cubicBezTo>
                  <a:cubicBezTo>
                    <a:pt x="13400" y="5641"/>
                    <a:pt x="12021" y="1583"/>
                    <a:pt x="9163" y="307"/>
                  </a:cubicBezTo>
                  <a:cubicBezTo>
                    <a:pt x="8525" y="102"/>
                    <a:pt x="7989" y="0"/>
                    <a:pt x="7351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26;p39">
              <a:extLst>
                <a:ext uri="{FF2B5EF4-FFF2-40B4-BE49-F238E27FC236}">
                  <a16:creationId xmlns="" xmlns:a16="http://schemas.microsoft.com/office/drawing/2014/main" id="{FD236AB2-D5EE-4CF0-B252-5B5D34CFCEFC}"/>
                </a:ext>
              </a:extLst>
            </p:cNvPr>
            <p:cNvSpPr/>
            <p:nvPr/>
          </p:nvSpPr>
          <p:spPr>
            <a:xfrm>
              <a:off x="7226758" y="2837476"/>
              <a:ext cx="297316" cy="144878"/>
            </a:xfrm>
            <a:custGeom>
              <a:avLst/>
              <a:gdLst/>
              <a:ahLst/>
              <a:cxnLst/>
              <a:rect l="l" t="t" r="r" b="b"/>
              <a:pathLst>
                <a:path w="25090" h="12226" extrusionOk="0">
                  <a:moveTo>
                    <a:pt x="17330" y="0"/>
                  </a:moveTo>
                  <a:cubicBezTo>
                    <a:pt x="13272" y="0"/>
                    <a:pt x="9444" y="638"/>
                    <a:pt x="5947" y="1812"/>
                  </a:cubicBezTo>
                  <a:cubicBezTo>
                    <a:pt x="4237" y="2450"/>
                    <a:pt x="1915" y="3522"/>
                    <a:pt x="741" y="5641"/>
                  </a:cubicBezTo>
                  <a:cubicBezTo>
                    <a:pt x="103" y="6815"/>
                    <a:pt x="1" y="8627"/>
                    <a:pt x="511" y="10209"/>
                  </a:cubicBezTo>
                  <a:cubicBezTo>
                    <a:pt x="945" y="11179"/>
                    <a:pt x="1583" y="11919"/>
                    <a:pt x="2323" y="12225"/>
                  </a:cubicBezTo>
                  <a:lnTo>
                    <a:pt x="2553" y="11715"/>
                  </a:lnTo>
                  <a:cubicBezTo>
                    <a:pt x="2017" y="11383"/>
                    <a:pt x="1481" y="10847"/>
                    <a:pt x="1149" y="9903"/>
                  </a:cubicBezTo>
                  <a:cubicBezTo>
                    <a:pt x="639" y="8627"/>
                    <a:pt x="741" y="6917"/>
                    <a:pt x="1277" y="5972"/>
                  </a:cubicBezTo>
                  <a:cubicBezTo>
                    <a:pt x="2323" y="4058"/>
                    <a:pt x="4569" y="3088"/>
                    <a:pt x="6151" y="2450"/>
                  </a:cubicBezTo>
                  <a:cubicBezTo>
                    <a:pt x="9571" y="1276"/>
                    <a:pt x="13272" y="638"/>
                    <a:pt x="17330" y="638"/>
                  </a:cubicBezTo>
                  <a:lnTo>
                    <a:pt x="18275" y="638"/>
                  </a:lnTo>
                  <a:cubicBezTo>
                    <a:pt x="19653" y="638"/>
                    <a:pt x="21057" y="740"/>
                    <a:pt x="22103" y="1506"/>
                  </a:cubicBezTo>
                  <a:cubicBezTo>
                    <a:pt x="23813" y="2552"/>
                    <a:pt x="24451" y="4696"/>
                    <a:pt x="24349" y="6279"/>
                  </a:cubicBezTo>
                  <a:cubicBezTo>
                    <a:pt x="24349" y="8295"/>
                    <a:pt x="23481" y="10005"/>
                    <a:pt x="22741" y="11281"/>
                  </a:cubicBezTo>
                  <a:lnTo>
                    <a:pt x="23277" y="11587"/>
                  </a:lnTo>
                  <a:cubicBezTo>
                    <a:pt x="24119" y="10311"/>
                    <a:pt x="24987" y="8525"/>
                    <a:pt x="24987" y="6381"/>
                  </a:cubicBezTo>
                  <a:cubicBezTo>
                    <a:pt x="25089" y="4467"/>
                    <a:pt x="24451" y="2144"/>
                    <a:pt x="22537" y="970"/>
                  </a:cubicBezTo>
                  <a:cubicBezTo>
                    <a:pt x="21261" y="102"/>
                    <a:pt x="19780" y="0"/>
                    <a:pt x="18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27;p39">
              <a:extLst>
                <a:ext uri="{FF2B5EF4-FFF2-40B4-BE49-F238E27FC236}">
                  <a16:creationId xmlns="" xmlns:a16="http://schemas.microsoft.com/office/drawing/2014/main" id="{B325E411-94E9-4485-B849-946BEE375175}"/>
                </a:ext>
              </a:extLst>
            </p:cNvPr>
            <p:cNvSpPr/>
            <p:nvPr/>
          </p:nvSpPr>
          <p:spPr>
            <a:xfrm>
              <a:off x="7442092" y="2837476"/>
              <a:ext cx="39022" cy="122197"/>
            </a:xfrm>
            <a:custGeom>
              <a:avLst/>
              <a:gdLst/>
              <a:ahLst/>
              <a:cxnLst/>
              <a:rect l="l" t="t" r="r" b="b"/>
              <a:pathLst>
                <a:path w="3293" h="10312" extrusionOk="0">
                  <a:moveTo>
                    <a:pt x="332" y="0"/>
                  </a:moveTo>
                  <a:lnTo>
                    <a:pt x="1" y="536"/>
                  </a:lnTo>
                  <a:cubicBezTo>
                    <a:pt x="205" y="740"/>
                    <a:pt x="843" y="1914"/>
                    <a:pt x="1379" y="2884"/>
                  </a:cubicBezTo>
                  <a:cubicBezTo>
                    <a:pt x="2655" y="5538"/>
                    <a:pt x="2553" y="7886"/>
                    <a:pt x="1175" y="10005"/>
                  </a:cubicBezTo>
                  <a:lnTo>
                    <a:pt x="1711" y="10311"/>
                  </a:lnTo>
                  <a:cubicBezTo>
                    <a:pt x="3293" y="8091"/>
                    <a:pt x="3293" y="5538"/>
                    <a:pt x="1915" y="2552"/>
                  </a:cubicBezTo>
                  <a:cubicBezTo>
                    <a:pt x="1813" y="2246"/>
                    <a:pt x="843" y="332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28;p39">
              <a:extLst>
                <a:ext uri="{FF2B5EF4-FFF2-40B4-BE49-F238E27FC236}">
                  <a16:creationId xmlns="" xmlns:a16="http://schemas.microsoft.com/office/drawing/2014/main" id="{4BBD01EB-BCF2-47BE-8F6C-C16FEFE85203}"/>
                </a:ext>
              </a:extLst>
            </p:cNvPr>
            <p:cNvSpPr/>
            <p:nvPr/>
          </p:nvSpPr>
          <p:spPr>
            <a:xfrm>
              <a:off x="7263054" y="2871651"/>
              <a:ext cx="37813" cy="89527"/>
            </a:xfrm>
            <a:custGeom>
              <a:avLst/>
              <a:gdLst/>
              <a:ahLst/>
              <a:cxnLst/>
              <a:rect l="l" t="t" r="r" b="b"/>
              <a:pathLst>
                <a:path w="3191" h="7555" extrusionOk="0">
                  <a:moveTo>
                    <a:pt x="766" y="0"/>
                  </a:moveTo>
                  <a:cubicBezTo>
                    <a:pt x="128" y="1276"/>
                    <a:pt x="0" y="3088"/>
                    <a:pt x="536" y="4773"/>
                  </a:cubicBezTo>
                  <a:cubicBezTo>
                    <a:pt x="1072" y="6049"/>
                    <a:pt x="1812" y="7121"/>
                    <a:pt x="2884" y="7555"/>
                  </a:cubicBezTo>
                  <a:lnTo>
                    <a:pt x="3191" y="7019"/>
                  </a:lnTo>
                  <a:cubicBezTo>
                    <a:pt x="2348" y="6585"/>
                    <a:pt x="1608" y="5743"/>
                    <a:pt x="1174" y="4569"/>
                  </a:cubicBezTo>
                  <a:cubicBezTo>
                    <a:pt x="638" y="3088"/>
                    <a:pt x="766" y="1480"/>
                    <a:pt x="1276" y="2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29;p39">
              <a:extLst>
                <a:ext uri="{FF2B5EF4-FFF2-40B4-BE49-F238E27FC236}">
                  <a16:creationId xmlns="" xmlns:a16="http://schemas.microsoft.com/office/drawing/2014/main" id="{6848F98A-6558-4D02-8AB7-4D828A197EFC}"/>
                </a:ext>
              </a:extLst>
            </p:cNvPr>
            <p:cNvSpPr/>
            <p:nvPr/>
          </p:nvSpPr>
          <p:spPr>
            <a:xfrm>
              <a:off x="7315975" y="2855310"/>
              <a:ext cx="37813" cy="95582"/>
            </a:xfrm>
            <a:custGeom>
              <a:avLst/>
              <a:gdLst/>
              <a:ahLst/>
              <a:cxnLst/>
              <a:rect l="l" t="t" r="r" b="b"/>
              <a:pathLst>
                <a:path w="3191" h="8066" extrusionOk="0">
                  <a:moveTo>
                    <a:pt x="868" y="1"/>
                  </a:moveTo>
                  <a:cubicBezTo>
                    <a:pt x="1" y="2757"/>
                    <a:pt x="766" y="5948"/>
                    <a:pt x="2681" y="8066"/>
                  </a:cubicBezTo>
                  <a:lnTo>
                    <a:pt x="3191" y="7658"/>
                  </a:lnTo>
                  <a:cubicBezTo>
                    <a:pt x="1404" y="5616"/>
                    <a:pt x="639" y="2757"/>
                    <a:pt x="1404" y="2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0;p39">
              <a:extLst>
                <a:ext uri="{FF2B5EF4-FFF2-40B4-BE49-F238E27FC236}">
                  <a16:creationId xmlns="" xmlns:a16="http://schemas.microsoft.com/office/drawing/2014/main" id="{CB532801-093F-4A74-897E-97FA0B2ED2B5}"/>
                </a:ext>
              </a:extLst>
            </p:cNvPr>
            <p:cNvSpPr/>
            <p:nvPr/>
          </p:nvSpPr>
          <p:spPr>
            <a:xfrm>
              <a:off x="7371622" y="2847749"/>
              <a:ext cx="16353" cy="100725"/>
            </a:xfrm>
            <a:custGeom>
              <a:avLst/>
              <a:gdLst/>
              <a:ahLst/>
              <a:cxnLst/>
              <a:rect l="l" t="t" r="r" b="b"/>
              <a:pathLst>
                <a:path w="1380" h="8500" extrusionOk="0">
                  <a:moveTo>
                    <a:pt x="639" y="1"/>
                  </a:moveTo>
                  <a:lnTo>
                    <a:pt x="1" y="103"/>
                  </a:lnTo>
                  <a:cubicBezTo>
                    <a:pt x="639" y="2859"/>
                    <a:pt x="639" y="5743"/>
                    <a:pt x="103" y="8398"/>
                  </a:cubicBezTo>
                  <a:lnTo>
                    <a:pt x="741" y="8500"/>
                  </a:lnTo>
                  <a:cubicBezTo>
                    <a:pt x="1379" y="5743"/>
                    <a:pt x="1277" y="2757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1;p39">
              <a:extLst>
                <a:ext uri="{FF2B5EF4-FFF2-40B4-BE49-F238E27FC236}">
                  <a16:creationId xmlns="" xmlns:a16="http://schemas.microsoft.com/office/drawing/2014/main" id="{55DB7C50-DD97-48EA-B6CF-2EB809CFA086}"/>
                </a:ext>
              </a:extLst>
            </p:cNvPr>
            <p:cNvSpPr/>
            <p:nvPr/>
          </p:nvSpPr>
          <p:spPr>
            <a:xfrm>
              <a:off x="7302372" y="3267234"/>
              <a:ext cx="149713" cy="294887"/>
            </a:xfrm>
            <a:custGeom>
              <a:avLst/>
              <a:gdLst/>
              <a:ahLst/>
              <a:cxnLst/>
              <a:rect l="l" t="t" r="r" b="b"/>
              <a:pathLst>
                <a:path w="12634" h="24885" extrusionOk="0">
                  <a:moveTo>
                    <a:pt x="0" y="0"/>
                  </a:moveTo>
                  <a:lnTo>
                    <a:pt x="0" y="24885"/>
                  </a:lnTo>
                  <a:lnTo>
                    <a:pt x="12634" y="24885"/>
                  </a:lnTo>
                  <a:lnTo>
                    <a:pt x="1263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2;p39">
              <a:extLst>
                <a:ext uri="{FF2B5EF4-FFF2-40B4-BE49-F238E27FC236}">
                  <a16:creationId xmlns="" xmlns:a16="http://schemas.microsoft.com/office/drawing/2014/main" id="{7C40AE87-E0D9-45E0-98E0-A9FE8336E4A0}"/>
                </a:ext>
              </a:extLst>
            </p:cNvPr>
            <p:cNvSpPr/>
            <p:nvPr/>
          </p:nvSpPr>
          <p:spPr>
            <a:xfrm>
              <a:off x="7159925" y="2932132"/>
              <a:ext cx="434611" cy="479984"/>
            </a:xfrm>
            <a:custGeom>
              <a:avLst/>
              <a:gdLst/>
              <a:ahLst/>
              <a:cxnLst/>
              <a:rect l="l" t="t" r="r" b="b"/>
              <a:pathLst>
                <a:path w="36676" h="40505" extrusionOk="0">
                  <a:moveTo>
                    <a:pt x="18402" y="1"/>
                  </a:moveTo>
                  <a:cubicBezTo>
                    <a:pt x="8193" y="1"/>
                    <a:pt x="0" y="8066"/>
                    <a:pt x="0" y="18070"/>
                  </a:cubicBezTo>
                  <a:cubicBezTo>
                    <a:pt x="0" y="33282"/>
                    <a:pt x="8193" y="40505"/>
                    <a:pt x="18402" y="40505"/>
                  </a:cubicBezTo>
                  <a:cubicBezTo>
                    <a:pt x="28483" y="40505"/>
                    <a:pt x="36676" y="34022"/>
                    <a:pt x="36676" y="18070"/>
                  </a:cubicBezTo>
                  <a:cubicBezTo>
                    <a:pt x="36676" y="8066"/>
                    <a:pt x="28483" y="1"/>
                    <a:pt x="18402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33;p39">
              <a:extLst>
                <a:ext uri="{FF2B5EF4-FFF2-40B4-BE49-F238E27FC236}">
                  <a16:creationId xmlns="" xmlns:a16="http://schemas.microsoft.com/office/drawing/2014/main" id="{D20DE6FA-381A-4FA7-A05E-E563AF6A6998}"/>
                </a:ext>
              </a:extLst>
            </p:cNvPr>
            <p:cNvSpPr/>
            <p:nvPr/>
          </p:nvSpPr>
          <p:spPr>
            <a:xfrm>
              <a:off x="7105784" y="3210675"/>
              <a:ext cx="49012" cy="51429"/>
            </a:xfrm>
            <a:custGeom>
              <a:avLst/>
              <a:gdLst/>
              <a:ahLst/>
              <a:cxnLst/>
              <a:rect l="l" t="t" r="r" b="b"/>
              <a:pathLst>
                <a:path w="4136" h="4340" extrusionOk="0">
                  <a:moveTo>
                    <a:pt x="1915" y="1"/>
                  </a:moveTo>
                  <a:lnTo>
                    <a:pt x="1915" y="1"/>
                  </a:lnTo>
                  <a:cubicBezTo>
                    <a:pt x="1379" y="103"/>
                    <a:pt x="945" y="307"/>
                    <a:pt x="511" y="741"/>
                  </a:cubicBezTo>
                  <a:cubicBezTo>
                    <a:pt x="205" y="1149"/>
                    <a:pt x="1" y="1685"/>
                    <a:pt x="1" y="2323"/>
                  </a:cubicBezTo>
                  <a:lnTo>
                    <a:pt x="307" y="2323"/>
                  </a:lnTo>
                  <a:cubicBezTo>
                    <a:pt x="307" y="1787"/>
                    <a:pt x="409" y="1277"/>
                    <a:pt x="843" y="945"/>
                  </a:cubicBezTo>
                  <a:cubicBezTo>
                    <a:pt x="1149" y="511"/>
                    <a:pt x="1481" y="409"/>
                    <a:pt x="1915" y="307"/>
                  </a:cubicBezTo>
                  <a:lnTo>
                    <a:pt x="1915" y="307"/>
                  </a:lnTo>
                  <a:cubicBezTo>
                    <a:pt x="2323" y="307"/>
                    <a:pt x="2757" y="511"/>
                    <a:pt x="2961" y="843"/>
                  </a:cubicBezTo>
                  <a:cubicBezTo>
                    <a:pt x="3293" y="1149"/>
                    <a:pt x="3497" y="1583"/>
                    <a:pt x="3599" y="2017"/>
                  </a:cubicBezTo>
                  <a:cubicBezTo>
                    <a:pt x="3293" y="2017"/>
                    <a:pt x="3063" y="2119"/>
                    <a:pt x="2859" y="2323"/>
                  </a:cubicBezTo>
                  <a:cubicBezTo>
                    <a:pt x="2553" y="2655"/>
                    <a:pt x="2425" y="3063"/>
                    <a:pt x="2425" y="3395"/>
                  </a:cubicBezTo>
                  <a:cubicBezTo>
                    <a:pt x="2553" y="3829"/>
                    <a:pt x="2757" y="4135"/>
                    <a:pt x="3191" y="4237"/>
                  </a:cubicBezTo>
                  <a:cubicBezTo>
                    <a:pt x="3293" y="4339"/>
                    <a:pt x="3497" y="4339"/>
                    <a:pt x="3599" y="4339"/>
                  </a:cubicBezTo>
                  <a:cubicBezTo>
                    <a:pt x="3829" y="4339"/>
                    <a:pt x="4033" y="4339"/>
                    <a:pt x="4135" y="4237"/>
                  </a:cubicBezTo>
                  <a:lnTo>
                    <a:pt x="3931" y="4033"/>
                  </a:lnTo>
                  <a:cubicBezTo>
                    <a:pt x="3931" y="4033"/>
                    <a:pt x="3701" y="4135"/>
                    <a:pt x="3599" y="4135"/>
                  </a:cubicBezTo>
                  <a:cubicBezTo>
                    <a:pt x="3497" y="4135"/>
                    <a:pt x="3395" y="4033"/>
                    <a:pt x="3293" y="4033"/>
                  </a:cubicBezTo>
                  <a:cubicBezTo>
                    <a:pt x="3063" y="3931"/>
                    <a:pt x="2859" y="3599"/>
                    <a:pt x="2757" y="3395"/>
                  </a:cubicBezTo>
                  <a:cubicBezTo>
                    <a:pt x="2757" y="3063"/>
                    <a:pt x="2859" y="2757"/>
                    <a:pt x="3063" y="2553"/>
                  </a:cubicBezTo>
                  <a:cubicBezTo>
                    <a:pt x="3191" y="2425"/>
                    <a:pt x="3395" y="2323"/>
                    <a:pt x="3599" y="2323"/>
                  </a:cubicBezTo>
                  <a:lnTo>
                    <a:pt x="3701" y="2323"/>
                  </a:lnTo>
                  <a:lnTo>
                    <a:pt x="3931" y="2323"/>
                  </a:lnTo>
                  <a:lnTo>
                    <a:pt x="3931" y="2221"/>
                  </a:lnTo>
                  <a:cubicBezTo>
                    <a:pt x="3931" y="1583"/>
                    <a:pt x="3701" y="1047"/>
                    <a:pt x="3293" y="639"/>
                  </a:cubicBezTo>
                  <a:cubicBezTo>
                    <a:pt x="2859" y="205"/>
                    <a:pt x="2425" y="1"/>
                    <a:pt x="1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34;p39">
              <a:extLst>
                <a:ext uri="{FF2B5EF4-FFF2-40B4-BE49-F238E27FC236}">
                  <a16:creationId xmlns="" xmlns:a16="http://schemas.microsoft.com/office/drawing/2014/main" id="{3E4F7655-5337-43ED-82CB-F9A60053A820}"/>
                </a:ext>
              </a:extLst>
            </p:cNvPr>
            <p:cNvSpPr/>
            <p:nvPr/>
          </p:nvSpPr>
          <p:spPr>
            <a:xfrm>
              <a:off x="7597242" y="3210675"/>
              <a:ext cx="49012" cy="51429"/>
            </a:xfrm>
            <a:custGeom>
              <a:avLst/>
              <a:gdLst/>
              <a:ahLst/>
              <a:cxnLst/>
              <a:rect l="l" t="t" r="r" b="b"/>
              <a:pathLst>
                <a:path w="4136" h="4340" extrusionOk="0">
                  <a:moveTo>
                    <a:pt x="2221" y="1"/>
                  </a:moveTo>
                  <a:cubicBezTo>
                    <a:pt x="1787" y="1"/>
                    <a:pt x="1277" y="205"/>
                    <a:pt x="945" y="639"/>
                  </a:cubicBezTo>
                  <a:cubicBezTo>
                    <a:pt x="511" y="1047"/>
                    <a:pt x="205" y="1583"/>
                    <a:pt x="205" y="2221"/>
                  </a:cubicBezTo>
                  <a:lnTo>
                    <a:pt x="307" y="2323"/>
                  </a:lnTo>
                  <a:lnTo>
                    <a:pt x="409" y="2323"/>
                  </a:lnTo>
                  <a:lnTo>
                    <a:pt x="511" y="2323"/>
                  </a:lnTo>
                  <a:cubicBezTo>
                    <a:pt x="741" y="2323"/>
                    <a:pt x="945" y="2425"/>
                    <a:pt x="1047" y="2553"/>
                  </a:cubicBezTo>
                  <a:cubicBezTo>
                    <a:pt x="1277" y="2757"/>
                    <a:pt x="1379" y="3063"/>
                    <a:pt x="1379" y="3395"/>
                  </a:cubicBezTo>
                  <a:cubicBezTo>
                    <a:pt x="1277" y="3599"/>
                    <a:pt x="1047" y="3931"/>
                    <a:pt x="843" y="4033"/>
                  </a:cubicBezTo>
                  <a:cubicBezTo>
                    <a:pt x="741" y="4033"/>
                    <a:pt x="639" y="4135"/>
                    <a:pt x="511" y="4135"/>
                  </a:cubicBezTo>
                  <a:cubicBezTo>
                    <a:pt x="409" y="4135"/>
                    <a:pt x="307" y="4033"/>
                    <a:pt x="205" y="4033"/>
                  </a:cubicBezTo>
                  <a:lnTo>
                    <a:pt x="1" y="4237"/>
                  </a:lnTo>
                  <a:cubicBezTo>
                    <a:pt x="205" y="4339"/>
                    <a:pt x="307" y="4339"/>
                    <a:pt x="511" y="4339"/>
                  </a:cubicBezTo>
                  <a:cubicBezTo>
                    <a:pt x="639" y="4339"/>
                    <a:pt x="843" y="4339"/>
                    <a:pt x="945" y="4237"/>
                  </a:cubicBezTo>
                  <a:cubicBezTo>
                    <a:pt x="1379" y="4135"/>
                    <a:pt x="1583" y="3829"/>
                    <a:pt x="1685" y="3395"/>
                  </a:cubicBezTo>
                  <a:cubicBezTo>
                    <a:pt x="1685" y="3063"/>
                    <a:pt x="1583" y="2655"/>
                    <a:pt x="1277" y="2323"/>
                  </a:cubicBezTo>
                  <a:cubicBezTo>
                    <a:pt x="1047" y="2119"/>
                    <a:pt x="843" y="2017"/>
                    <a:pt x="639" y="2017"/>
                  </a:cubicBezTo>
                  <a:cubicBezTo>
                    <a:pt x="639" y="1583"/>
                    <a:pt x="843" y="1149"/>
                    <a:pt x="1149" y="843"/>
                  </a:cubicBezTo>
                  <a:cubicBezTo>
                    <a:pt x="1481" y="511"/>
                    <a:pt x="1787" y="307"/>
                    <a:pt x="2221" y="307"/>
                  </a:cubicBezTo>
                  <a:lnTo>
                    <a:pt x="2221" y="307"/>
                  </a:lnTo>
                  <a:cubicBezTo>
                    <a:pt x="2655" y="409"/>
                    <a:pt x="3063" y="511"/>
                    <a:pt x="3293" y="945"/>
                  </a:cubicBezTo>
                  <a:cubicBezTo>
                    <a:pt x="3701" y="1277"/>
                    <a:pt x="3829" y="1787"/>
                    <a:pt x="3829" y="2323"/>
                  </a:cubicBezTo>
                  <a:lnTo>
                    <a:pt x="4135" y="2323"/>
                  </a:lnTo>
                  <a:cubicBezTo>
                    <a:pt x="4135" y="1685"/>
                    <a:pt x="3931" y="1149"/>
                    <a:pt x="3599" y="741"/>
                  </a:cubicBezTo>
                  <a:cubicBezTo>
                    <a:pt x="3191" y="307"/>
                    <a:pt x="2757" y="103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35;p39">
              <a:extLst>
                <a:ext uri="{FF2B5EF4-FFF2-40B4-BE49-F238E27FC236}">
                  <a16:creationId xmlns="" xmlns:a16="http://schemas.microsoft.com/office/drawing/2014/main" id="{7745B61A-52C5-424D-944C-D94F7A28F666}"/>
                </a:ext>
              </a:extLst>
            </p:cNvPr>
            <p:cNvSpPr/>
            <p:nvPr/>
          </p:nvSpPr>
          <p:spPr>
            <a:xfrm>
              <a:off x="7118178" y="3484074"/>
              <a:ext cx="528083" cy="660246"/>
            </a:xfrm>
            <a:custGeom>
              <a:avLst/>
              <a:gdLst/>
              <a:ahLst/>
              <a:cxnLst/>
              <a:rect l="l" t="t" r="r" b="b"/>
              <a:pathLst>
                <a:path w="44564" h="55717" extrusionOk="0">
                  <a:moveTo>
                    <a:pt x="1" y="16999"/>
                  </a:moveTo>
                  <a:cubicBezTo>
                    <a:pt x="1" y="7658"/>
                    <a:pt x="7556" y="1"/>
                    <a:pt x="16922" y="1"/>
                  </a:cubicBezTo>
                  <a:lnTo>
                    <a:pt x="27667" y="1"/>
                  </a:lnTo>
                  <a:cubicBezTo>
                    <a:pt x="32134" y="1"/>
                    <a:pt x="36473" y="1813"/>
                    <a:pt x="39663" y="5003"/>
                  </a:cubicBezTo>
                  <a:cubicBezTo>
                    <a:pt x="42853" y="8194"/>
                    <a:pt x="44563" y="12430"/>
                    <a:pt x="44563" y="16999"/>
                  </a:cubicBezTo>
                  <a:lnTo>
                    <a:pt x="44563" y="38693"/>
                  </a:lnTo>
                  <a:cubicBezTo>
                    <a:pt x="44563" y="48059"/>
                    <a:pt x="37009" y="55716"/>
                    <a:pt x="27667" y="55716"/>
                  </a:cubicBezTo>
                  <a:lnTo>
                    <a:pt x="16922" y="55716"/>
                  </a:lnTo>
                  <a:cubicBezTo>
                    <a:pt x="7556" y="55716"/>
                    <a:pt x="1" y="48059"/>
                    <a:pt x="1" y="386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36;p39">
              <a:extLst>
                <a:ext uri="{FF2B5EF4-FFF2-40B4-BE49-F238E27FC236}">
                  <a16:creationId xmlns="" xmlns:a16="http://schemas.microsoft.com/office/drawing/2014/main" id="{04F67A11-55DB-4B7E-95E9-9C8CE025BADD}"/>
                </a:ext>
              </a:extLst>
            </p:cNvPr>
            <p:cNvSpPr/>
            <p:nvPr/>
          </p:nvSpPr>
          <p:spPr>
            <a:xfrm>
              <a:off x="7241878" y="3065502"/>
              <a:ext cx="71693" cy="39330"/>
            </a:xfrm>
            <a:custGeom>
              <a:avLst/>
              <a:gdLst/>
              <a:ahLst/>
              <a:cxnLst/>
              <a:rect l="l" t="t" r="r" b="b"/>
              <a:pathLst>
                <a:path w="6050" h="3319" extrusionOk="0">
                  <a:moveTo>
                    <a:pt x="4569" y="1"/>
                  </a:moveTo>
                  <a:cubicBezTo>
                    <a:pt x="2655" y="1"/>
                    <a:pt x="843" y="1073"/>
                    <a:pt x="1" y="2885"/>
                  </a:cubicBezTo>
                  <a:lnTo>
                    <a:pt x="741" y="3319"/>
                  </a:lnTo>
                  <a:cubicBezTo>
                    <a:pt x="1481" y="1813"/>
                    <a:pt x="2961" y="869"/>
                    <a:pt x="4569" y="869"/>
                  </a:cubicBezTo>
                  <a:cubicBezTo>
                    <a:pt x="4875" y="869"/>
                    <a:pt x="5309" y="971"/>
                    <a:pt x="5743" y="1073"/>
                  </a:cubicBezTo>
                  <a:lnTo>
                    <a:pt x="6049" y="333"/>
                  </a:lnTo>
                  <a:cubicBezTo>
                    <a:pt x="5514" y="129"/>
                    <a:pt x="4978" y="1"/>
                    <a:pt x="4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7;p39">
              <a:extLst>
                <a:ext uri="{FF2B5EF4-FFF2-40B4-BE49-F238E27FC236}">
                  <a16:creationId xmlns="" xmlns:a16="http://schemas.microsoft.com/office/drawing/2014/main" id="{36BF9FEF-F445-4B44-97AF-A9107FB64E4B}"/>
                </a:ext>
              </a:extLst>
            </p:cNvPr>
            <p:cNvSpPr/>
            <p:nvPr/>
          </p:nvSpPr>
          <p:spPr>
            <a:xfrm>
              <a:off x="7420621" y="3059459"/>
              <a:ext cx="84396" cy="51429"/>
            </a:xfrm>
            <a:custGeom>
              <a:avLst/>
              <a:gdLst/>
              <a:ahLst/>
              <a:cxnLst/>
              <a:rect l="l" t="t" r="r" b="b"/>
              <a:pathLst>
                <a:path w="7122" h="4340" extrusionOk="0">
                  <a:moveTo>
                    <a:pt x="2144" y="1"/>
                  </a:moveTo>
                  <a:cubicBezTo>
                    <a:pt x="1379" y="1"/>
                    <a:pt x="639" y="205"/>
                    <a:pt x="0" y="511"/>
                  </a:cubicBezTo>
                  <a:lnTo>
                    <a:pt x="332" y="1277"/>
                  </a:lnTo>
                  <a:cubicBezTo>
                    <a:pt x="970" y="945"/>
                    <a:pt x="1506" y="843"/>
                    <a:pt x="2144" y="843"/>
                  </a:cubicBezTo>
                  <a:cubicBezTo>
                    <a:pt x="2782" y="843"/>
                    <a:pt x="3420" y="1047"/>
                    <a:pt x="3931" y="1277"/>
                  </a:cubicBezTo>
                  <a:cubicBezTo>
                    <a:pt x="5105" y="1915"/>
                    <a:pt x="5973" y="2961"/>
                    <a:pt x="6279" y="4339"/>
                  </a:cubicBezTo>
                  <a:lnTo>
                    <a:pt x="7121" y="4135"/>
                  </a:lnTo>
                  <a:cubicBezTo>
                    <a:pt x="6713" y="2553"/>
                    <a:pt x="5641" y="1277"/>
                    <a:pt x="4365" y="511"/>
                  </a:cubicBezTo>
                  <a:cubicBezTo>
                    <a:pt x="3625" y="205"/>
                    <a:pt x="2884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8;p39">
              <a:extLst>
                <a:ext uri="{FF2B5EF4-FFF2-40B4-BE49-F238E27FC236}">
                  <a16:creationId xmlns="" xmlns:a16="http://schemas.microsoft.com/office/drawing/2014/main" id="{B6FD17C4-A0D4-4E02-A1FB-4792C779572D}"/>
                </a:ext>
              </a:extLst>
            </p:cNvPr>
            <p:cNvSpPr/>
            <p:nvPr/>
          </p:nvSpPr>
          <p:spPr>
            <a:xfrm>
              <a:off x="7159925" y="3152610"/>
              <a:ext cx="60494" cy="69275"/>
            </a:xfrm>
            <a:custGeom>
              <a:avLst/>
              <a:gdLst/>
              <a:ahLst/>
              <a:cxnLst/>
              <a:rect l="l" t="t" r="r" b="b"/>
              <a:pathLst>
                <a:path w="5105" h="5846" extrusionOk="0">
                  <a:moveTo>
                    <a:pt x="408" y="0"/>
                  </a:moveTo>
                  <a:lnTo>
                    <a:pt x="0" y="205"/>
                  </a:lnTo>
                  <a:lnTo>
                    <a:pt x="4671" y="5845"/>
                  </a:lnTo>
                  <a:lnTo>
                    <a:pt x="5105" y="56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39;p39">
              <a:extLst>
                <a:ext uri="{FF2B5EF4-FFF2-40B4-BE49-F238E27FC236}">
                  <a16:creationId xmlns="" xmlns:a16="http://schemas.microsoft.com/office/drawing/2014/main" id="{E3E01BF7-940F-4CB3-A913-C6F805E1DAF5}"/>
                </a:ext>
              </a:extLst>
            </p:cNvPr>
            <p:cNvSpPr/>
            <p:nvPr/>
          </p:nvSpPr>
          <p:spPr>
            <a:xfrm>
              <a:off x="7158705" y="3150193"/>
              <a:ext cx="62924" cy="74110"/>
            </a:xfrm>
            <a:custGeom>
              <a:avLst/>
              <a:gdLst/>
              <a:ahLst/>
              <a:cxnLst/>
              <a:rect l="l" t="t" r="r" b="b"/>
              <a:pathLst>
                <a:path w="5310" h="6254" extrusionOk="0">
                  <a:moveTo>
                    <a:pt x="511" y="306"/>
                  </a:moveTo>
                  <a:lnTo>
                    <a:pt x="4978" y="5845"/>
                  </a:lnTo>
                  <a:lnTo>
                    <a:pt x="4774" y="5947"/>
                  </a:lnTo>
                  <a:lnTo>
                    <a:pt x="307" y="511"/>
                  </a:lnTo>
                  <a:lnTo>
                    <a:pt x="511" y="306"/>
                  </a:lnTo>
                  <a:close/>
                  <a:moveTo>
                    <a:pt x="511" y="0"/>
                  </a:moveTo>
                  <a:lnTo>
                    <a:pt x="1" y="409"/>
                  </a:lnTo>
                  <a:lnTo>
                    <a:pt x="4774" y="6151"/>
                  </a:lnTo>
                  <a:lnTo>
                    <a:pt x="4774" y="6253"/>
                  </a:lnTo>
                  <a:lnTo>
                    <a:pt x="5310" y="5845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40;p39">
              <a:extLst>
                <a:ext uri="{FF2B5EF4-FFF2-40B4-BE49-F238E27FC236}">
                  <a16:creationId xmlns="" xmlns:a16="http://schemas.microsoft.com/office/drawing/2014/main" id="{04E30896-7CD7-4025-97B5-F45ABD3AF0CC}"/>
                </a:ext>
              </a:extLst>
            </p:cNvPr>
            <p:cNvSpPr/>
            <p:nvPr/>
          </p:nvSpPr>
          <p:spPr>
            <a:xfrm>
              <a:off x="7535244" y="3152610"/>
              <a:ext cx="59286" cy="69275"/>
            </a:xfrm>
            <a:custGeom>
              <a:avLst/>
              <a:gdLst/>
              <a:ahLst/>
              <a:cxnLst/>
              <a:rect l="l" t="t" r="r" b="b"/>
              <a:pathLst>
                <a:path w="5003" h="5846" extrusionOk="0">
                  <a:moveTo>
                    <a:pt x="4697" y="0"/>
                  </a:moveTo>
                  <a:lnTo>
                    <a:pt x="0" y="5641"/>
                  </a:lnTo>
                  <a:lnTo>
                    <a:pt x="332" y="5845"/>
                  </a:lnTo>
                  <a:lnTo>
                    <a:pt x="5003" y="2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41;p39">
              <a:extLst>
                <a:ext uri="{FF2B5EF4-FFF2-40B4-BE49-F238E27FC236}">
                  <a16:creationId xmlns="" xmlns:a16="http://schemas.microsoft.com/office/drawing/2014/main" id="{15B58F0A-719F-456F-81F5-146C92921B03}"/>
                </a:ext>
              </a:extLst>
            </p:cNvPr>
            <p:cNvSpPr/>
            <p:nvPr/>
          </p:nvSpPr>
          <p:spPr>
            <a:xfrm>
              <a:off x="7532826" y="3150193"/>
              <a:ext cx="62912" cy="74110"/>
            </a:xfrm>
            <a:custGeom>
              <a:avLst/>
              <a:gdLst/>
              <a:ahLst/>
              <a:cxnLst/>
              <a:rect l="l" t="t" r="r" b="b"/>
              <a:pathLst>
                <a:path w="5309" h="6254" extrusionOk="0">
                  <a:moveTo>
                    <a:pt x="4901" y="306"/>
                  </a:moveTo>
                  <a:lnTo>
                    <a:pt x="5105" y="511"/>
                  </a:lnTo>
                  <a:lnTo>
                    <a:pt x="536" y="5947"/>
                  </a:lnTo>
                  <a:lnTo>
                    <a:pt x="332" y="5845"/>
                  </a:lnTo>
                  <a:lnTo>
                    <a:pt x="4901" y="306"/>
                  </a:lnTo>
                  <a:close/>
                  <a:moveTo>
                    <a:pt x="4901" y="0"/>
                  </a:moveTo>
                  <a:lnTo>
                    <a:pt x="0" y="5845"/>
                  </a:lnTo>
                  <a:lnTo>
                    <a:pt x="536" y="6253"/>
                  </a:lnTo>
                  <a:lnTo>
                    <a:pt x="5309" y="409"/>
                  </a:lnTo>
                  <a:lnTo>
                    <a:pt x="4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42;p39">
              <a:extLst>
                <a:ext uri="{FF2B5EF4-FFF2-40B4-BE49-F238E27FC236}">
                  <a16:creationId xmlns="" xmlns:a16="http://schemas.microsoft.com/office/drawing/2014/main" id="{2D558164-71DA-45F8-94A4-F387D0C440C8}"/>
                </a:ext>
              </a:extLst>
            </p:cNvPr>
            <p:cNvSpPr/>
            <p:nvPr/>
          </p:nvSpPr>
          <p:spPr>
            <a:xfrm>
              <a:off x="7335030" y="3153819"/>
              <a:ext cx="85604" cy="25110"/>
            </a:xfrm>
            <a:custGeom>
              <a:avLst/>
              <a:gdLst/>
              <a:ahLst/>
              <a:cxnLst/>
              <a:rect l="l" t="t" r="r" b="b"/>
              <a:pathLst>
                <a:path w="7224" h="2119" extrusionOk="0">
                  <a:moveTo>
                    <a:pt x="3625" y="536"/>
                  </a:moveTo>
                  <a:cubicBezTo>
                    <a:pt x="4773" y="639"/>
                    <a:pt x="6483" y="970"/>
                    <a:pt x="6687" y="1379"/>
                  </a:cubicBezTo>
                  <a:lnTo>
                    <a:pt x="6687" y="1481"/>
                  </a:lnTo>
                  <a:cubicBezTo>
                    <a:pt x="6585" y="1608"/>
                    <a:pt x="6381" y="1710"/>
                    <a:pt x="5947" y="1710"/>
                  </a:cubicBezTo>
                  <a:cubicBezTo>
                    <a:pt x="5309" y="1710"/>
                    <a:pt x="4467" y="1481"/>
                    <a:pt x="3625" y="1277"/>
                  </a:cubicBezTo>
                  <a:lnTo>
                    <a:pt x="3625" y="1277"/>
                  </a:lnTo>
                  <a:lnTo>
                    <a:pt x="3497" y="1277"/>
                  </a:lnTo>
                  <a:cubicBezTo>
                    <a:pt x="2757" y="1481"/>
                    <a:pt x="1915" y="1710"/>
                    <a:pt x="1277" y="1710"/>
                  </a:cubicBezTo>
                  <a:cubicBezTo>
                    <a:pt x="843" y="1710"/>
                    <a:pt x="537" y="1608"/>
                    <a:pt x="434" y="1379"/>
                  </a:cubicBezTo>
                  <a:lnTo>
                    <a:pt x="537" y="1379"/>
                  </a:lnTo>
                  <a:cubicBezTo>
                    <a:pt x="741" y="970"/>
                    <a:pt x="2451" y="639"/>
                    <a:pt x="3625" y="536"/>
                  </a:cubicBezTo>
                  <a:close/>
                  <a:moveTo>
                    <a:pt x="3497" y="0"/>
                  </a:moveTo>
                  <a:cubicBezTo>
                    <a:pt x="3089" y="103"/>
                    <a:pt x="537" y="434"/>
                    <a:pt x="103" y="1175"/>
                  </a:cubicBezTo>
                  <a:cubicBezTo>
                    <a:pt x="1" y="1277"/>
                    <a:pt x="1" y="1481"/>
                    <a:pt x="103" y="1608"/>
                  </a:cubicBezTo>
                  <a:cubicBezTo>
                    <a:pt x="205" y="2017"/>
                    <a:pt x="741" y="2119"/>
                    <a:pt x="1277" y="2119"/>
                  </a:cubicBezTo>
                  <a:cubicBezTo>
                    <a:pt x="2119" y="2119"/>
                    <a:pt x="3089" y="1915"/>
                    <a:pt x="3625" y="1813"/>
                  </a:cubicBezTo>
                  <a:cubicBezTo>
                    <a:pt x="4033" y="1915"/>
                    <a:pt x="5003" y="2119"/>
                    <a:pt x="5845" y="2119"/>
                  </a:cubicBezTo>
                  <a:cubicBezTo>
                    <a:pt x="6483" y="2119"/>
                    <a:pt x="6917" y="2017"/>
                    <a:pt x="7121" y="1608"/>
                  </a:cubicBezTo>
                  <a:cubicBezTo>
                    <a:pt x="7223" y="1481"/>
                    <a:pt x="7121" y="1277"/>
                    <a:pt x="7121" y="1175"/>
                  </a:cubicBezTo>
                  <a:cubicBezTo>
                    <a:pt x="6687" y="434"/>
                    <a:pt x="4135" y="103"/>
                    <a:pt x="3625" y="0"/>
                  </a:cubicBezTo>
                  <a:close/>
                </a:path>
              </a:pathLst>
            </a:custGeom>
            <a:solidFill>
              <a:srgbClr val="2F0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43;p39">
              <a:extLst>
                <a:ext uri="{FF2B5EF4-FFF2-40B4-BE49-F238E27FC236}">
                  <a16:creationId xmlns="" xmlns:a16="http://schemas.microsoft.com/office/drawing/2014/main" id="{F5F8F891-B1E7-4975-83FD-D313779B93A2}"/>
                </a:ext>
              </a:extLst>
            </p:cNvPr>
            <p:cNvSpPr/>
            <p:nvPr/>
          </p:nvSpPr>
          <p:spPr>
            <a:xfrm>
              <a:off x="7182606" y="3146259"/>
              <a:ext cx="390457" cy="291261"/>
            </a:xfrm>
            <a:custGeom>
              <a:avLst/>
              <a:gdLst/>
              <a:ahLst/>
              <a:cxnLst/>
              <a:rect l="l" t="t" r="r" b="b"/>
              <a:pathLst>
                <a:path w="32950" h="24579" extrusionOk="0">
                  <a:moveTo>
                    <a:pt x="16488" y="0"/>
                  </a:moveTo>
                  <a:cubicBezTo>
                    <a:pt x="13400" y="0"/>
                    <a:pt x="3599" y="1710"/>
                    <a:pt x="0" y="11383"/>
                  </a:cubicBezTo>
                  <a:cubicBezTo>
                    <a:pt x="1812" y="18402"/>
                    <a:pt x="10107" y="24578"/>
                    <a:pt x="16488" y="24578"/>
                  </a:cubicBezTo>
                  <a:cubicBezTo>
                    <a:pt x="22741" y="24578"/>
                    <a:pt x="31163" y="18402"/>
                    <a:pt x="32950" y="11383"/>
                  </a:cubicBezTo>
                  <a:cubicBezTo>
                    <a:pt x="29351" y="1710"/>
                    <a:pt x="19448" y="0"/>
                    <a:pt x="16488" y="0"/>
                  </a:cubicBez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44;p39">
              <a:extLst>
                <a:ext uri="{FF2B5EF4-FFF2-40B4-BE49-F238E27FC236}">
                  <a16:creationId xmlns="" xmlns:a16="http://schemas.microsoft.com/office/drawing/2014/main" id="{B90BBD9F-1F85-4965-9ACA-FCBB7ECE0251}"/>
                </a:ext>
              </a:extLst>
            </p:cNvPr>
            <p:cNvSpPr/>
            <p:nvPr/>
          </p:nvSpPr>
          <p:spPr>
            <a:xfrm>
              <a:off x="7305998" y="3250905"/>
              <a:ext cx="143669" cy="5155"/>
            </a:xfrm>
            <a:custGeom>
              <a:avLst/>
              <a:gdLst/>
              <a:ahLst/>
              <a:cxnLst/>
              <a:rect l="l" t="t" r="r" b="b"/>
              <a:pathLst>
                <a:path w="12124" h="435" extrusionOk="0">
                  <a:moveTo>
                    <a:pt x="0" y="0"/>
                  </a:moveTo>
                  <a:lnTo>
                    <a:pt x="0" y="434"/>
                  </a:lnTo>
                  <a:lnTo>
                    <a:pt x="12124" y="434"/>
                  </a:lnTo>
                  <a:lnTo>
                    <a:pt x="12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45;p39">
              <a:extLst>
                <a:ext uri="{FF2B5EF4-FFF2-40B4-BE49-F238E27FC236}">
                  <a16:creationId xmlns="" xmlns:a16="http://schemas.microsoft.com/office/drawing/2014/main" id="{A7FFA475-3EFB-4017-BB2C-A21B907E8499}"/>
                </a:ext>
              </a:extLst>
            </p:cNvPr>
            <p:cNvSpPr/>
            <p:nvPr/>
          </p:nvSpPr>
          <p:spPr>
            <a:xfrm>
              <a:off x="7275757" y="3295058"/>
              <a:ext cx="202943" cy="4847"/>
            </a:xfrm>
            <a:custGeom>
              <a:avLst/>
              <a:gdLst/>
              <a:ahLst/>
              <a:cxnLst/>
              <a:rect l="l" t="t" r="r" b="b"/>
              <a:pathLst>
                <a:path w="17126" h="409" extrusionOk="0">
                  <a:moveTo>
                    <a:pt x="0" y="0"/>
                  </a:moveTo>
                  <a:lnTo>
                    <a:pt x="0" y="409"/>
                  </a:lnTo>
                  <a:lnTo>
                    <a:pt x="17126" y="409"/>
                  </a:lnTo>
                  <a:lnTo>
                    <a:pt x="17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46;p39">
              <a:extLst>
                <a:ext uri="{FF2B5EF4-FFF2-40B4-BE49-F238E27FC236}">
                  <a16:creationId xmlns="" xmlns:a16="http://schemas.microsoft.com/office/drawing/2014/main" id="{0DF6F125-5ABD-471A-AFD8-9AB84444E0CA}"/>
                </a:ext>
              </a:extLst>
            </p:cNvPr>
            <p:cNvSpPr/>
            <p:nvPr/>
          </p:nvSpPr>
          <p:spPr>
            <a:xfrm>
              <a:off x="7305998" y="3336485"/>
              <a:ext cx="143669" cy="6363"/>
            </a:xfrm>
            <a:custGeom>
              <a:avLst/>
              <a:gdLst/>
              <a:ahLst/>
              <a:cxnLst/>
              <a:rect l="l" t="t" r="r" b="b"/>
              <a:pathLst>
                <a:path w="12124" h="537" extrusionOk="0">
                  <a:moveTo>
                    <a:pt x="0" y="1"/>
                  </a:moveTo>
                  <a:lnTo>
                    <a:pt x="0" y="537"/>
                  </a:lnTo>
                  <a:lnTo>
                    <a:pt x="12124" y="537"/>
                  </a:lnTo>
                  <a:lnTo>
                    <a:pt x="121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47;p39">
              <a:extLst>
                <a:ext uri="{FF2B5EF4-FFF2-40B4-BE49-F238E27FC236}">
                  <a16:creationId xmlns="" xmlns:a16="http://schemas.microsoft.com/office/drawing/2014/main" id="{EA84850B-161D-4FB4-86CC-A4D219BC1DEB}"/>
                </a:ext>
              </a:extLst>
            </p:cNvPr>
            <p:cNvSpPr/>
            <p:nvPr/>
          </p:nvSpPr>
          <p:spPr>
            <a:xfrm>
              <a:off x="7446027" y="3119940"/>
              <a:ext cx="19967" cy="41451"/>
            </a:xfrm>
            <a:custGeom>
              <a:avLst/>
              <a:gdLst/>
              <a:ahLst/>
              <a:cxnLst/>
              <a:rect l="l" t="t" r="r" b="b"/>
              <a:pathLst>
                <a:path w="1685" h="3498" extrusionOk="0">
                  <a:moveTo>
                    <a:pt x="843" y="1"/>
                  </a:moveTo>
                  <a:cubicBezTo>
                    <a:pt x="409" y="1"/>
                    <a:pt x="0" y="741"/>
                    <a:pt x="0" y="1685"/>
                  </a:cubicBezTo>
                  <a:cubicBezTo>
                    <a:pt x="0" y="2757"/>
                    <a:pt x="409" y="3498"/>
                    <a:pt x="843" y="3498"/>
                  </a:cubicBezTo>
                  <a:cubicBezTo>
                    <a:pt x="1379" y="3498"/>
                    <a:pt x="1685" y="2757"/>
                    <a:pt x="1685" y="1685"/>
                  </a:cubicBezTo>
                  <a:cubicBezTo>
                    <a:pt x="1685" y="741"/>
                    <a:pt x="1379" y="1"/>
                    <a:pt x="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48;p39">
              <a:extLst>
                <a:ext uri="{FF2B5EF4-FFF2-40B4-BE49-F238E27FC236}">
                  <a16:creationId xmlns="" xmlns:a16="http://schemas.microsoft.com/office/drawing/2014/main" id="{39766DCC-1373-4D51-9880-48380027ACA6}"/>
                </a:ext>
              </a:extLst>
            </p:cNvPr>
            <p:cNvSpPr/>
            <p:nvPr/>
          </p:nvSpPr>
          <p:spPr>
            <a:xfrm>
              <a:off x="7274548" y="3119940"/>
              <a:ext cx="21484" cy="41451"/>
            </a:xfrm>
            <a:custGeom>
              <a:avLst/>
              <a:gdLst/>
              <a:ahLst/>
              <a:cxnLst/>
              <a:rect l="l" t="t" r="r" b="b"/>
              <a:pathLst>
                <a:path w="1813" h="3498" extrusionOk="0">
                  <a:moveTo>
                    <a:pt x="944" y="1"/>
                  </a:moveTo>
                  <a:cubicBezTo>
                    <a:pt x="434" y="1"/>
                    <a:pt x="0" y="741"/>
                    <a:pt x="0" y="1685"/>
                  </a:cubicBezTo>
                  <a:cubicBezTo>
                    <a:pt x="0" y="2757"/>
                    <a:pt x="434" y="3498"/>
                    <a:pt x="944" y="3498"/>
                  </a:cubicBezTo>
                  <a:cubicBezTo>
                    <a:pt x="1378" y="3498"/>
                    <a:pt x="1812" y="2757"/>
                    <a:pt x="1812" y="1685"/>
                  </a:cubicBezTo>
                  <a:cubicBezTo>
                    <a:pt x="1812" y="741"/>
                    <a:pt x="1378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49;p39">
              <a:extLst>
                <a:ext uri="{FF2B5EF4-FFF2-40B4-BE49-F238E27FC236}">
                  <a16:creationId xmlns="" xmlns:a16="http://schemas.microsoft.com/office/drawing/2014/main" id="{8155C3AE-998B-4249-8E75-0F5FB07115BF}"/>
                </a:ext>
              </a:extLst>
            </p:cNvPr>
            <p:cNvSpPr/>
            <p:nvPr/>
          </p:nvSpPr>
          <p:spPr>
            <a:xfrm>
              <a:off x="7215264" y="3598698"/>
              <a:ext cx="12" cy="428579"/>
            </a:xfrm>
            <a:custGeom>
              <a:avLst/>
              <a:gdLst/>
              <a:ahLst/>
              <a:cxnLst/>
              <a:rect l="l" t="t" r="r" b="b"/>
              <a:pathLst>
                <a:path w="1" h="36167" extrusionOk="0">
                  <a:moveTo>
                    <a:pt x="1" y="1"/>
                  </a:moveTo>
                  <a:lnTo>
                    <a:pt x="1" y="36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50;p39">
              <a:extLst>
                <a:ext uri="{FF2B5EF4-FFF2-40B4-BE49-F238E27FC236}">
                  <a16:creationId xmlns="" xmlns:a16="http://schemas.microsoft.com/office/drawing/2014/main" id="{9783FE11-5CB1-4992-8F42-B2E433C20197}"/>
                </a:ext>
              </a:extLst>
            </p:cNvPr>
            <p:cNvSpPr/>
            <p:nvPr/>
          </p:nvSpPr>
          <p:spPr>
            <a:xfrm>
              <a:off x="7211638" y="3598698"/>
              <a:ext cx="7572" cy="428579"/>
            </a:xfrm>
            <a:custGeom>
              <a:avLst/>
              <a:gdLst/>
              <a:ahLst/>
              <a:cxnLst/>
              <a:rect l="l" t="t" r="r" b="b"/>
              <a:pathLst>
                <a:path w="639" h="36167" extrusionOk="0">
                  <a:moveTo>
                    <a:pt x="0" y="1"/>
                  </a:moveTo>
                  <a:lnTo>
                    <a:pt x="0" y="36166"/>
                  </a:lnTo>
                  <a:lnTo>
                    <a:pt x="638" y="36166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51;p39">
              <a:extLst>
                <a:ext uri="{FF2B5EF4-FFF2-40B4-BE49-F238E27FC236}">
                  <a16:creationId xmlns="" xmlns:a16="http://schemas.microsoft.com/office/drawing/2014/main" id="{40F201C0-E7CB-4E64-B6F7-E09F0FF6D2F3}"/>
                </a:ext>
              </a:extLst>
            </p:cNvPr>
            <p:cNvSpPr/>
            <p:nvPr/>
          </p:nvSpPr>
          <p:spPr>
            <a:xfrm>
              <a:off x="7536760" y="3585995"/>
              <a:ext cx="12" cy="441282"/>
            </a:xfrm>
            <a:custGeom>
              <a:avLst/>
              <a:gdLst/>
              <a:ahLst/>
              <a:cxnLst/>
              <a:rect l="l" t="t" r="r" b="b"/>
              <a:pathLst>
                <a:path w="1" h="37239" extrusionOk="0">
                  <a:moveTo>
                    <a:pt x="0" y="1"/>
                  </a:moveTo>
                  <a:lnTo>
                    <a:pt x="0" y="372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52;p39">
              <a:extLst>
                <a:ext uri="{FF2B5EF4-FFF2-40B4-BE49-F238E27FC236}">
                  <a16:creationId xmlns="" xmlns:a16="http://schemas.microsoft.com/office/drawing/2014/main" id="{6DCB0F57-17B1-4CA0-BB5E-F785A5BCA0DD}"/>
                </a:ext>
              </a:extLst>
            </p:cNvPr>
            <p:cNvSpPr/>
            <p:nvPr/>
          </p:nvSpPr>
          <p:spPr>
            <a:xfrm>
              <a:off x="7532826" y="3585995"/>
              <a:ext cx="7572" cy="441282"/>
            </a:xfrm>
            <a:custGeom>
              <a:avLst/>
              <a:gdLst/>
              <a:ahLst/>
              <a:cxnLst/>
              <a:rect l="l" t="t" r="r" b="b"/>
              <a:pathLst>
                <a:path w="639" h="37239" extrusionOk="0">
                  <a:moveTo>
                    <a:pt x="0" y="1"/>
                  </a:moveTo>
                  <a:lnTo>
                    <a:pt x="0" y="37238"/>
                  </a:lnTo>
                  <a:lnTo>
                    <a:pt x="638" y="37238"/>
                  </a:lnTo>
                  <a:lnTo>
                    <a:pt x="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53;p39">
              <a:extLst>
                <a:ext uri="{FF2B5EF4-FFF2-40B4-BE49-F238E27FC236}">
                  <a16:creationId xmlns="" xmlns:a16="http://schemas.microsoft.com/office/drawing/2014/main" id="{755A8B84-83A5-463B-A8AF-A325FECBF697}"/>
                </a:ext>
              </a:extLst>
            </p:cNvPr>
            <p:cNvSpPr/>
            <p:nvPr/>
          </p:nvSpPr>
          <p:spPr>
            <a:xfrm>
              <a:off x="7426972" y="3394561"/>
              <a:ext cx="141252" cy="255877"/>
            </a:xfrm>
            <a:custGeom>
              <a:avLst/>
              <a:gdLst/>
              <a:ahLst/>
              <a:cxnLst/>
              <a:rect l="l" t="t" r="r" b="b"/>
              <a:pathLst>
                <a:path w="11920" h="21593" extrusionOk="0">
                  <a:moveTo>
                    <a:pt x="4799" y="0"/>
                  </a:moveTo>
                  <a:lnTo>
                    <a:pt x="4671" y="536"/>
                  </a:lnTo>
                  <a:cubicBezTo>
                    <a:pt x="8627" y="1710"/>
                    <a:pt x="11486" y="6177"/>
                    <a:pt x="11052" y="10643"/>
                  </a:cubicBezTo>
                  <a:cubicBezTo>
                    <a:pt x="10745" y="14676"/>
                    <a:pt x="7861" y="18708"/>
                    <a:pt x="3727" y="20622"/>
                  </a:cubicBezTo>
                  <a:cubicBezTo>
                    <a:pt x="3293" y="20852"/>
                    <a:pt x="2757" y="21158"/>
                    <a:pt x="2246" y="21158"/>
                  </a:cubicBezTo>
                  <a:cubicBezTo>
                    <a:pt x="2119" y="21158"/>
                    <a:pt x="1915" y="21056"/>
                    <a:pt x="1813" y="21056"/>
                  </a:cubicBezTo>
                  <a:cubicBezTo>
                    <a:pt x="536" y="20622"/>
                    <a:pt x="536" y="18708"/>
                    <a:pt x="638" y="17534"/>
                  </a:cubicBezTo>
                  <a:lnTo>
                    <a:pt x="1915" y="7019"/>
                  </a:lnTo>
                  <a:lnTo>
                    <a:pt x="1481" y="7019"/>
                  </a:lnTo>
                  <a:lnTo>
                    <a:pt x="205" y="17534"/>
                  </a:lnTo>
                  <a:cubicBezTo>
                    <a:pt x="0" y="19040"/>
                    <a:pt x="103" y="20954"/>
                    <a:pt x="1608" y="21490"/>
                  </a:cubicBezTo>
                  <a:cubicBezTo>
                    <a:pt x="1813" y="21592"/>
                    <a:pt x="2017" y="21592"/>
                    <a:pt x="2246" y="21592"/>
                  </a:cubicBezTo>
                  <a:cubicBezTo>
                    <a:pt x="2884" y="21592"/>
                    <a:pt x="3523" y="21362"/>
                    <a:pt x="3931" y="21056"/>
                  </a:cubicBezTo>
                  <a:cubicBezTo>
                    <a:pt x="8193" y="19040"/>
                    <a:pt x="11179" y="14880"/>
                    <a:pt x="11486" y="10643"/>
                  </a:cubicBezTo>
                  <a:cubicBezTo>
                    <a:pt x="11919" y="6049"/>
                    <a:pt x="9035" y="1378"/>
                    <a:pt x="4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4;p39">
              <a:extLst>
                <a:ext uri="{FF2B5EF4-FFF2-40B4-BE49-F238E27FC236}">
                  <a16:creationId xmlns="" xmlns:a16="http://schemas.microsoft.com/office/drawing/2014/main" id="{AE7F1D3E-E668-4393-B52B-91D7CAEFA771}"/>
                </a:ext>
              </a:extLst>
            </p:cNvPr>
            <p:cNvSpPr/>
            <p:nvPr/>
          </p:nvSpPr>
          <p:spPr>
            <a:xfrm>
              <a:off x="7425763" y="3393352"/>
              <a:ext cx="143669" cy="258294"/>
            </a:xfrm>
            <a:custGeom>
              <a:avLst/>
              <a:gdLst/>
              <a:ahLst/>
              <a:cxnLst/>
              <a:rect l="l" t="t" r="r" b="b"/>
              <a:pathLst>
                <a:path w="12124" h="21797" extrusionOk="0">
                  <a:moveTo>
                    <a:pt x="5003" y="306"/>
                  </a:moveTo>
                  <a:cubicBezTo>
                    <a:pt x="9035" y="1583"/>
                    <a:pt x="11919" y="6151"/>
                    <a:pt x="11485" y="10745"/>
                  </a:cubicBezTo>
                  <a:cubicBezTo>
                    <a:pt x="11154" y="14982"/>
                    <a:pt x="8193" y="19040"/>
                    <a:pt x="4033" y="21056"/>
                  </a:cubicBezTo>
                  <a:cubicBezTo>
                    <a:pt x="3625" y="21260"/>
                    <a:pt x="2986" y="21592"/>
                    <a:pt x="2348" y="21592"/>
                  </a:cubicBezTo>
                  <a:cubicBezTo>
                    <a:pt x="2119" y="21592"/>
                    <a:pt x="1915" y="21592"/>
                    <a:pt x="1710" y="21464"/>
                  </a:cubicBezTo>
                  <a:cubicBezTo>
                    <a:pt x="307" y="20954"/>
                    <a:pt x="205" y="19142"/>
                    <a:pt x="434" y="17636"/>
                  </a:cubicBezTo>
                  <a:lnTo>
                    <a:pt x="1710" y="7223"/>
                  </a:lnTo>
                  <a:lnTo>
                    <a:pt x="1915" y="7223"/>
                  </a:lnTo>
                  <a:lnTo>
                    <a:pt x="638" y="17636"/>
                  </a:lnTo>
                  <a:cubicBezTo>
                    <a:pt x="536" y="18810"/>
                    <a:pt x="536" y="20724"/>
                    <a:pt x="1812" y="21260"/>
                  </a:cubicBezTo>
                  <a:cubicBezTo>
                    <a:pt x="2017" y="21260"/>
                    <a:pt x="2119" y="21362"/>
                    <a:pt x="2348" y="21362"/>
                  </a:cubicBezTo>
                  <a:cubicBezTo>
                    <a:pt x="2859" y="21362"/>
                    <a:pt x="3497" y="21056"/>
                    <a:pt x="3931" y="20826"/>
                  </a:cubicBezTo>
                  <a:cubicBezTo>
                    <a:pt x="7963" y="18810"/>
                    <a:pt x="10949" y="14880"/>
                    <a:pt x="11281" y="10745"/>
                  </a:cubicBezTo>
                  <a:cubicBezTo>
                    <a:pt x="11690" y="6279"/>
                    <a:pt x="8933" y="1812"/>
                    <a:pt x="4901" y="536"/>
                  </a:cubicBezTo>
                  <a:lnTo>
                    <a:pt x="5003" y="306"/>
                  </a:lnTo>
                  <a:close/>
                  <a:moveTo>
                    <a:pt x="4901" y="0"/>
                  </a:moveTo>
                  <a:lnTo>
                    <a:pt x="4671" y="638"/>
                  </a:lnTo>
                  <a:lnTo>
                    <a:pt x="4773" y="740"/>
                  </a:lnTo>
                  <a:cubicBezTo>
                    <a:pt x="8729" y="1914"/>
                    <a:pt x="11485" y="6279"/>
                    <a:pt x="11052" y="10745"/>
                  </a:cubicBezTo>
                  <a:cubicBezTo>
                    <a:pt x="10745" y="14778"/>
                    <a:pt x="7861" y="18708"/>
                    <a:pt x="3829" y="20724"/>
                  </a:cubicBezTo>
                  <a:cubicBezTo>
                    <a:pt x="3395" y="20826"/>
                    <a:pt x="2859" y="21158"/>
                    <a:pt x="2348" y="21158"/>
                  </a:cubicBezTo>
                  <a:cubicBezTo>
                    <a:pt x="2221" y="21158"/>
                    <a:pt x="2017" y="21056"/>
                    <a:pt x="1915" y="21056"/>
                  </a:cubicBezTo>
                  <a:cubicBezTo>
                    <a:pt x="740" y="20622"/>
                    <a:pt x="740" y="18708"/>
                    <a:pt x="843" y="17636"/>
                  </a:cubicBezTo>
                  <a:lnTo>
                    <a:pt x="2119" y="7121"/>
                  </a:lnTo>
                  <a:lnTo>
                    <a:pt x="1481" y="7019"/>
                  </a:lnTo>
                  <a:lnTo>
                    <a:pt x="205" y="17636"/>
                  </a:lnTo>
                  <a:cubicBezTo>
                    <a:pt x="0" y="19142"/>
                    <a:pt x="102" y="21158"/>
                    <a:pt x="1710" y="21694"/>
                  </a:cubicBezTo>
                  <a:cubicBezTo>
                    <a:pt x="1915" y="21796"/>
                    <a:pt x="2119" y="21796"/>
                    <a:pt x="2348" y="21796"/>
                  </a:cubicBezTo>
                  <a:cubicBezTo>
                    <a:pt x="2986" y="21796"/>
                    <a:pt x="3625" y="21464"/>
                    <a:pt x="4135" y="21260"/>
                  </a:cubicBezTo>
                  <a:cubicBezTo>
                    <a:pt x="8397" y="19244"/>
                    <a:pt x="11383" y="15084"/>
                    <a:pt x="11690" y="10745"/>
                  </a:cubicBezTo>
                  <a:cubicBezTo>
                    <a:pt x="12124" y="6049"/>
                    <a:pt x="9137" y="1378"/>
                    <a:pt x="5003" y="102"/>
                  </a:cubicBezTo>
                  <a:lnTo>
                    <a:pt x="4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5;p39">
              <a:extLst>
                <a:ext uri="{FF2B5EF4-FFF2-40B4-BE49-F238E27FC236}">
                  <a16:creationId xmlns="" xmlns:a16="http://schemas.microsoft.com/office/drawing/2014/main" id="{E9487018-3184-46C3-A840-FA4D9F189386}"/>
                </a:ext>
              </a:extLst>
            </p:cNvPr>
            <p:cNvSpPr/>
            <p:nvPr/>
          </p:nvSpPr>
          <p:spPr>
            <a:xfrm>
              <a:off x="7187440" y="3390627"/>
              <a:ext cx="162724" cy="273723"/>
            </a:xfrm>
            <a:custGeom>
              <a:avLst/>
              <a:gdLst/>
              <a:ahLst/>
              <a:cxnLst/>
              <a:rect l="l" t="t" r="r" b="b"/>
              <a:pathLst>
                <a:path w="13732" h="23099" extrusionOk="0">
                  <a:moveTo>
                    <a:pt x="6279" y="0"/>
                  </a:moveTo>
                  <a:cubicBezTo>
                    <a:pt x="2451" y="2349"/>
                    <a:pt x="1" y="6713"/>
                    <a:pt x="230" y="11281"/>
                  </a:cubicBezTo>
                  <a:cubicBezTo>
                    <a:pt x="332" y="15748"/>
                    <a:pt x="2987" y="20010"/>
                    <a:pt x="6917" y="22128"/>
                  </a:cubicBezTo>
                  <a:cubicBezTo>
                    <a:pt x="7989" y="22766"/>
                    <a:pt x="9061" y="23098"/>
                    <a:pt x="10005" y="23098"/>
                  </a:cubicBezTo>
                  <a:lnTo>
                    <a:pt x="10108" y="23098"/>
                  </a:lnTo>
                  <a:cubicBezTo>
                    <a:pt x="11384" y="22971"/>
                    <a:pt x="12456" y="22460"/>
                    <a:pt x="12992" y="21490"/>
                  </a:cubicBezTo>
                  <a:cubicBezTo>
                    <a:pt x="13732" y="20214"/>
                    <a:pt x="13400" y="18734"/>
                    <a:pt x="12992" y="17356"/>
                  </a:cubicBezTo>
                  <a:lnTo>
                    <a:pt x="9903" y="6177"/>
                  </a:lnTo>
                  <a:lnTo>
                    <a:pt x="9469" y="6279"/>
                  </a:lnTo>
                  <a:lnTo>
                    <a:pt x="12558" y="17458"/>
                  </a:lnTo>
                  <a:cubicBezTo>
                    <a:pt x="12992" y="18836"/>
                    <a:pt x="13298" y="20214"/>
                    <a:pt x="12660" y="21286"/>
                  </a:cubicBezTo>
                  <a:cubicBezTo>
                    <a:pt x="12124" y="22026"/>
                    <a:pt x="11179" y="22562"/>
                    <a:pt x="10108" y="22562"/>
                  </a:cubicBezTo>
                  <a:lnTo>
                    <a:pt x="10005" y="22562"/>
                  </a:lnTo>
                  <a:cubicBezTo>
                    <a:pt x="9163" y="22562"/>
                    <a:pt x="8193" y="22333"/>
                    <a:pt x="7147" y="21694"/>
                  </a:cubicBezTo>
                  <a:cubicBezTo>
                    <a:pt x="3319" y="19678"/>
                    <a:pt x="766" y="15544"/>
                    <a:pt x="639" y="11281"/>
                  </a:cubicBezTo>
                  <a:cubicBezTo>
                    <a:pt x="537" y="6917"/>
                    <a:pt x="2783" y="2680"/>
                    <a:pt x="6509" y="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6;p39">
              <a:extLst>
                <a:ext uri="{FF2B5EF4-FFF2-40B4-BE49-F238E27FC236}">
                  <a16:creationId xmlns="" xmlns:a16="http://schemas.microsoft.com/office/drawing/2014/main" id="{4066F4B2-BD89-483F-9F0E-D23420270AD4}"/>
                </a:ext>
              </a:extLst>
            </p:cNvPr>
            <p:cNvSpPr/>
            <p:nvPr/>
          </p:nvSpPr>
          <p:spPr>
            <a:xfrm>
              <a:off x="7186232" y="3388209"/>
              <a:ext cx="165142" cy="277349"/>
            </a:xfrm>
            <a:custGeom>
              <a:avLst/>
              <a:gdLst/>
              <a:ahLst/>
              <a:cxnLst/>
              <a:rect l="l" t="t" r="r" b="b"/>
              <a:pathLst>
                <a:path w="13936" h="23405" extrusionOk="0">
                  <a:moveTo>
                    <a:pt x="6279" y="332"/>
                  </a:moveTo>
                  <a:lnTo>
                    <a:pt x="6483" y="536"/>
                  </a:lnTo>
                  <a:cubicBezTo>
                    <a:pt x="2782" y="2884"/>
                    <a:pt x="536" y="7121"/>
                    <a:pt x="639" y="11485"/>
                  </a:cubicBezTo>
                  <a:cubicBezTo>
                    <a:pt x="741" y="15850"/>
                    <a:pt x="3293" y="19984"/>
                    <a:pt x="7121" y="22026"/>
                  </a:cubicBezTo>
                  <a:cubicBezTo>
                    <a:pt x="8295" y="22664"/>
                    <a:pt x="9265" y="22868"/>
                    <a:pt x="10107" y="22868"/>
                  </a:cubicBezTo>
                  <a:lnTo>
                    <a:pt x="10210" y="22868"/>
                  </a:lnTo>
                  <a:cubicBezTo>
                    <a:pt x="11281" y="22868"/>
                    <a:pt x="12353" y="22332"/>
                    <a:pt x="12864" y="21490"/>
                  </a:cubicBezTo>
                  <a:cubicBezTo>
                    <a:pt x="13502" y="20418"/>
                    <a:pt x="13196" y="19040"/>
                    <a:pt x="12762" y="17662"/>
                  </a:cubicBezTo>
                  <a:lnTo>
                    <a:pt x="9674" y="6585"/>
                  </a:lnTo>
                  <a:lnTo>
                    <a:pt x="9903" y="6483"/>
                  </a:lnTo>
                  <a:lnTo>
                    <a:pt x="12991" y="17560"/>
                  </a:lnTo>
                  <a:cubicBezTo>
                    <a:pt x="13400" y="18938"/>
                    <a:pt x="13732" y="20418"/>
                    <a:pt x="13094" y="21592"/>
                  </a:cubicBezTo>
                  <a:cubicBezTo>
                    <a:pt x="12558" y="22537"/>
                    <a:pt x="11384" y="23175"/>
                    <a:pt x="10210" y="23175"/>
                  </a:cubicBezTo>
                  <a:lnTo>
                    <a:pt x="10107" y="23175"/>
                  </a:lnTo>
                  <a:cubicBezTo>
                    <a:pt x="9163" y="23175"/>
                    <a:pt x="8193" y="22868"/>
                    <a:pt x="7019" y="22230"/>
                  </a:cubicBezTo>
                  <a:cubicBezTo>
                    <a:pt x="3089" y="20112"/>
                    <a:pt x="536" y="15850"/>
                    <a:pt x="434" y="11485"/>
                  </a:cubicBezTo>
                  <a:cubicBezTo>
                    <a:pt x="230" y="7019"/>
                    <a:pt x="2553" y="2655"/>
                    <a:pt x="6279" y="332"/>
                  </a:cubicBezTo>
                  <a:close/>
                  <a:moveTo>
                    <a:pt x="6381" y="0"/>
                  </a:moveTo>
                  <a:lnTo>
                    <a:pt x="6279" y="102"/>
                  </a:lnTo>
                  <a:cubicBezTo>
                    <a:pt x="2451" y="2450"/>
                    <a:pt x="0" y="6917"/>
                    <a:pt x="230" y="11485"/>
                  </a:cubicBezTo>
                  <a:cubicBezTo>
                    <a:pt x="332" y="15952"/>
                    <a:pt x="2987" y="20316"/>
                    <a:pt x="6917" y="22434"/>
                  </a:cubicBezTo>
                  <a:cubicBezTo>
                    <a:pt x="8091" y="23073"/>
                    <a:pt x="9163" y="23404"/>
                    <a:pt x="10107" y="23404"/>
                  </a:cubicBezTo>
                  <a:lnTo>
                    <a:pt x="10210" y="23404"/>
                  </a:lnTo>
                  <a:cubicBezTo>
                    <a:pt x="11486" y="23302"/>
                    <a:pt x="12660" y="22766"/>
                    <a:pt x="13196" y="21694"/>
                  </a:cubicBezTo>
                  <a:cubicBezTo>
                    <a:pt x="13936" y="20418"/>
                    <a:pt x="13630" y="18938"/>
                    <a:pt x="13196" y="17560"/>
                  </a:cubicBezTo>
                  <a:lnTo>
                    <a:pt x="10107" y="6177"/>
                  </a:lnTo>
                  <a:lnTo>
                    <a:pt x="9469" y="6381"/>
                  </a:lnTo>
                  <a:lnTo>
                    <a:pt x="12558" y="17662"/>
                  </a:lnTo>
                  <a:cubicBezTo>
                    <a:pt x="12991" y="19040"/>
                    <a:pt x="13298" y="20418"/>
                    <a:pt x="12660" y="21388"/>
                  </a:cubicBezTo>
                  <a:cubicBezTo>
                    <a:pt x="12226" y="22128"/>
                    <a:pt x="11281" y="22664"/>
                    <a:pt x="10210" y="22664"/>
                  </a:cubicBezTo>
                  <a:lnTo>
                    <a:pt x="10107" y="22664"/>
                  </a:lnTo>
                  <a:cubicBezTo>
                    <a:pt x="9265" y="22664"/>
                    <a:pt x="8295" y="22434"/>
                    <a:pt x="7249" y="21796"/>
                  </a:cubicBezTo>
                  <a:cubicBezTo>
                    <a:pt x="3523" y="19780"/>
                    <a:pt x="970" y="15748"/>
                    <a:pt x="868" y="11383"/>
                  </a:cubicBezTo>
                  <a:cubicBezTo>
                    <a:pt x="741" y="7121"/>
                    <a:pt x="2987" y="2986"/>
                    <a:pt x="6713" y="638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7;p39">
              <a:extLst>
                <a:ext uri="{FF2B5EF4-FFF2-40B4-BE49-F238E27FC236}">
                  <a16:creationId xmlns="" xmlns:a16="http://schemas.microsoft.com/office/drawing/2014/main" id="{447DF4C8-A572-43C3-A7F1-89B6A1929E7E}"/>
                </a:ext>
              </a:extLst>
            </p:cNvPr>
            <p:cNvSpPr/>
            <p:nvPr/>
          </p:nvSpPr>
          <p:spPr>
            <a:xfrm>
              <a:off x="7331095" y="3651631"/>
              <a:ext cx="15132" cy="32670"/>
            </a:xfrm>
            <a:custGeom>
              <a:avLst/>
              <a:gdLst/>
              <a:ahLst/>
              <a:cxnLst/>
              <a:rect l="l" t="t" r="r" b="b"/>
              <a:pathLst>
                <a:path w="1277" h="2757" extrusionOk="0">
                  <a:moveTo>
                    <a:pt x="537" y="0"/>
                  </a:moveTo>
                  <a:lnTo>
                    <a:pt x="1" y="102"/>
                  </a:lnTo>
                  <a:cubicBezTo>
                    <a:pt x="128" y="945"/>
                    <a:pt x="333" y="1914"/>
                    <a:pt x="869" y="2757"/>
                  </a:cubicBezTo>
                  <a:lnTo>
                    <a:pt x="1277" y="2450"/>
                  </a:lnTo>
                  <a:cubicBezTo>
                    <a:pt x="766" y="1710"/>
                    <a:pt x="537" y="945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8;p39">
              <a:extLst>
                <a:ext uri="{FF2B5EF4-FFF2-40B4-BE49-F238E27FC236}">
                  <a16:creationId xmlns="" xmlns:a16="http://schemas.microsoft.com/office/drawing/2014/main" id="{E06CAFE8-7808-43AE-BE20-CED4E16E87A6}"/>
                </a:ext>
              </a:extLst>
            </p:cNvPr>
            <p:cNvSpPr/>
            <p:nvPr/>
          </p:nvSpPr>
          <p:spPr>
            <a:xfrm>
              <a:off x="7329887" y="3650423"/>
              <a:ext cx="17858" cy="35088"/>
            </a:xfrm>
            <a:custGeom>
              <a:avLst/>
              <a:gdLst/>
              <a:ahLst/>
              <a:cxnLst/>
              <a:rect l="l" t="t" r="r" b="b"/>
              <a:pathLst>
                <a:path w="1507" h="2961" extrusionOk="0">
                  <a:moveTo>
                    <a:pt x="537" y="204"/>
                  </a:moveTo>
                  <a:cubicBezTo>
                    <a:pt x="537" y="1047"/>
                    <a:pt x="741" y="1812"/>
                    <a:pt x="1175" y="2552"/>
                  </a:cubicBezTo>
                  <a:lnTo>
                    <a:pt x="971" y="2655"/>
                  </a:lnTo>
                  <a:cubicBezTo>
                    <a:pt x="537" y="1914"/>
                    <a:pt x="332" y="1174"/>
                    <a:pt x="230" y="306"/>
                  </a:cubicBezTo>
                  <a:lnTo>
                    <a:pt x="537" y="204"/>
                  </a:lnTo>
                  <a:close/>
                  <a:moveTo>
                    <a:pt x="639" y="0"/>
                  </a:moveTo>
                  <a:lnTo>
                    <a:pt x="1" y="102"/>
                  </a:lnTo>
                  <a:lnTo>
                    <a:pt x="1" y="204"/>
                  </a:lnTo>
                  <a:cubicBezTo>
                    <a:pt x="103" y="1174"/>
                    <a:pt x="332" y="2016"/>
                    <a:pt x="868" y="2859"/>
                  </a:cubicBezTo>
                  <a:lnTo>
                    <a:pt x="971" y="2961"/>
                  </a:lnTo>
                  <a:lnTo>
                    <a:pt x="1507" y="2655"/>
                  </a:lnTo>
                  <a:lnTo>
                    <a:pt x="1379" y="2552"/>
                  </a:lnTo>
                  <a:cubicBezTo>
                    <a:pt x="971" y="1812"/>
                    <a:pt x="741" y="945"/>
                    <a:pt x="741" y="102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59;p39">
              <a:extLst>
                <a:ext uri="{FF2B5EF4-FFF2-40B4-BE49-F238E27FC236}">
                  <a16:creationId xmlns="" xmlns:a16="http://schemas.microsoft.com/office/drawing/2014/main" id="{DB532833-F47B-49F6-84A9-28C20ED03F4A}"/>
                </a:ext>
              </a:extLst>
            </p:cNvPr>
            <p:cNvSpPr/>
            <p:nvPr/>
          </p:nvSpPr>
          <p:spPr>
            <a:xfrm>
              <a:off x="7426972" y="3642862"/>
              <a:ext cx="15132" cy="42648"/>
            </a:xfrm>
            <a:custGeom>
              <a:avLst/>
              <a:gdLst/>
              <a:ahLst/>
              <a:cxnLst/>
              <a:rect l="l" t="t" r="r" b="b"/>
              <a:pathLst>
                <a:path w="1277" h="3599" extrusionOk="0">
                  <a:moveTo>
                    <a:pt x="741" y="0"/>
                  </a:moveTo>
                  <a:lnTo>
                    <a:pt x="0" y="3497"/>
                  </a:lnTo>
                  <a:lnTo>
                    <a:pt x="434" y="3599"/>
                  </a:lnTo>
                  <a:lnTo>
                    <a:pt x="1277" y="10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0;p39">
              <a:extLst>
                <a:ext uri="{FF2B5EF4-FFF2-40B4-BE49-F238E27FC236}">
                  <a16:creationId xmlns="" xmlns:a16="http://schemas.microsoft.com/office/drawing/2014/main" id="{54D5EC4F-B1F1-45B1-AA00-6EF3D583285A}"/>
                </a:ext>
              </a:extLst>
            </p:cNvPr>
            <p:cNvSpPr/>
            <p:nvPr/>
          </p:nvSpPr>
          <p:spPr>
            <a:xfrm>
              <a:off x="7425763" y="3640137"/>
              <a:ext cx="17550" cy="46890"/>
            </a:xfrm>
            <a:custGeom>
              <a:avLst/>
              <a:gdLst/>
              <a:ahLst/>
              <a:cxnLst/>
              <a:rect l="l" t="t" r="r" b="b"/>
              <a:pathLst>
                <a:path w="1481" h="3957" extrusionOk="0">
                  <a:moveTo>
                    <a:pt x="1174" y="332"/>
                  </a:moveTo>
                  <a:lnTo>
                    <a:pt x="434" y="3727"/>
                  </a:lnTo>
                  <a:lnTo>
                    <a:pt x="205" y="3625"/>
                  </a:lnTo>
                  <a:lnTo>
                    <a:pt x="945" y="332"/>
                  </a:lnTo>
                  <a:close/>
                  <a:moveTo>
                    <a:pt x="843" y="0"/>
                  </a:moveTo>
                  <a:lnTo>
                    <a:pt x="0" y="3829"/>
                  </a:lnTo>
                  <a:lnTo>
                    <a:pt x="638" y="3956"/>
                  </a:lnTo>
                  <a:lnTo>
                    <a:pt x="1481" y="230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561;p39">
              <a:extLst>
                <a:ext uri="{FF2B5EF4-FFF2-40B4-BE49-F238E27FC236}">
                  <a16:creationId xmlns="" xmlns:a16="http://schemas.microsoft.com/office/drawing/2014/main" id="{9AC9CE4B-1C34-48C7-8B0F-A9BB2E5F7082}"/>
                </a:ext>
              </a:extLst>
            </p:cNvPr>
            <p:cNvGrpSpPr/>
            <p:nvPr/>
          </p:nvGrpSpPr>
          <p:grpSpPr>
            <a:xfrm>
              <a:off x="7132655" y="3978629"/>
              <a:ext cx="499106" cy="626966"/>
              <a:chOff x="7623400" y="3984650"/>
              <a:chExt cx="739964" cy="929527"/>
            </a:xfrm>
          </p:grpSpPr>
          <p:sp>
            <p:nvSpPr>
              <p:cNvPr id="92" name="Google Shape;562;p39">
                <a:extLst>
                  <a:ext uri="{FF2B5EF4-FFF2-40B4-BE49-F238E27FC236}">
                    <a16:creationId xmlns="" xmlns:a16="http://schemas.microsoft.com/office/drawing/2014/main" id="{6CB57849-FEA6-49C8-A393-885CBDEBC3C7}"/>
                  </a:ext>
                </a:extLst>
              </p:cNvPr>
              <p:cNvSpPr/>
              <p:nvPr/>
            </p:nvSpPr>
            <p:spPr>
              <a:xfrm flipH="1">
                <a:off x="7623400" y="4810100"/>
                <a:ext cx="363089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2013" extrusionOk="0">
                    <a:moveTo>
                      <a:pt x="5447" y="0"/>
                    </a:moveTo>
                    <a:cubicBezTo>
                      <a:pt x="5017" y="0"/>
                      <a:pt x="4534" y="146"/>
                      <a:pt x="4055" y="428"/>
                    </a:cubicBezTo>
                    <a:cubicBezTo>
                      <a:pt x="3601" y="696"/>
                      <a:pt x="3057" y="937"/>
                      <a:pt x="2480" y="937"/>
                    </a:cubicBezTo>
                    <a:cubicBezTo>
                      <a:pt x="2333" y="937"/>
                      <a:pt x="2183" y="922"/>
                      <a:pt x="2033" y="887"/>
                    </a:cubicBezTo>
                    <a:cubicBezTo>
                      <a:pt x="1644" y="795"/>
                      <a:pt x="1226" y="319"/>
                      <a:pt x="778" y="319"/>
                    </a:cubicBezTo>
                    <a:cubicBezTo>
                      <a:pt x="711" y="319"/>
                      <a:pt x="643" y="329"/>
                      <a:pt x="574" y="354"/>
                    </a:cubicBezTo>
                    <a:cubicBezTo>
                      <a:pt x="0" y="558"/>
                      <a:pt x="394" y="1497"/>
                      <a:pt x="445" y="2013"/>
                    </a:cubicBezTo>
                    <a:lnTo>
                      <a:pt x="6942" y="2013"/>
                    </a:lnTo>
                    <a:cubicBezTo>
                      <a:pt x="7023" y="643"/>
                      <a:pt x="6351" y="0"/>
                      <a:pt x="5447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63;p39">
                <a:extLst>
                  <a:ext uri="{FF2B5EF4-FFF2-40B4-BE49-F238E27FC236}">
                    <a16:creationId xmlns="" xmlns:a16="http://schemas.microsoft.com/office/drawing/2014/main" id="{2E07D57E-926D-4C55-A058-71D05204357E}"/>
                  </a:ext>
                </a:extLst>
              </p:cNvPr>
              <p:cNvSpPr/>
              <p:nvPr/>
            </p:nvSpPr>
            <p:spPr>
              <a:xfrm>
                <a:off x="7858350" y="3984650"/>
                <a:ext cx="73200" cy="9066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64;p39">
                <a:extLst>
                  <a:ext uri="{FF2B5EF4-FFF2-40B4-BE49-F238E27FC236}">
                    <a16:creationId xmlns="" xmlns:a16="http://schemas.microsoft.com/office/drawing/2014/main" id="{8A328840-1EA5-46DB-8BCD-7673F416F5AB}"/>
                  </a:ext>
                </a:extLst>
              </p:cNvPr>
              <p:cNvSpPr/>
              <p:nvPr/>
            </p:nvSpPr>
            <p:spPr>
              <a:xfrm>
                <a:off x="8000275" y="4810100"/>
                <a:ext cx="363089" cy="104077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2013" extrusionOk="0">
                    <a:moveTo>
                      <a:pt x="5447" y="0"/>
                    </a:moveTo>
                    <a:cubicBezTo>
                      <a:pt x="5017" y="0"/>
                      <a:pt x="4534" y="146"/>
                      <a:pt x="4055" y="428"/>
                    </a:cubicBezTo>
                    <a:cubicBezTo>
                      <a:pt x="3601" y="696"/>
                      <a:pt x="3057" y="937"/>
                      <a:pt x="2480" y="937"/>
                    </a:cubicBezTo>
                    <a:cubicBezTo>
                      <a:pt x="2333" y="937"/>
                      <a:pt x="2183" y="922"/>
                      <a:pt x="2033" y="887"/>
                    </a:cubicBezTo>
                    <a:cubicBezTo>
                      <a:pt x="1644" y="795"/>
                      <a:pt x="1226" y="319"/>
                      <a:pt x="778" y="319"/>
                    </a:cubicBezTo>
                    <a:cubicBezTo>
                      <a:pt x="711" y="319"/>
                      <a:pt x="643" y="329"/>
                      <a:pt x="574" y="354"/>
                    </a:cubicBezTo>
                    <a:cubicBezTo>
                      <a:pt x="0" y="558"/>
                      <a:pt x="394" y="1497"/>
                      <a:pt x="445" y="2013"/>
                    </a:cubicBezTo>
                    <a:lnTo>
                      <a:pt x="6942" y="2013"/>
                    </a:lnTo>
                    <a:cubicBezTo>
                      <a:pt x="7023" y="643"/>
                      <a:pt x="6351" y="0"/>
                      <a:pt x="5447" y="0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65;p39">
                <a:extLst>
                  <a:ext uri="{FF2B5EF4-FFF2-40B4-BE49-F238E27FC236}">
                    <a16:creationId xmlns="" xmlns:a16="http://schemas.microsoft.com/office/drawing/2014/main" id="{E02D7366-469C-4533-A6C6-76AFAB857FF9}"/>
                  </a:ext>
                </a:extLst>
              </p:cNvPr>
              <p:cNvSpPr/>
              <p:nvPr/>
            </p:nvSpPr>
            <p:spPr>
              <a:xfrm>
                <a:off x="7931550" y="4854650"/>
                <a:ext cx="11700" cy="11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6" name="Google Shape;566;p39">
                <a:extLst>
                  <a:ext uri="{FF2B5EF4-FFF2-40B4-BE49-F238E27FC236}">
                    <a16:creationId xmlns="" xmlns:a16="http://schemas.microsoft.com/office/drawing/2014/main" id="{D6AEF097-ABAA-4829-BDF3-F3F781F7E1F3}"/>
                  </a:ext>
                </a:extLst>
              </p:cNvPr>
              <p:cNvCxnSpPr/>
              <p:nvPr/>
            </p:nvCxnSpPr>
            <p:spPr>
              <a:xfrm>
                <a:off x="7626451" y="4898475"/>
                <a:ext cx="342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7" name="Google Shape;567;p39">
                <a:extLst>
                  <a:ext uri="{FF2B5EF4-FFF2-40B4-BE49-F238E27FC236}">
                    <a16:creationId xmlns="" xmlns:a16="http://schemas.microsoft.com/office/drawing/2014/main" id="{76572F3A-9DDA-4DBA-AAF2-35CF8DF4C348}"/>
                  </a:ext>
                </a:extLst>
              </p:cNvPr>
              <p:cNvSpPr/>
              <p:nvPr/>
            </p:nvSpPr>
            <p:spPr>
              <a:xfrm>
                <a:off x="8035850" y="4854650"/>
                <a:ext cx="11700" cy="11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8" name="Google Shape;568;p39">
                <a:extLst>
                  <a:ext uri="{FF2B5EF4-FFF2-40B4-BE49-F238E27FC236}">
                    <a16:creationId xmlns="" xmlns:a16="http://schemas.microsoft.com/office/drawing/2014/main" id="{28FCECBC-0C5F-4DEB-A377-2C248D3C0875}"/>
                  </a:ext>
                </a:extLst>
              </p:cNvPr>
              <p:cNvCxnSpPr/>
              <p:nvPr/>
            </p:nvCxnSpPr>
            <p:spPr>
              <a:xfrm>
                <a:off x="8019626" y="4898475"/>
                <a:ext cx="342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569;p39">
                <a:extLst>
                  <a:ext uri="{FF2B5EF4-FFF2-40B4-BE49-F238E27FC236}">
                    <a16:creationId xmlns="" xmlns:a16="http://schemas.microsoft.com/office/drawing/2014/main" id="{AC9A8FD0-8C48-4813-9942-356A8C3BDBAD}"/>
                  </a:ext>
                </a:extLst>
              </p:cNvPr>
              <p:cNvCxnSpPr/>
              <p:nvPr/>
            </p:nvCxnSpPr>
            <p:spPr>
              <a:xfrm>
                <a:off x="7858350" y="4858925"/>
                <a:ext cx="0" cy="2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570;p39">
                <a:extLst>
                  <a:ext uri="{FF2B5EF4-FFF2-40B4-BE49-F238E27FC236}">
                    <a16:creationId xmlns="" xmlns:a16="http://schemas.microsoft.com/office/drawing/2014/main" id="{CAFC9F15-AE18-4C37-ABDA-8C13080691F3}"/>
                  </a:ext>
                </a:extLst>
              </p:cNvPr>
              <p:cNvCxnSpPr/>
              <p:nvPr/>
            </p:nvCxnSpPr>
            <p:spPr>
              <a:xfrm>
                <a:off x="7831550" y="4853575"/>
                <a:ext cx="0" cy="3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571;p39">
                <a:extLst>
                  <a:ext uri="{FF2B5EF4-FFF2-40B4-BE49-F238E27FC236}">
                    <a16:creationId xmlns="" xmlns:a16="http://schemas.microsoft.com/office/drawing/2014/main" id="{13239E53-0460-43B3-AF45-DF6CB48D50B4}"/>
                  </a:ext>
                </a:extLst>
              </p:cNvPr>
              <p:cNvCxnSpPr/>
              <p:nvPr/>
            </p:nvCxnSpPr>
            <p:spPr>
              <a:xfrm>
                <a:off x="7804750" y="4844650"/>
                <a:ext cx="0" cy="4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572;p39">
                <a:extLst>
                  <a:ext uri="{FF2B5EF4-FFF2-40B4-BE49-F238E27FC236}">
                    <a16:creationId xmlns="" xmlns:a16="http://schemas.microsoft.com/office/drawing/2014/main" id="{C16A74E7-983F-4C88-9907-208379FCA6B3}"/>
                  </a:ext>
                </a:extLst>
              </p:cNvPr>
              <p:cNvCxnSpPr/>
              <p:nvPr/>
            </p:nvCxnSpPr>
            <p:spPr>
              <a:xfrm>
                <a:off x="7777950" y="4830375"/>
                <a:ext cx="0" cy="5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573;p39">
                <a:extLst>
                  <a:ext uri="{FF2B5EF4-FFF2-40B4-BE49-F238E27FC236}">
                    <a16:creationId xmlns="" xmlns:a16="http://schemas.microsoft.com/office/drawing/2014/main" id="{9C06AD83-FFD4-46FD-8BCC-71BF6B0CD5AD}"/>
                  </a:ext>
                </a:extLst>
              </p:cNvPr>
              <p:cNvCxnSpPr/>
              <p:nvPr/>
            </p:nvCxnSpPr>
            <p:spPr>
              <a:xfrm>
                <a:off x="8120750" y="4858925"/>
                <a:ext cx="0" cy="2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574;p39">
                <a:extLst>
                  <a:ext uri="{FF2B5EF4-FFF2-40B4-BE49-F238E27FC236}">
                    <a16:creationId xmlns="" xmlns:a16="http://schemas.microsoft.com/office/drawing/2014/main" id="{8F609F02-5968-4004-9E00-4A0501BC9D72}"/>
                  </a:ext>
                </a:extLst>
              </p:cNvPr>
              <p:cNvCxnSpPr/>
              <p:nvPr/>
            </p:nvCxnSpPr>
            <p:spPr>
              <a:xfrm>
                <a:off x="8147550" y="4853575"/>
                <a:ext cx="0" cy="31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575;p39">
                <a:extLst>
                  <a:ext uri="{FF2B5EF4-FFF2-40B4-BE49-F238E27FC236}">
                    <a16:creationId xmlns="" xmlns:a16="http://schemas.microsoft.com/office/drawing/2014/main" id="{8A03D85D-FC02-4B26-8672-9E0112C156D6}"/>
                  </a:ext>
                </a:extLst>
              </p:cNvPr>
              <p:cNvCxnSpPr/>
              <p:nvPr/>
            </p:nvCxnSpPr>
            <p:spPr>
              <a:xfrm>
                <a:off x="8174350" y="4844650"/>
                <a:ext cx="0" cy="4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576;p39">
                <a:extLst>
                  <a:ext uri="{FF2B5EF4-FFF2-40B4-BE49-F238E27FC236}">
                    <a16:creationId xmlns="" xmlns:a16="http://schemas.microsoft.com/office/drawing/2014/main" id="{4E8EBDB3-C801-433B-A44C-EB0B68D7805F}"/>
                  </a:ext>
                </a:extLst>
              </p:cNvPr>
              <p:cNvCxnSpPr/>
              <p:nvPr/>
            </p:nvCxnSpPr>
            <p:spPr>
              <a:xfrm>
                <a:off x="8201150" y="4830375"/>
                <a:ext cx="0" cy="54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7" name="Google Shape;577;p39">
                <a:extLst>
                  <a:ext uri="{FF2B5EF4-FFF2-40B4-BE49-F238E27FC236}">
                    <a16:creationId xmlns="" xmlns:a16="http://schemas.microsoft.com/office/drawing/2014/main" id="{24711D8D-D472-42C8-B12D-712E63FB48A5}"/>
                  </a:ext>
                </a:extLst>
              </p:cNvPr>
              <p:cNvSpPr/>
              <p:nvPr/>
            </p:nvSpPr>
            <p:spPr>
              <a:xfrm>
                <a:off x="8047550" y="3984650"/>
                <a:ext cx="73200" cy="9066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7232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Afrontando nuestra realidad</a:t>
            </a:r>
            <a:endParaRPr lang="es-PE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35</a:t>
            </a:fld>
            <a:endParaRPr lang="es-PE"/>
          </a:p>
        </p:txBody>
      </p:sp>
      <p:sp>
        <p:nvSpPr>
          <p:cNvPr id="4" name="Google Shape;644;p42"/>
          <p:cNvSpPr/>
          <p:nvPr/>
        </p:nvSpPr>
        <p:spPr>
          <a:xfrm>
            <a:off x="614975" y="1507288"/>
            <a:ext cx="3693837" cy="3280512"/>
          </a:xfrm>
          <a:prstGeom prst="roundRect">
            <a:avLst>
              <a:gd name="adj" fmla="val 15064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" name="Google Shape;645;p42"/>
          <p:cNvGraphicFramePr/>
          <p:nvPr>
            <p:extLst>
              <p:ext uri="{D42A27DB-BD31-4B8C-83A1-F6EECF244321}">
                <p14:modId xmlns:p14="http://schemas.microsoft.com/office/powerpoint/2010/main" val="1122607660"/>
              </p:ext>
            </p:extLst>
          </p:nvPr>
        </p:nvGraphicFramePr>
        <p:xfrm>
          <a:off x="803649" y="1779421"/>
          <a:ext cx="3316488" cy="27362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10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5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2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Barlow SemiBold" panose="020B0604020202020204" charset="0"/>
                          <a:ea typeface="Staatliches"/>
                          <a:cs typeface="Bree Serif" panose="020B0604020202020204" charset="0"/>
                          <a:sym typeface="Staatliches"/>
                        </a:rPr>
                        <a:t>Informarnos sobre las nuevas consideraciones a favor de nuestra salud, para tomar decisiones futuras</a:t>
                      </a:r>
                      <a:endParaRPr sz="1600" dirty="0">
                        <a:solidFill>
                          <a:schemeClr val="tx1"/>
                        </a:solidFill>
                        <a:latin typeface="Barlow SemiBold" panose="020B0604020202020204" charset="0"/>
                        <a:ea typeface="Staatliches"/>
                        <a:cs typeface="Bree Serif" panose="020B0604020202020204" charset="0"/>
                        <a:sym typeface="Staatliches"/>
                      </a:endParaRP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5D40A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5D40A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Barlow SemiBold" panose="020B0604020202020204" charset="0"/>
                          <a:ea typeface="Staatliches"/>
                          <a:cs typeface="Bree Serif" panose="020B0604020202020204" charset="0"/>
                          <a:sym typeface="Staatliches"/>
                        </a:rPr>
                        <a:t>Utilizar la tensión de manera creativa y no desde el estancamiento </a:t>
                      </a:r>
                      <a:endParaRPr sz="1600" dirty="0">
                        <a:solidFill>
                          <a:schemeClr val="tx1"/>
                        </a:solidFill>
                        <a:latin typeface="Barlow SemiBold" panose="020B0604020202020204" charset="0"/>
                        <a:ea typeface="Staatliches"/>
                        <a:cs typeface="Bree Serif" panose="020B0604020202020204" charset="0"/>
                        <a:sym typeface="Staatliches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D40A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6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dirty="0">
                          <a:solidFill>
                            <a:schemeClr val="bg1"/>
                          </a:solidFill>
                          <a:latin typeface="Barlow SemiBold" panose="020B0604020202020204" charset="0"/>
                          <a:ea typeface="Abel"/>
                          <a:cs typeface="Abel"/>
                          <a:sym typeface="Abel"/>
                        </a:rPr>
                        <a:t>SE CONSCIENTE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5D40A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E" dirty="0">
                          <a:solidFill>
                            <a:schemeClr val="bg1"/>
                          </a:solidFill>
                          <a:latin typeface="Barlow SemiBold" panose="020B0604020202020204" charset="0"/>
                          <a:ea typeface="Abel"/>
                          <a:cs typeface="Abel"/>
                          <a:sym typeface="Abel"/>
                        </a:rPr>
                        <a:t>EXPRÉSATE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Google Shape;644;p42"/>
          <p:cNvSpPr/>
          <p:nvPr/>
        </p:nvSpPr>
        <p:spPr>
          <a:xfrm>
            <a:off x="4869475" y="1507288"/>
            <a:ext cx="3693837" cy="3280512"/>
          </a:xfrm>
          <a:prstGeom prst="roundRect">
            <a:avLst>
              <a:gd name="adj" fmla="val 15064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Google Shape;645;p42"/>
          <p:cNvGraphicFramePr/>
          <p:nvPr>
            <p:extLst>
              <p:ext uri="{D42A27DB-BD31-4B8C-83A1-F6EECF244321}">
                <p14:modId xmlns:p14="http://schemas.microsoft.com/office/powerpoint/2010/main" val="1713265025"/>
              </p:ext>
            </p:extLst>
          </p:nvPr>
        </p:nvGraphicFramePr>
        <p:xfrm>
          <a:off x="5058149" y="1779421"/>
          <a:ext cx="3316488" cy="27362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10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5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2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 dirty="0">
                          <a:solidFill>
                            <a:schemeClr val="dk1"/>
                          </a:solidFill>
                          <a:latin typeface="Barlow SemiBold" panose="020B0604020202020204" charset="0"/>
                          <a:ea typeface="Staatliches"/>
                          <a:cs typeface="Staatliches"/>
                          <a:sym typeface="Staatliches"/>
                        </a:rPr>
                        <a:t>Cambiar nuestra actitud y la forma en la que hacemos las cosas 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5D40A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5D40A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 dirty="0">
                          <a:solidFill>
                            <a:schemeClr val="dk1"/>
                          </a:solidFill>
                          <a:latin typeface="Barlow SemiBold" panose="020B0604020202020204" charset="0"/>
                          <a:ea typeface="Staatliches"/>
                          <a:cs typeface="Staatliches"/>
                          <a:sym typeface="Staatliches"/>
                        </a:rPr>
                        <a:t>Aceptar la situación real y vivir el proceso a nuestro ritmo, sin dejar que el miedo nos paralice por completo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D40A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2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dirty="0">
                          <a:solidFill>
                            <a:schemeClr val="bg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ADAPTATE</a:t>
                      </a:r>
                    </a:p>
                  </a:txBody>
                  <a:tcPr marL="91425" marR="91425" marT="91425" marB="91425" anchor="ctr">
                    <a:lnL w="28575" cap="flat" cmpd="sng">
                      <a:solidFill>
                        <a:srgbClr val="5D40A4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dirty="0">
                          <a:solidFill>
                            <a:schemeClr val="bg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VIVE</a:t>
                      </a: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647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Cuarto momento</a:t>
            </a:r>
            <a:endParaRPr dirty="0"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xfrm>
            <a:off x="614975" y="2611074"/>
            <a:ext cx="4969500" cy="932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b="1" dirty="0"/>
              <a:t>Seguimiento, Monitoreo y Evaluación (Establecimiento de acuerdos y compromisos de cambio)</a:t>
            </a:r>
            <a:endParaRPr lang="es-PE" b="1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4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948213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37</a:t>
            </a:fld>
            <a:endParaRPr lang="es-PE"/>
          </a:p>
        </p:txBody>
      </p:sp>
      <p:pic>
        <p:nvPicPr>
          <p:cNvPr id="4" name="Picture 2" descr="Las imágenes de Familia Covid más descargadas de Agos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4" y="1383632"/>
            <a:ext cx="3964673" cy="357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AEA497D-DFD6-47DF-A4E5-F43918283720}"/>
              </a:ext>
            </a:extLst>
          </p:cNvPr>
          <p:cNvSpPr txBox="1"/>
          <p:nvPr/>
        </p:nvSpPr>
        <p:spPr>
          <a:xfrm>
            <a:off x="381000" y="664259"/>
            <a:ext cx="7031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¿ QUIENES ESTAN INVOLUCRADOS EN EL CUIDADO?</a:t>
            </a:r>
            <a:endParaRPr lang="es-PE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La Solidaridad, el respeto y la tolerancia nos une - Alcaldía de La Jagua  de Ibirico - Cesar">
            <a:extLst>
              <a:ext uri="{FF2B5EF4-FFF2-40B4-BE49-F238E27FC236}">
                <a16:creationId xmlns="" xmlns:a16="http://schemas.microsoft.com/office/drawing/2014/main" id="{9CE7835B-00FB-40FE-A098-7FE697152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" b="17193"/>
          <a:stretch/>
        </p:blipFill>
        <p:spPr bwMode="auto">
          <a:xfrm>
            <a:off x="4704348" y="1383632"/>
            <a:ext cx="4343400" cy="36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95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C</a:t>
            </a:r>
            <a:r>
              <a:rPr lang="en" dirty="0"/>
              <a:t>omportamiento Saludable</a:t>
            </a:r>
            <a:endParaRPr dirty="0"/>
          </a:p>
        </p:txBody>
      </p:sp>
      <p:sp>
        <p:nvSpPr>
          <p:cNvPr id="378" name="Google Shape;378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508D7ADE-39EA-4F97-9919-2732DC02E5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62284"/>
              </p:ext>
            </p:extLst>
          </p:nvPr>
        </p:nvGraphicFramePr>
        <p:xfrm>
          <a:off x="940926" y="1444240"/>
          <a:ext cx="6861464" cy="371721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148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4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4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76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3289">
                <a:tc>
                  <a:txBody>
                    <a:bodyPr/>
                    <a:lstStyle/>
                    <a:p>
                      <a:r>
                        <a:rPr lang="es-MX" sz="1200" dirty="0"/>
                        <a:t>EJE TEMÁTICO</a:t>
                      </a:r>
                      <a:endParaRPr lang="es-P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PRÁCTICA O COMPORTAMIENTO</a:t>
                      </a:r>
                      <a:endParaRPr lang="es-P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Comp</a:t>
                      </a:r>
                      <a:r>
                        <a:rPr lang="es-MX" sz="1200" baseline="0" dirty="0"/>
                        <a:t>. Saludable</a:t>
                      </a:r>
                      <a:r>
                        <a:rPr lang="es-MX" sz="1200" dirty="0"/>
                        <a:t> </a:t>
                      </a:r>
                      <a:endParaRPr lang="es-P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200" dirty="0"/>
                        <a:t>Comp.</a:t>
                      </a:r>
                      <a:r>
                        <a:rPr lang="es-MX" sz="1200" baseline="0" dirty="0"/>
                        <a:t> No saludable</a:t>
                      </a:r>
                      <a:endParaRPr lang="es-P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901">
                <a:tc rowSpan="7">
                  <a:txBody>
                    <a:bodyPr/>
                    <a:lstStyle/>
                    <a:p>
                      <a:endParaRPr lang="es-PE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¿La</a:t>
                      </a:r>
                      <a:r>
                        <a:rPr lang="es-MX" sz="1100" baseline="0" dirty="0"/>
                        <a:t> familia dispone de un lugar para el lavado de manos?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s-PE" sz="3600" dirty="0"/>
                        <a:t>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s-P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563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¿La familia utiliza agua y jabón para el lavado de manos?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P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/>
                        <a:t>NO</a:t>
                      </a:r>
                      <a:endParaRPr lang="es-PE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4563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¿La familia utiliza</a:t>
                      </a:r>
                      <a:r>
                        <a:rPr lang="es-MX" sz="1100" baseline="0" dirty="0"/>
                        <a:t> algún método de desinfección del agua, hierve o clora el agua de consumo?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/>
                        <a:t>SI</a:t>
                      </a:r>
                      <a:endParaRPr lang="es-P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/>
                        <a:t>NO</a:t>
                      </a:r>
                      <a:endParaRPr lang="es-PE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563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¿La familia describe</a:t>
                      </a:r>
                      <a:r>
                        <a:rPr lang="es-MX" sz="1100" baseline="0" dirty="0"/>
                        <a:t> el correcto uso de la mascarilla</a:t>
                      </a:r>
                      <a:r>
                        <a:rPr lang="es-MX" sz="1100" dirty="0"/>
                        <a:t>?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/>
                        <a:t>SI</a:t>
                      </a:r>
                      <a:endParaRPr lang="es-P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/>
                        <a:t>NO</a:t>
                      </a:r>
                      <a:endParaRPr lang="es-PE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488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¿La familia  implementa</a:t>
                      </a:r>
                      <a:r>
                        <a:rPr lang="es-MX" sz="1100" baseline="0" dirty="0"/>
                        <a:t> otras  </a:t>
                      </a:r>
                      <a:r>
                        <a:rPr lang="es-MX" sz="1100" dirty="0"/>
                        <a:t> recomendaciones de bioseguridad en su casa ?</a:t>
                      </a:r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/>
                        <a:t>SI</a:t>
                      </a:r>
                      <a:endParaRPr lang="es-P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/>
                        <a:t>NO</a:t>
                      </a:r>
                      <a:endParaRPr lang="es-PE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4563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NO</a:t>
                      </a:r>
                      <a:endParaRPr lang="es-P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/>
                        <a:t>SI</a:t>
                      </a:r>
                      <a:endParaRPr lang="es-PE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4563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/>
                        <a:t>SI</a:t>
                      </a:r>
                      <a:endParaRPr lang="es-P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dirty="0"/>
                        <a:t>NO</a:t>
                      </a:r>
                      <a:endParaRPr lang="es-PE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790" y="2090997"/>
            <a:ext cx="563880" cy="3396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762" y="2090997"/>
            <a:ext cx="601980" cy="339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25610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8" name="Google Shape;304;p36">
            <a:extLst>
              <a:ext uri="{FF2B5EF4-FFF2-40B4-BE49-F238E27FC236}">
                <a16:creationId xmlns="" xmlns:a16="http://schemas.microsoft.com/office/drawing/2014/main" id="{25C88D5E-F9D7-4D16-9D21-BBA4539BE672}"/>
              </a:ext>
            </a:extLst>
          </p:cNvPr>
          <p:cNvSpPr txBox="1">
            <a:spLocks/>
          </p:cNvSpPr>
          <p:nvPr/>
        </p:nvSpPr>
        <p:spPr>
          <a:xfrm>
            <a:off x="643441" y="2242365"/>
            <a:ext cx="4863900" cy="271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indent="0">
              <a:buFont typeface="Barlow Light"/>
              <a:buNone/>
            </a:pPr>
            <a:r>
              <a:rPr lang="es-MX" sz="2000" dirty="0"/>
              <a:t>Nos puede contactar en:</a:t>
            </a:r>
          </a:p>
          <a:p>
            <a:pPr marL="0" indent="0">
              <a:buFont typeface="Barlow Light"/>
              <a:buNone/>
            </a:pPr>
            <a:endParaRPr lang="es-MX" sz="1000" dirty="0"/>
          </a:p>
          <a:p>
            <a:pPr indent="-368300">
              <a:buSzPts val="2200"/>
              <a:buFont typeface="Barlow Light"/>
              <a:buChar char="●"/>
            </a:pPr>
            <a:r>
              <a:rPr lang="es-MX" sz="1400" dirty="0"/>
              <a:t>www.gycperu.com</a:t>
            </a:r>
          </a:p>
          <a:p>
            <a:pPr indent="-368300">
              <a:spcBef>
                <a:spcPts val="0"/>
              </a:spcBef>
              <a:buSzPts val="2200"/>
              <a:buFont typeface="Barlow Light"/>
              <a:buChar char="●"/>
            </a:pPr>
            <a:r>
              <a:rPr lang="es-MX" sz="1400" dirty="0">
                <a:hlinkClick r:id="rId3"/>
              </a:rPr>
              <a:t>gyc@gycperu.com</a:t>
            </a:r>
            <a:endParaRPr lang="es-MX" sz="1400" dirty="0"/>
          </a:p>
          <a:p>
            <a:pPr indent="-368300">
              <a:spcBef>
                <a:spcPts val="0"/>
              </a:spcBef>
              <a:buSzPts val="2200"/>
              <a:buFont typeface="Barlow Light"/>
              <a:buChar char="●"/>
            </a:pPr>
            <a:r>
              <a:rPr lang="es-MX" sz="1400" dirty="0" err="1"/>
              <a:t>Télef</a:t>
            </a:r>
            <a:r>
              <a:rPr lang="es-MX" sz="1400" dirty="0"/>
              <a:t>. +51-976969451 - +51-970076888</a:t>
            </a:r>
          </a:p>
          <a:p>
            <a:pPr indent="-368300">
              <a:spcBef>
                <a:spcPts val="0"/>
              </a:spcBef>
              <a:buSzPts val="2200"/>
              <a:buFont typeface="Barlow Light"/>
              <a:buChar char="●"/>
            </a:pPr>
            <a:r>
              <a:rPr lang="es-MX" sz="1400" dirty="0"/>
              <a:t>Calle Chinchón 875 – Oficina 401</a:t>
            </a:r>
          </a:p>
          <a:p>
            <a:pPr marL="88900" indent="0">
              <a:spcBef>
                <a:spcPts val="0"/>
              </a:spcBef>
              <a:buSzPts val="2200"/>
              <a:buNone/>
            </a:pPr>
            <a:r>
              <a:rPr lang="es-MX" sz="1400" dirty="0"/>
              <a:t>          San Isidro – Lima - Perú</a:t>
            </a:r>
          </a:p>
        </p:txBody>
      </p:sp>
      <p:pic>
        <p:nvPicPr>
          <p:cNvPr id="10" name="Imagen 9" descr="logo degrade2019">
            <a:extLst>
              <a:ext uri="{FF2B5EF4-FFF2-40B4-BE49-F238E27FC236}">
                <a16:creationId xmlns="" xmlns:a16="http://schemas.microsoft.com/office/drawing/2014/main" id="{47C13CFC-8FF0-48FB-8589-4BC48415EC5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49" y="925379"/>
            <a:ext cx="2379661" cy="109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aprenderemos?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221" y="1705174"/>
            <a:ext cx="8851962" cy="3188943"/>
          </a:xfrm>
        </p:spPr>
        <p:txBody>
          <a:bodyPr/>
          <a:lstStyle/>
          <a:p>
            <a:r>
              <a:rPr lang="es-MX" b="1" dirty="0"/>
              <a:t>Tema 1:   </a:t>
            </a:r>
            <a:r>
              <a:rPr lang="es-MX" dirty="0"/>
              <a:t>Medidas a la llegada del trabajador desde el trabajo</a:t>
            </a:r>
          </a:p>
          <a:p>
            <a:r>
              <a:rPr lang="es-MX" b="1" dirty="0"/>
              <a:t>Tema 2:   </a:t>
            </a:r>
            <a:r>
              <a:rPr lang="es-MX" dirty="0"/>
              <a:t>Medidas de bioseguridad en la casa  </a:t>
            </a:r>
          </a:p>
          <a:p>
            <a:pPr marL="76200" indent="0">
              <a:buNone/>
            </a:pPr>
            <a:r>
              <a:rPr lang="es-MX" dirty="0"/>
              <a:t>                   Practica 1: Lavado de manos</a:t>
            </a:r>
          </a:p>
          <a:p>
            <a:pPr marL="76200" indent="0">
              <a:buNone/>
            </a:pPr>
            <a:r>
              <a:rPr lang="es-MX" dirty="0"/>
              <a:t>                   Practica 2: Uso de mascarillas y protectores faciales</a:t>
            </a:r>
          </a:p>
          <a:p>
            <a:pPr marL="76200" indent="0">
              <a:buNone/>
            </a:pPr>
            <a:r>
              <a:rPr lang="es-MX" dirty="0"/>
              <a:t>                   Practica 3: Distanciamiento físico</a:t>
            </a:r>
          </a:p>
          <a:p>
            <a:r>
              <a:rPr lang="es-MX" b="1" dirty="0"/>
              <a:t>Tema 3:  </a:t>
            </a:r>
            <a:r>
              <a:rPr lang="es-MX" dirty="0"/>
              <a:t>Recomendaciones para el cuidado de casos COVID en el hogar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4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300344" y="294962"/>
            <a:ext cx="635839" cy="30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8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Segundo momento</a:t>
            </a:r>
            <a:endParaRPr dirty="0"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/>
            <a:r>
              <a:rPr lang="es-MX" b="1" dirty="0">
                <a:solidFill>
                  <a:schemeClr val="bg1"/>
                </a:solidFill>
              </a:rPr>
              <a:t>Valoración de conocimientos y capacidades previas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2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7222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sabemos acerca de……..?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4975" y="1455794"/>
            <a:ext cx="7843226" cy="2826600"/>
          </a:xfrm>
        </p:spPr>
        <p:txBody>
          <a:bodyPr/>
          <a:lstStyle/>
          <a:p>
            <a:r>
              <a:rPr lang="es-MX" sz="1800" dirty="0"/>
              <a:t>¿Qué es el coronavirus?</a:t>
            </a:r>
          </a:p>
          <a:p>
            <a:r>
              <a:rPr lang="es-MX" sz="1800" dirty="0"/>
              <a:t>¿Cómo nos protegemos del coronavirus? </a:t>
            </a:r>
          </a:p>
          <a:p>
            <a:r>
              <a:rPr lang="es-MX" sz="1800" dirty="0"/>
              <a:t>¿Cómo se realiza el lavado de manos?</a:t>
            </a:r>
          </a:p>
          <a:p>
            <a:r>
              <a:rPr lang="es-MX" sz="1800" dirty="0"/>
              <a:t>¿Para qué debo usar mascarillas y protectores faciales?</a:t>
            </a:r>
          </a:p>
          <a:p>
            <a:r>
              <a:rPr lang="es-MX" sz="1800" dirty="0"/>
              <a:t>¿Por qué debemos mantener distancia física?</a:t>
            </a:r>
          </a:p>
          <a:p>
            <a:r>
              <a:rPr lang="es-MX" sz="1800" dirty="0"/>
              <a:t>¿Cómo realizo la limpieza de mi casa?</a:t>
            </a:r>
          </a:p>
          <a:p>
            <a:r>
              <a:rPr lang="es-MX" sz="1800" dirty="0"/>
              <a:t>¿Cuál es la información que quisieran conocer sobre el coronavirus?</a:t>
            </a:r>
          </a:p>
          <a:p>
            <a:r>
              <a:rPr lang="es-MX" sz="1800" dirty="0"/>
              <a:t>¿Qué temores o dudas tiene acerca del coronavirus?</a:t>
            </a:r>
          </a:p>
          <a:p>
            <a:r>
              <a:rPr lang="es-MX" sz="1800" dirty="0"/>
              <a:t>¿En qué temas quisieran profundizar?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129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Tercer momento</a:t>
            </a:r>
            <a:endParaRPr dirty="0"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Ejecución (Compartir nuevos conocimientos y reforzar los ya adquiridos)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3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1693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349787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CORONAVIRUS - MODO DE TRANSMISIÓN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780673" y="4228818"/>
            <a:ext cx="526983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dirty="0"/>
              <a:t>https://www.youtube.com/embed/prHuClGHtmY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7080" t="29812" r="16618" b="16733"/>
          <a:stretch/>
        </p:blipFill>
        <p:spPr>
          <a:xfrm>
            <a:off x="1780673" y="1708581"/>
            <a:ext cx="5269832" cy="23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4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52630" y="349787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s-MX" sz="2800" dirty="0"/>
              <a:t>TEMA 1. Medidas a la llegada del trabajador desde el trabajo</a:t>
            </a: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A04AFC8C-33D9-4914-A669-AA3875FA87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57308" y="265352"/>
            <a:ext cx="755698" cy="3613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74" y="2024467"/>
            <a:ext cx="4283242" cy="273793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09074" y="1396452"/>
            <a:ext cx="428324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cap="all" dirty="0"/>
              <a:t>Establecer EN EL ingreso A CASA, un espacio para  LA desinfección</a:t>
            </a:r>
            <a:endParaRPr lang="es-PE" cap="al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227" y="1831396"/>
            <a:ext cx="3279699" cy="293100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455227" y="1396453"/>
            <a:ext cx="327969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/>
              <a:t>DÉSINFECCIÓN DEL CALZADO</a:t>
            </a:r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7368343" y="3562071"/>
            <a:ext cx="1266814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MX" sz="1200" dirty="0"/>
              <a:t>Usa la solución de agua con</a:t>
            </a:r>
          </a:p>
          <a:p>
            <a:r>
              <a:rPr lang="es-MX" sz="1200" dirty="0"/>
              <a:t>Jabón líquido y Lejía (cloro) para rociarlos por todos lodos.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3815799931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</TotalTime>
  <Words>2119</Words>
  <Application>Microsoft Office PowerPoint</Application>
  <PresentationFormat>Presentación en pantalla (16:9)</PresentationFormat>
  <Paragraphs>310</Paragraphs>
  <Slides>39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Bahnschrift SemiBold SemiConden</vt:lpstr>
      <vt:lpstr>Arial</vt:lpstr>
      <vt:lpstr>Barlow Light</vt:lpstr>
      <vt:lpstr>Bree Serif</vt:lpstr>
      <vt:lpstr>Staatliches</vt:lpstr>
      <vt:lpstr>Barlow SemiBold</vt:lpstr>
      <vt:lpstr>Abel</vt:lpstr>
      <vt:lpstr>Open Sans</vt:lpstr>
      <vt:lpstr>Wingdings</vt:lpstr>
      <vt:lpstr>Caius template</vt:lpstr>
      <vt:lpstr>SESIÓN 5:   Medidas de Bioseguridad ante COVID 19 en el hogar</vt:lpstr>
      <vt:lpstr>Primer momento</vt:lpstr>
      <vt:lpstr>¿Qué es lo que queremos lograr?</vt:lpstr>
      <vt:lpstr>¿Qué aprenderemos?</vt:lpstr>
      <vt:lpstr>Segundo momento</vt:lpstr>
      <vt:lpstr>¿Qué sabemos acerca de……..?</vt:lpstr>
      <vt:lpstr>Tercer momento</vt:lpstr>
      <vt:lpstr>CORONAVIRUS - MODO DE TRANSMISIÓN</vt:lpstr>
      <vt:lpstr>TEMA 1. Medidas a la llegada del trabajador desde el trabajo</vt:lpstr>
      <vt:lpstr>TEMA 1. Medidas a la llegada del trabajador desde el trabajo</vt:lpstr>
      <vt:lpstr>TEMA 1. Medidas a la llegada del trabajador desde el trabajo</vt:lpstr>
      <vt:lpstr>Tema 2 : Medidas de Bioseguridad en casa LAVADO DE MANOS</vt:lpstr>
      <vt:lpstr>TECNICA: Lavado de manos</vt:lpstr>
      <vt:lpstr> TECNICA: Lavado de manos</vt:lpstr>
      <vt:lpstr>¿CUANDO debo lavarme las manos?</vt:lpstr>
      <vt:lpstr>Lavado de manos  y desinfección</vt:lpstr>
      <vt:lpstr> PRACTICA: Uso de mascarilla y protectores faciales (caretas) </vt:lpstr>
      <vt:lpstr>  Uso de mascarilla y protectores faciales </vt:lpstr>
      <vt:lpstr>  Uso de mascarilla y protectores faciales </vt:lpstr>
      <vt:lpstr> Uso de mascarilla y protectores faciales </vt:lpstr>
      <vt:lpstr> Distanciamiento físico  </vt:lpstr>
      <vt:lpstr>    Limpieza de superficies   </vt:lpstr>
      <vt:lpstr>   Limpieza de superficies   </vt:lpstr>
      <vt:lpstr>   Recomendaciones    </vt:lpstr>
      <vt:lpstr>   Recomendaciones    </vt:lpstr>
      <vt:lpstr>   Recomendaciones    </vt:lpstr>
      <vt:lpstr>   TEMA 5. ¿Qué hacer si tengo un familiar con COVID en casa?    </vt:lpstr>
      <vt:lpstr>   TEMA 5. ¿Qué hacer si tengo un familiar con COVID en casa?    </vt:lpstr>
      <vt:lpstr> ¿Qué hacer si tengo un familiar con COVID en casa?   </vt:lpstr>
      <vt:lpstr> ¿Qué hacer si tengo un familiar con COVID en casa?   </vt:lpstr>
      <vt:lpstr>   ¿Qué hacer si tengo un familiar con COVID en casa?    QUE HACER C </vt:lpstr>
      <vt:lpstr>Ansiedad y covid-19</vt:lpstr>
      <vt:lpstr>¿Cómo nos afecta la ansiedad?</vt:lpstr>
      <vt:lpstr>¿Qué podemos hacer nosotros?</vt:lpstr>
      <vt:lpstr>Afrontando nuestra realidad</vt:lpstr>
      <vt:lpstr>Cuarto momento</vt:lpstr>
      <vt:lpstr>Presentación de PowerPoint</vt:lpstr>
      <vt:lpstr>Comportamiento Saludable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Usuario</dc:creator>
  <cp:lastModifiedBy>Cecilia</cp:lastModifiedBy>
  <cp:revision>97</cp:revision>
  <dcterms:modified xsi:type="dcterms:W3CDTF">2021-01-09T03:43:45Z</dcterms:modified>
</cp:coreProperties>
</file>