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2192000" cy="6858000"/>
  <p:notesSz cx="6858000" cy="9144000"/>
  <p:defaultTextStyle>
    <a:defPPr lvl="0">
      <a:defRPr lang="en-US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21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C32B05-62EA-407A-B21C-2310C7945705}" type="doc">
      <dgm:prSet loTypeId="urn:microsoft.com/office/officeart/2005/8/layout/cycle2" loCatId="cycle" qsTypeId="urn:microsoft.com/office/officeart/2005/8/quickstyle/simple4" qsCatId="simple" csTypeId="urn:microsoft.com/office/officeart/2005/8/colors/colorful1#213" csCatId="colorful" phldr="1"/>
      <dgm:spPr/>
      <dgm:t>
        <a:bodyPr/>
        <a:lstStyle/>
        <a:p>
          <a:endParaRPr lang="en-US"/>
        </a:p>
      </dgm:t>
    </dgm:pt>
    <dgm:pt modelId="{42D71409-67F9-455C-8C6D-716D284AAA6B}">
      <dgm:prSet phldrT="[Text]" custT="1"/>
      <dgm:spPr>
        <a:xfrm>
          <a:off x="2565052" y="468"/>
          <a:ext cx="965894" cy="965894"/>
        </a:xfrm>
        <a:prstGeom prst="ellipse">
          <a:avLst/>
        </a:prstGeom>
        <a:gradFill rotWithShape="0">
          <a:gsLst>
            <a:gs pos="0">
              <a:srgbClr val="16A08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16A08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16A08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solidFill>
            <a:schemeClr val="tx1"/>
          </a:solidFill>
        </a:ln>
        <a:effectLst/>
      </dgm:spPr>
      <dgm:t>
        <a:bodyPr/>
        <a:lstStyle/>
        <a:p>
          <a:r>
            <a:rPr lang="en-US" sz="1400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2. EN LAS INSTALACIO-NES Y SERVICIOS</a:t>
          </a:r>
        </a:p>
      </dgm:t>
    </dgm:pt>
    <dgm:pt modelId="{51680ED1-AF6E-4B28-AE94-92B0EFB0DF7D}" type="parTrans" cxnId="{2AA9C11F-1F1D-428E-801A-47EAA766C99D}">
      <dgm:prSet/>
      <dgm:spPr/>
      <dgm:t>
        <a:bodyPr/>
        <a:lstStyle/>
        <a:p>
          <a:endParaRPr lang="en-US" sz="2000" b="1"/>
        </a:p>
      </dgm:t>
    </dgm:pt>
    <dgm:pt modelId="{478B7D3C-9FB4-4BC6-90AC-49960560DECD}" type="sibTrans" cxnId="{2AA9C11F-1F1D-428E-801A-47EAA766C99D}">
      <dgm:prSet custT="1"/>
      <dgm:spPr>
        <a:xfrm rot="2160000">
          <a:off x="3500485" y="742545"/>
          <a:ext cx="257038" cy="32598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16A08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16A08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16A08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gm:spPr>
      <dgm:t>
        <a:bodyPr/>
        <a:lstStyle/>
        <a:p>
          <a:endParaRPr lang="en-US" sz="1000" b="1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F66099B6-DBBD-4AB0-82D2-877B80F846F7}">
      <dgm:prSet phldrT="[Text]" custT="1"/>
      <dgm:spPr>
        <a:xfrm>
          <a:off x="3738832" y="853269"/>
          <a:ext cx="965894" cy="965894"/>
        </a:xfrm>
        <a:prstGeom prst="ellipse">
          <a:avLst/>
        </a:prstGeom>
        <a:gradFill rotWithShape="0">
          <a:gsLst>
            <a:gs pos="0">
              <a:srgbClr val="9BBB59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9BBB59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9BBB59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solidFill>
            <a:schemeClr val="tx1"/>
          </a:solidFill>
        </a:ln>
        <a:effectLst/>
      </dgm:spPr>
      <dgm:t>
        <a:bodyPr/>
        <a:lstStyle/>
        <a:p>
          <a:r>
            <a:rPr lang="en-US" sz="1400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3. CON EL PERSONAL</a:t>
          </a:r>
        </a:p>
      </dgm:t>
    </dgm:pt>
    <dgm:pt modelId="{B09C8BFB-F41C-4AC4-AB94-F216E3081C2D}" type="parTrans" cxnId="{B4F3EA32-CE64-4A92-9BAE-BC57E5392B05}">
      <dgm:prSet/>
      <dgm:spPr/>
      <dgm:t>
        <a:bodyPr/>
        <a:lstStyle/>
        <a:p>
          <a:endParaRPr lang="en-US" sz="2000" b="1"/>
        </a:p>
      </dgm:t>
    </dgm:pt>
    <dgm:pt modelId="{BC531B32-9B0E-482E-BF91-65C61F17168D}" type="sibTrans" cxnId="{B4F3EA32-CE64-4A92-9BAE-BC57E5392B05}">
      <dgm:prSet custT="1"/>
      <dgm:spPr>
        <a:xfrm rot="6480000">
          <a:off x="3871337" y="1856233"/>
          <a:ext cx="257038" cy="32598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9BBB59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9BBB59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9BBB59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gm:spPr>
      <dgm:t>
        <a:bodyPr/>
        <a:lstStyle/>
        <a:p>
          <a:endParaRPr lang="en-US" sz="1000" b="1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EE62A4F6-4AC4-435B-990E-81A71CE8CAC7}">
      <dgm:prSet phldrT="[Text]" custT="1"/>
      <dgm:spPr>
        <a:xfrm>
          <a:off x="3290488" y="2233130"/>
          <a:ext cx="965894" cy="965894"/>
        </a:xfrm>
        <a:prstGeom prst="ellipse">
          <a:avLst/>
        </a:prstGeom>
        <a:gradFill rotWithShape="0">
          <a:gsLst>
            <a:gs pos="0">
              <a:srgbClr val="F39C1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F39C1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F39C1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solidFill>
            <a:schemeClr val="tx1"/>
          </a:solidFill>
        </a:ln>
        <a:effectLst/>
      </dgm:spPr>
      <dgm:t>
        <a:bodyPr/>
        <a:lstStyle/>
        <a:p>
          <a:r>
            <a:rPr lang="en-US" sz="1400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4. CON EL CLIENTE</a:t>
          </a:r>
        </a:p>
      </dgm:t>
    </dgm:pt>
    <dgm:pt modelId="{F287B947-7343-4FA2-B288-B23A59FFAE31}" type="parTrans" cxnId="{3A2CECA6-0C5B-46BB-B7C6-7D37E9D210BD}">
      <dgm:prSet/>
      <dgm:spPr/>
      <dgm:t>
        <a:bodyPr/>
        <a:lstStyle/>
        <a:p>
          <a:endParaRPr lang="en-US" sz="2000" b="1"/>
        </a:p>
      </dgm:t>
    </dgm:pt>
    <dgm:pt modelId="{389F9A93-0231-4877-8C41-5D5B8DD7AAC0}" type="sibTrans" cxnId="{3A2CECA6-0C5B-46BB-B7C6-7D37E9D210BD}">
      <dgm:prSet custT="1"/>
      <dgm:spPr>
        <a:xfrm rot="10800000">
          <a:off x="2926755" y="2553083"/>
          <a:ext cx="257038" cy="32598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F39C1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F39C1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F39C1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gm:spPr>
      <dgm:t>
        <a:bodyPr/>
        <a:lstStyle/>
        <a:p>
          <a:endParaRPr lang="en-US" sz="1000" b="1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2A22E84C-3AA3-4E9C-AE5F-9C2FB0D7FB11}">
      <dgm:prSet phldrT="[Text]" custT="1"/>
      <dgm:spPr>
        <a:xfrm>
          <a:off x="1839616" y="2233130"/>
          <a:ext cx="965894" cy="965894"/>
        </a:xfrm>
        <a:prstGeom prst="ellipse">
          <a:avLst/>
        </a:prstGeom>
        <a:gradFill rotWithShape="0">
          <a:gsLst>
            <a:gs pos="0">
              <a:srgbClr val="C0392B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C0392B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C0392B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solidFill>
            <a:schemeClr val="tx1"/>
          </a:solidFill>
        </a:ln>
        <a:effectLst/>
      </dgm:spPr>
      <dgm:t>
        <a:bodyPr/>
        <a:lstStyle/>
        <a:p>
          <a:r>
            <a:rPr lang="en-US" sz="1400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EN LOS PROCESOS OPERATIVOS</a:t>
          </a:r>
        </a:p>
      </dgm:t>
    </dgm:pt>
    <dgm:pt modelId="{6C025E55-DF42-4C5D-AFD5-6015FA053D46}" type="parTrans" cxnId="{BEB859E7-C343-408E-86A1-667C27EE5761}">
      <dgm:prSet/>
      <dgm:spPr/>
      <dgm:t>
        <a:bodyPr/>
        <a:lstStyle/>
        <a:p>
          <a:endParaRPr lang="en-US" sz="2000" b="1"/>
        </a:p>
      </dgm:t>
    </dgm:pt>
    <dgm:pt modelId="{744EA591-F199-49C2-B63A-82709D96C729}" type="sibTrans" cxnId="{BEB859E7-C343-408E-86A1-667C27EE5761}">
      <dgm:prSet custT="1"/>
      <dgm:spPr>
        <a:xfrm rot="15120000">
          <a:off x="1972120" y="1870070"/>
          <a:ext cx="257038" cy="32598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C0392B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C0392B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C0392B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gm:spPr>
      <dgm:t>
        <a:bodyPr/>
        <a:lstStyle/>
        <a:p>
          <a:endParaRPr lang="en-US" sz="1000" b="1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02C5C993-2D65-4BB0-A6B2-BE7D3F9C43C2}">
      <dgm:prSet phldrT="[Text]" custT="1"/>
      <dgm:spPr>
        <a:xfrm>
          <a:off x="1391272" y="853269"/>
          <a:ext cx="965894" cy="965894"/>
        </a:xfrm>
        <a:prstGeom prst="ellipse">
          <a:avLst/>
        </a:prstGeom>
        <a:gradFill rotWithShape="0">
          <a:gsLst>
            <a:gs pos="0">
              <a:srgbClr val="2C3F50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2C3F50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2C3F50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solidFill>
            <a:schemeClr val="tx1"/>
          </a:solidFill>
        </a:ln>
        <a:effectLst/>
      </dgm:spPr>
      <dgm:t>
        <a:bodyPr/>
        <a:lstStyle/>
        <a:p>
          <a:r>
            <a:rPr lang="en-US" sz="1400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1. EQUIPOS DE PROTECCIÓN PERSONAL</a:t>
          </a:r>
        </a:p>
      </dgm:t>
    </dgm:pt>
    <dgm:pt modelId="{6C53AFCD-6E29-4E3F-999F-41047A9320B5}" type="parTrans" cxnId="{A476C2A5-8FD1-451C-B4B9-33580FF918DD}">
      <dgm:prSet/>
      <dgm:spPr/>
      <dgm:t>
        <a:bodyPr/>
        <a:lstStyle/>
        <a:p>
          <a:endParaRPr lang="en-US" sz="2000" b="1"/>
        </a:p>
      </dgm:t>
    </dgm:pt>
    <dgm:pt modelId="{43DD8405-252E-423F-99DB-8319ED9821DA}" type="sibTrans" cxnId="{A476C2A5-8FD1-451C-B4B9-33580FF918DD}">
      <dgm:prSet custT="1"/>
      <dgm:spPr>
        <a:xfrm rot="19440000">
          <a:off x="2326705" y="751097"/>
          <a:ext cx="257038" cy="32598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2C3F50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2C3F50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2C3F50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gm:spPr>
      <dgm:t>
        <a:bodyPr/>
        <a:lstStyle/>
        <a:p>
          <a:endParaRPr lang="en-US" sz="1000" b="1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CBEA6D99-5C63-46A1-876C-C8A1F511ED76}" type="pres">
      <dgm:prSet presAssocID="{B9C32B05-62EA-407A-B21C-2310C7945705}" presName="cycle" presStyleCnt="0">
        <dgm:presLayoutVars>
          <dgm:dir/>
          <dgm:resizeHandles val="exact"/>
        </dgm:presLayoutVars>
      </dgm:prSet>
      <dgm:spPr/>
    </dgm:pt>
    <dgm:pt modelId="{72FE398C-4C1F-4FD9-9686-9754DDF7BC62}" type="pres">
      <dgm:prSet presAssocID="{42D71409-67F9-455C-8C6D-716D284AAA6B}" presName="node" presStyleLbl="node1" presStyleIdx="0" presStyleCnt="5">
        <dgm:presLayoutVars>
          <dgm:bulletEnabled val="1"/>
        </dgm:presLayoutVars>
      </dgm:prSet>
      <dgm:spPr/>
    </dgm:pt>
    <dgm:pt modelId="{64311146-44DC-47EA-BBB6-EF2150CC48F2}" type="pres">
      <dgm:prSet presAssocID="{478B7D3C-9FB4-4BC6-90AC-49960560DECD}" presName="sibTrans" presStyleLbl="sibTrans2D1" presStyleIdx="0" presStyleCnt="5"/>
      <dgm:spPr/>
    </dgm:pt>
    <dgm:pt modelId="{B068EFB4-B4A6-4EE7-8CB5-6BBE11A1AE08}" type="pres">
      <dgm:prSet presAssocID="{478B7D3C-9FB4-4BC6-90AC-49960560DECD}" presName="connectorText" presStyleLbl="sibTrans2D1" presStyleIdx="0" presStyleCnt="5"/>
      <dgm:spPr/>
    </dgm:pt>
    <dgm:pt modelId="{F1640B96-EF6B-4A09-AD36-8391FBBD6D47}" type="pres">
      <dgm:prSet presAssocID="{F66099B6-DBBD-4AB0-82D2-877B80F846F7}" presName="node" presStyleLbl="node1" presStyleIdx="1" presStyleCnt="5">
        <dgm:presLayoutVars>
          <dgm:bulletEnabled val="1"/>
        </dgm:presLayoutVars>
      </dgm:prSet>
      <dgm:spPr/>
    </dgm:pt>
    <dgm:pt modelId="{4D0CED92-5359-4E4E-AD83-FBFE1EB965D5}" type="pres">
      <dgm:prSet presAssocID="{BC531B32-9B0E-482E-BF91-65C61F17168D}" presName="sibTrans" presStyleLbl="sibTrans2D1" presStyleIdx="1" presStyleCnt="5"/>
      <dgm:spPr/>
    </dgm:pt>
    <dgm:pt modelId="{3C811F9B-7A0E-46F6-806D-F50B70CDEF78}" type="pres">
      <dgm:prSet presAssocID="{BC531B32-9B0E-482E-BF91-65C61F17168D}" presName="connectorText" presStyleLbl="sibTrans2D1" presStyleIdx="1" presStyleCnt="5"/>
      <dgm:spPr/>
    </dgm:pt>
    <dgm:pt modelId="{43CF3071-5F08-4E1F-AEDC-151C7FC7BC36}" type="pres">
      <dgm:prSet presAssocID="{EE62A4F6-4AC4-435B-990E-81A71CE8CAC7}" presName="node" presStyleLbl="node1" presStyleIdx="2" presStyleCnt="5">
        <dgm:presLayoutVars>
          <dgm:bulletEnabled val="1"/>
        </dgm:presLayoutVars>
      </dgm:prSet>
      <dgm:spPr/>
    </dgm:pt>
    <dgm:pt modelId="{44AD0C2F-DDF8-424C-BD1F-5903C1F18BDF}" type="pres">
      <dgm:prSet presAssocID="{389F9A93-0231-4877-8C41-5D5B8DD7AAC0}" presName="sibTrans" presStyleLbl="sibTrans2D1" presStyleIdx="2" presStyleCnt="5"/>
      <dgm:spPr/>
    </dgm:pt>
    <dgm:pt modelId="{8A4CB611-EF7E-4648-BD7A-CE5EF643A105}" type="pres">
      <dgm:prSet presAssocID="{389F9A93-0231-4877-8C41-5D5B8DD7AAC0}" presName="connectorText" presStyleLbl="sibTrans2D1" presStyleIdx="2" presStyleCnt="5"/>
      <dgm:spPr/>
    </dgm:pt>
    <dgm:pt modelId="{F927B4CA-D7CB-4206-BB26-FC0774A80757}" type="pres">
      <dgm:prSet presAssocID="{2A22E84C-3AA3-4E9C-AE5F-9C2FB0D7FB11}" presName="node" presStyleLbl="node1" presStyleIdx="3" presStyleCnt="5">
        <dgm:presLayoutVars>
          <dgm:bulletEnabled val="1"/>
        </dgm:presLayoutVars>
      </dgm:prSet>
      <dgm:spPr/>
    </dgm:pt>
    <dgm:pt modelId="{8CFA9C43-10AE-4D30-A798-497778F3C66A}" type="pres">
      <dgm:prSet presAssocID="{744EA591-F199-49C2-B63A-82709D96C729}" presName="sibTrans" presStyleLbl="sibTrans2D1" presStyleIdx="3" presStyleCnt="5"/>
      <dgm:spPr/>
    </dgm:pt>
    <dgm:pt modelId="{0712AFEA-4ADE-4B08-B415-74EE374365A7}" type="pres">
      <dgm:prSet presAssocID="{744EA591-F199-49C2-B63A-82709D96C729}" presName="connectorText" presStyleLbl="sibTrans2D1" presStyleIdx="3" presStyleCnt="5"/>
      <dgm:spPr/>
    </dgm:pt>
    <dgm:pt modelId="{ADB8FB5E-53FE-4813-B8EF-5EB8AB049F1B}" type="pres">
      <dgm:prSet presAssocID="{02C5C993-2D65-4BB0-A6B2-BE7D3F9C43C2}" presName="node" presStyleLbl="node1" presStyleIdx="4" presStyleCnt="5">
        <dgm:presLayoutVars>
          <dgm:bulletEnabled val="1"/>
        </dgm:presLayoutVars>
      </dgm:prSet>
      <dgm:spPr/>
    </dgm:pt>
    <dgm:pt modelId="{82DC725B-ABC6-4CF5-8D69-BAF7C4609766}" type="pres">
      <dgm:prSet presAssocID="{43DD8405-252E-423F-99DB-8319ED9821DA}" presName="sibTrans" presStyleLbl="sibTrans2D1" presStyleIdx="4" presStyleCnt="5"/>
      <dgm:spPr/>
    </dgm:pt>
    <dgm:pt modelId="{CADBC000-A683-4344-8A9E-48E6DA71F3C6}" type="pres">
      <dgm:prSet presAssocID="{43DD8405-252E-423F-99DB-8319ED9821DA}" presName="connectorText" presStyleLbl="sibTrans2D1" presStyleIdx="4" presStyleCnt="5"/>
      <dgm:spPr/>
    </dgm:pt>
  </dgm:ptLst>
  <dgm:cxnLst>
    <dgm:cxn modelId="{D1FB090A-AEF9-42D0-884A-F38F3ACB93F3}" type="presOf" srcId="{2A22E84C-3AA3-4E9C-AE5F-9C2FB0D7FB11}" destId="{F927B4CA-D7CB-4206-BB26-FC0774A80757}" srcOrd="0" destOrd="0" presId="urn:microsoft.com/office/officeart/2005/8/layout/cycle2"/>
    <dgm:cxn modelId="{714F7D19-D236-4F13-A4AF-10A7F59D6C9C}" type="presOf" srcId="{42D71409-67F9-455C-8C6D-716D284AAA6B}" destId="{72FE398C-4C1F-4FD9-9686-9754DDF7BC62}" srcOrd="0" destOrd="0" presId="urn:microsoft.com/office/officeart/2005/8/layout/cycle2"/>
    <dgm:cxn modelId="{709AEB1B-12C3-4BD7-A04C-469D91CAA559}" type="presOf" srcId="{478B7D3C-9FB4-4BC6-90AC-49960560DECD}" destId="{64311146-44DC-47EA-BBB6-EF2150CC48F2}" srcOrd="0" destOrd="0" presId="urn:microsoft.com/office/officeart/2005/8/layout/cycle2"/>
    <dgm:cxn modelId="{2AA9C11F-1F1D-428E-801A-47EAA766C99D}" srcId="{B9C32B05-62EA-407A-B21C-2310C7945705}" destId="{42D71409-67F9-455C-8C6D-716D284AAA6B}" srcOrd="0" destOrd="0" parTransId="{51680ED1-AF6E-4B28-AE94-92B0EFB0DF7D}" sibTransId="{478B7D3C-9FB4-4BC6-90AC-49960560DECD}"/>
    <dgm:cxn modelId="{E85A1F24-AD93-4306-BA37-CB91E772A83B}" type="presOf" srcId="{744EA591-F199-49C2-B63A-82709D96C729}" destId="{8CFA9C43-10AE-4D30-A798-497778F3C66A}" srcOrd="0" destOrd="0" presId="urn:microsoft.com/office/officeart/2005/8/layout/cycle2"/>
    <dgm:cxn modelId="{B4F3EA32-CE64-4A92-9BAE-BC57E5392B05}" srcId="{B9C32B05-62EA-407A-B21C-2310C7945705}" destId="{F66099B6-DBBD-4AB0-82D2-877B80F846F7}" srcOrd="1" destOrd="0" parTransId="{B09C8BFB-F41C-4AC4-AB94-F216E3081C2D}" sibTransId="{BC531B32-9B0E-482E-BF91-65C61F17168D}"/>
    <dgm:cxn modelId="{50D7EC61-CE74-4334-B560-F1AAA8397971}" type="presOf" srcId="{389F9A93-0231-4877-8C41-5D5B8DD7AAC0}" destId="{8A4CB611-EF7E-4648-BD7A-CE5EF643A105}" srcOrd="1" destOrd="0" presId="urn:microsoft.com/office/officeart/2005/8/layout/cycle2"/>
    <dgm:cxn modelId="{83A17D63-8144-43D8-B7B9-E00F6A7BD817}" type="presOf" srcId="{43DD8405-252E-423F-99DB-8319ED9821DA}" destId="{CADBC000-A683-4344-8A9E-48E6DA71F3C6}" srcOrd="1" destOrd="0" presId="urn:microsoft.com/office/officeart/2005/8/layout/cycle2"/>
    <dgm:cxn modelId="{B0E3DE75-2F66-4F39-B6F6-C2F13A814A73}" type="presOf" srcId="{389F9A93-0231-4877-8C41-5D5B8DD7AAC0}" destId="{44AD0C2F-DDF8-424C-BD1F-5903C1F18BDF}" srcOrd="0" destOrd="0" presId="urn:microsoft.com/office/officeart/2005/8/layout/cycle2"/>
    <dgm:cxn modelId="{9422ED75-402C-4A64-BAF5-6790C361A60A}" type="presOf" srcId="{02C5C993-2D65-4BB0-A6B2-BE7D3F9C43C2}" destId="{ADB8FB5E-53FE-4813-B8EF-5EB8AB049F1B}" srcOrd="0" destOrd="0" presId="urn:microsoft.com/office/officeart/2005/8/layout/cycle2"/>
    <dgm:cxn modelId="{6607F677-B2D2-432F-8372-7906D872B7B4}" type="presOf" srcId="{43DD8405-252E-423F-99DB-8319ED9821DA}" destId="{82DC725B-ABC6-4CF5-8D69-BAF7C4609766}" srcOrd="0" destOrd="0" presId="urn:microsoft.com/office/officeart/2005/8/layout/cycle2"/>
    <dgm:cxn modelId="{336CC578-194E-4079-924B-BF82A7DACD8D}" type="presOf" srcId="{BC531B32-9B0E-482E-BF91-65C61F17168D}" destId="{4D0CED92-5359-4E4E-AD83-FBFE1EB965D5}" srcOrd="0" destOrd="0" presId="urn:microsoft.com/office/officeart/2005/8/layout/cycle2"/>
    <dgm:cxn modelId="{28606092-C58B-49B6-8F28-EC6A5FF53E69}" type="presOf" srcId="{BC531B32-9B0E-482E-BF91-65C61F17168D}" destId="{3C811F9B-7A0E-46F6-806D-F50B70CDEF78}" srcOrd="1" destOrd="0" presId="urn:microsoft.com/office/officeart/2005/8/layout/cycle2"/>
    <dgm:cxn modelId="{C3A64D9E-1879-4A30-AF72-22A546EADA3C}" type="presOf" srcId="{744EA591-F199-49C2-B63A-82709D96C729}" destId="{0712AFEA-4ADE-4B08-B415-74EE374365A7}" srcOrd="1" destOrd="0" presId="urn:microsoft.com/office/officeart/2005/8/layout/cycle2"/>
    <dgm:cxn modelId="{C8C28CA0-4F53-41BB-979A-DA1B3F14FD32}" type="presOf" srcId="{478B7D3C-9FB4-4BC6-90AC-49960560DECD}" destId="{B068EFB4-B4A6-4EE7-8CB5-6BBE11A1AE08}" srcOrd="1" destOrd="0" presId="urn:microsoft.com/office/officeart/2005/8/layout/cycle2"/>
    <dgm:cxn modelId="{A476C2A5-8FD1-451C-B4B9-33580FF918DD}" srcId="{B9C32B05-62EA-407A-B21C-2310C7945705}" destId="{02C5C993-2D65-4BB0-A6B2-BE7D3F9C43C2}" srcOrd="4" destOrd="0" parTransId="{6C53AFCD-6E29-4E3F-999F-41047A9320B5}" sibTransId="{43DD8405-252E-423F-99DB-8319ED9821DA}"/>
    <dgm:cxn modelId="{3A2CECA6-0C5B-46BB-B7C6-7D37E9D210BD}" srcId="{B9C32B05-62EA-407A-B21C-2310C7945705}" destId="{EE62A4F6-4AC4-435B-990E-81A71CE8CAC7}" srcOrd="2" destOrd="0" parTransId="{F287B947-7343-4FA2-B288-B23A59FFAE31}" sibTransId="{389F9A93-0231-4877-8C41-5D5B8DD7AAC0}"/>
    <dgm:cxn modelId="{687F9FB0-A1FF-47CC-BAA3-CB91484BC018}" type="presOf" srcId="{F66099B6-DBBD-4AB0-82D2-877B80F846F7}" destId="{F1640B96-EF6B-4A09-AD36-8391FBBD6D47}" srcOrd="0" destOrd="0" presId="urn:microsoft.com/office/officeart/2005/8/layout/cycle2"/>
    <dgm:cxn modelId="{ADDAC5B2-2771-4977-BFA7-031338B17DED}" type="presOf" srcId="{EE62A4F6-4AC4-435B-990E-81A71CE8CAC7}" destId="{43CF3071-5F08-4E1F-AEDC-151C7FC7BC36}" srcOrd="0" destOrd="0" presId="urn:microsoft.com/office/officeart/2005/8/layout/cycle2"/>
    <dgm:cxn modelId="{BEB859E7-C343-408E-86A1-667C27EE5761}" srcId="{B9C32B05-62EA-407A-B21C-2310C7945705}" destId="{2A22E84C-3AA3-4E9C-AE5F-9C2FB0D7FB11}" srcOrd="3" destOrd="0" parTransId="{6C025E55-DF42-4C5D-AFD5-6015FA053D46}" sibTransId="{744EA591-F199-49C2-B63A-82709D96C729}"/>
    <dgm:cxn modelId="{1C1660F0-623C-4089-8C5F-83BBA6A342E9}" type="presOf" srcId="{B9C32B05-62EA-407A-B21C-2310C7945705}" destId="{CBEA6D99-5C63-46A1-876C-C8A1F511ED76}" srcOrd="0" destOrd="0" presId="urn:microsoft.com/office/officeart/2005/8/layout/cycle2"/>
    <dgm:cxn modelId="{95A14337-3924-4696-A3F8-3FFDE25A3C53}" type="presParOf" srcId="{CBEA6D99-5C63-46A1-876C-C8A1F511ED76}" destId="{72FE398C-4C1F-4FD9-9686-9754DDF7BC62}" srcOrd="0" destOrd="0" presId="urn:microsoft.com/office/officeart/2005/8/layout/cycle2"/>
    <dgm:cxn modelId="{29837C61-F98D-4373-8E2F-CEBDD9DA205C}" type="presParOf" srcId="{CBEA6D99-5C63-46A1-876C-C8A1F511ED76}" destId="{64311146-44DC-47EA-BBB6-EF2150CC48F2}" srcOrd="1" destOrd="0" presId="urn:microsoft.com/office/officeart/2005/8/layout/cycle2"/>
    <dgm:cxn modelId="{5550BD00-6F7C-439F-AD83-89B345A0CC43}" type="presParOf" srcId="{64311146-44DC-47EA-BBB6-EF2150CC48F2}" destId="{B068EFB4-B4A6-4EE7-8CB5-6BBE11A1AE08}" srcOrd="0" destOrd="0" presId="urn:microsoft.com/office/officeart/2005/8/layout/cycle2"/>
    <dgm:cxn modelId="{B3CEE119-33CB-4E7F-B27D-F43DA33A43E8}" type="presParOf" srcId="{CBEA6D99-5C63-46A1-876C-C8A1F511ED76}" destId="{F1640B96-EF6B-4A09-AD36-8391FBBD6D47}" srcOrd="2" destOrd="0" presId="urn:microsoft.com/office/officeart/2005/8/layout/cycle2"/>
    <dgm:cxn modelId="{6EC67969-863C-49CD-BE1A-AB8BA03C1D60}" type="presParOf" srcId="{CBEA6D99-5C63-46A1-876C-C8A1F511ED76}" destId="{4D0CED92-5359-4E4E-AD83-FBFE1EB965D5}" srcOrd="3" destOrd="0" presId="urn:microsoft.com/office/officeart/2005/8/layout/cycle2"/>
    <dgm:cxn modelId="{2D4E22D5-27FE-41AC-B1C0-0301F55648AB}" type="presParOf" srcId="{4D0CED92-5359-4E4E-AD83-FBFE1EB965D5}" destId="{3C811F9B-7A0E-46F6-806D-F50B70CDEF78}" srcOrd="0" destOrd="0" presId="urn:microsoft.com/office/officeart/2005/8/layout/cycle2"/>
    <dgm:cxn modelId="{B0AC0334-0AD3-47E0-A48E-F8075507954A}" type="presParOf" srcId="{CBEA6D99-5C63-46A1-876C-C8A1F511ED76}" destId="{43CF3071-5F08-4E1F-AEDC-151C7FC7BC36}" srcOrd="4" destOrd="0" presId="urn:microsoft.com/office/officeart/2005/8/layout/cycle2"/>
    <dgm:cxn modelId="{286EF04C-911B-42CF-BB47-5A80C47BD1F5}" type="presParOf" srcId="{CBEA6D99-5C63-46A1-876C-C8A1F511ED76}" destId="{44AD0C2F-DDF8-424C-BD1F-5903C1F18BDF}" srcOrd="5" destOrd="0" presId="urn:microsoft.com/office/officeart/2005/8/layout/cycle2"/>
    <dgm:cxn modelId="{4B4282E1-8C79-48FD-B229-DC95B035E544}" type="presParOf" srcId="{44AD0C2F-DDF8-424C-BD1F-5903C1F18BDF}" destId="{8A4CB611-EF7E-4648-BD7A-CE5EF643A105}" srcOrd="0" destOrd="0" presId="urn:microsoft.com/office/officeart/2005/8/layout/cycle2"/>
    <dgm:cxn modelId="{FF320E10-D4DB-4112-8919-CD8CDFCC1C45}" type="presParOf" srcId="{CBEA6D99-5C63-46A1-876C-C8A1F511ED76}" destId="{F927B4CA-D7CB-4206-BB26-FC0774A80757}" srcOrd="6" destOrd="0" presId="urn:microsoft.com/office/officeart/2005/8/layout/cycle2"/>
    <dgm:cxn modelId="{38F7E83C-742E-4958-8AF7-B0D2F8822FFD}" type="presParOf" srcId="{CBEA6D99-5C63-46A1-876C-C8A1F511ED76}" destId="{8CFA9C43-10AE-4D30-A798-497778F3C66A}" srcOrd="7" destOrd="0" presId="urn:microsoft.com/office/officeart/2005/8/layout/cycle2"/>
    <dgm:cxn modelId="{BEEB729C-19FF-47E1-9E22-17D90A17DE30}" type="presParOf" srcId="{8CFA9C43-10AE-4D30-A798-497778F3C66A}" destId="{0712AFEA-4ADE-4B08-B415-74EE374365A7}" srcOrd="0" destOrd="0" presId="urn:microsoft.com/office/officeart/2005/8/layout/cycle2"/>
    <dgm:cxn modelId="{48EF4FF0-4A5E-43FF-9953-738D7D269651}" type="presParOf" srcId="{CBEA6D99-5C63-46A1-876C-C8A1F511ED76}" destId="{ADB8FB5E-53FE-4813-B8EF-5EB8AB049F1B}" srcOrd="8" destOrd="0" presId="urn:microsoft.com/office/officeart/2005/8/layout/cycle2"/>
    <dgm:cxn modelId="{CBAF66BD-1398-43B2-9D86-66F0F09AD332}" type="presParOf" srcId="{CBEA6D99-5C63-46A1-876C-C8A1F511ED76}" destId="{82DC725B-ABC6-4CF5-8D69-BAF7C4609766}" srcOrd="9" destOrd="0" presId="urn:microsoft.com/office/officeart/2005/8/layout/cycle2"/>
    <dgm:cxn modelId="{AA6260A0-4F62-4A86-8DE5-4B64552805A6}" type="presParOf" srcId="{82DC725B-ABC6-4CF5-8D69-BAF7C4609766}" destId="{CADBC000-A683-4344-8A9E-48E6DA71F3C6}" srcOrd="0" destOrd="0" presId="urn:microsoft.com/office/officeart/2005/8/layout/cycle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FE398C-4C1F-4FD9-9686-9754DDF7BC62}">
      <dsp:nvSpPr>
        <dsp:cNvPr id="0" name=""/>
        <dsp:cNvSpPr/>
      </dsp:nvSpPr>
      <dsp:spPr>
        <a:xfrm>
          <a:off x="2538643" y="636"/>
          <a:ext cx="1487285" cy="1487285"/>
        </a:xfrm>
        <a:prstGeom prst="ellipse">
          <a:avLst/>
        </a:prstGeom>
        <a:gradFill rotWithShape="0">
          <a:gsLst>
            <a:gs pos="0">
              <a:srgbClr val="16A08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16A08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16A08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2. EN LAS INSTALACIO-NES Y SERVICIOS</a:t>
          </a:r>
        </a:p>
      </dsp:txBody>
      <dsp:txXfrm>
        <a:off x="2756451" y="218444"/>
        <a:ext cx="1051669" cy="1051669"/>
      </dsp:txXfrm>
    </dsp:sp>
    <dsp:sp modelId="{64311146-44DC-47EA-BBB6-EF2150CC48F2}">
      <dsp:nvSpPr>
        <dsp:cNvPr id="0" name=""/>
        <dsp:cNvSpPr/>
      </dsp:nvSpPr>
      <dsp:spPr>
        <a:xfrm rot="2160000">
          <a:off x="3979059" y="1143367"/>
          <a:ext cx="395935" cy="50195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16A08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16A08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16A08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b="1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3990401" y="1208850"/>
        <a:ext cx="277155" cy="301174"/>
      </dsp:txXfrm>
    </dsp:sp>
    <dsp:sp modelId="{F1640B96-EF6B-4A09-AD36-8391FBBD6D47}">
      <dsp:nvSpPr>
        <dsp:cNvPr id="0" name=""/>
        <dsp:cNvSpPr/>
      </dsp:nvSpPr>
      <dsp:spPr>
        <a:xfrm>
          <a:off x="4346256" y="1313944"/>
          <a:ext cx="1487285" cy="1487285"/>
        </a:xfrm>
        <a:prstGeom prst="ellipse">
          <a:avLst/>
        </a:prstGeom>
        <a:gradFill rotWithShape="0">
          <a:gsLst>
            <a:gs pos="0">
              <a:srgbClr val="9BBB59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9BBB59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9BBB59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3. CON EL PERSONAL</a:t>
          </a:r>
        </a:p>
      </dsp:txBody>
      <dsp:txXfrm>
        <a:off x="4564064" y="1531752"/>
        <a:ext cx="1051669" cy="1051669"/>
      </dsp:txXfrm>
    </dsp:sp>
    <dsp:sp modelId="{4D0CED92-5359-4E4E-AD83-FBFE1EB965D5}">
      <dsp:nvSpPr>
        <dsp:cNvPr id="0" name=""/>
        <dsp:cNvSpPr/>
      </dsp:nvSpPr>
      <dsp:spPr>
        <a:xfrm rot="6480000">
          <a:off x="4550171" y="2858439"/>
          <a:ext cx="395935" cy="50195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9BBB59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9BBB59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9BBB59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b="1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10800000">
        <a:off x="4627914" y="2902348"/>
        <a:ext cx="277155" cy="301174"/>
      </dsp:txXfrm>
    </dsp:sp>
    <dsp:sp modelId="{43CF3071-5F08-4E1F-AEDC-151C7FC7BC36}">
      <dsp:nvSpPr>
        <dsp:cNvPr id="0" name=""/>
        <dsp:cNvSpPr/>
      </dsp:nvSpPr>
      <dsp:spPr>
        <a:xfrm>
          <a:off x="3655809" y="3438921"/>
          <a:ext cx="1487285" cy="1487285"/>
        </a:xfrm>
        <a:prstGeom prst="ellipse">
          <a:avLst/>
        </a:prstGeom>
        <a:gradFill rotWithShape="0">
          <a:gsLst>
            <a:gs pos="0">
              <a:srgbClr val="F39C1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F39C1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F39C1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4. CON EL CLIENTE</a:t>
          </a:r>
        </a:p>
      </dsp:txBody>
      <dsp:txXfrm>
        <a:off x="3873617" y="3656729"/>
        <a:ext cx="1051669" cy="1051669"/>
      </dsp:txXfrm>
    </dsp:sp>
    <dsp:sp modelId="{44AD0C2F-DDF8-424C-BD1F-5903C1F18BDF}">
      <dsp:nvSpPr>
        <dsp:cNvPr id="0" name=""/>
        <dsp:cNvSpPr/>
      </dsp:nvSpPr>
      <dsp:spPr>
        <a:xfrm rot="10800000">
          <a:off x="3095524" y="3931585"/>
          <a:ext cx="395935" cy="50195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F39C1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F39C1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F39C1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b="1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10800000">
        <a:off x="3214304" y="4031977"/>
        <a:ext cx="277155" cy="301174"/>
      </dsp:txXfrm>
    </dsp:sp>
    <dsp:sp modelId="{F927B4CA-D7CB-4206-BB26-FC0774A80757}">
      <dsp:nvSpPr>
        <dsp:cNvPr id="0" name=""/>
        <dsp:cNvSpPr/>
      </dsp:nvSpPr>
      <dsp:spPr>
        <a:xfrm>
          <a:off x="1421476" y="3438921"/>
          <a:ext cx="1487285" cy="1487285"/>
        </a:xfrm>
        <a:prstGeom prst="ellipse">
          <a:avLst/>
        </a:prstGeom>
        <a:gradFill rotWithShape="0">
          <a:gsLst>
            <a:gs pos="0">
              <a:srgbClr val="C0392B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C0392B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C0392B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EN LOS PROCESOS OPERATIVOS</a:t>
          </a:r>
        </a:p>
      </dsp:txBody>
      <dsp:txXfrm>
        <a:off x="1639284" y="3656729"/>
        <a:ext cx="1051669" cy="1051669"/>
      </dsp:txXfrm>
    </dsp:sp>
    <dsp:sp modelId="{8CFA9C43-10AE-4D30-A798-497778F3C66A}">
      <dsp:nvSpPr>
        <dsp:cNvPr id="0" name=""/>
        <dsp:cNvSpPr/>
      </dsp:nvSpPr>
      <dsp:spPr>
        <a:xfrm rot="15120000">
          <a:off x="1625391" y="2879753"/>
          <a:ext cx="395935" cy="50195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C0392B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C0392B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C0392B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b="1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10800000">
        <a:off x="1703134" y="3036628"/>
        <a:ext cx="277155" cy="301174"/>
      </dsp:txXfrm>
    </dsp:sp>
    <dsp:sp modelId="{ADB8FB5E-53FE-4813-B8EF-5EB8AB049F1B}">
      <dsp:nvSpPr>
        <dsp:cNvPr id="0" name=""/>
        <dsp:cNvSpPr/>
      </dsp:nvSpPr>
      <dsp:spPr>
        <a:xfrm>
          <a:off x="731029" y="1313944"/>
          <a:ext cx="1487285" cy="1487285"/>
        </a:xfrm>
        <a:prstGeom prst="ellipse">
          <a:avLst/>
        </a:prstGeom>
        <a:gradFill rotWithShape="0">
          <a:gsLst>
            <a:gs pos="0">
              <a:srgbClr val="2C3F50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2C3F50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2C3F50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1. EQUIPOS DE PROTECCIÓN PERSONAL</a:t>
          </a:r>
        </a:p>
      </dsp:txBody>
      <dsp:txXfrm>
        <a:off x="948837" y="1531752"/>
        <a:ext cx="1051669" cy="1051669"/>
      </dsp:txXfrm>
    </dsp:sp>
    <dsp:sp modelId="{82DC725B-ABC6-4CF5-8D69-BAF7C4609766}">
      <dsp:nvSpPr>
        <dsp:cNvPr id="0" name=""/>
        <dsp:cNvSpPr/>
      </dsp:nvSpPr>
      <dsp:spPr>
        <a:xfrm rot="19440000">
          <a:off x="2171446" y="1156540"/>
          <a:ext cx="395935" cy="50195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2C3F50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2C3F50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2C3F50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b="1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2182788" y="1291841"/>
        <a:ext cx="277155" cy="3011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5A50BB-3531-41B3-B254-D5C3D21B67DF}" type="datetimeFigureOut">
              <a:rPr lang="es-PE" smtClean="0"/>
              <a:t>24/06/2020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4C9EF8-FE2C-4BD3-9D36-22A9F649AAF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65709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4C9EF8-FE2C-4BD3-9D36-22A9F649AAFD}" type="slidenum">
              <a:rPr lang="es-PE" smtClean="0"/>
              <a:t>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50540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D90D5-DECD-4D5E-A053-FDE8556860E3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FA0B8-5117-4E6B-9458-58DA8ABF2098}" type="slidenum">
              <a:rPr lang="en-US" smtClean="0"/>
              <a:t>‹Nº›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9732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D90D5-DECD-4D5E-A053-FDE8556860E3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FA0B8-5117-4E6B-9458-58DA8ABF209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816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D90D5-DECD-4D5E-A053-FDE8556860E3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FA0B8-5117-4E6B-9458-58DA8ABF209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062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D90D5-DECD-4D5E-A053-FDE8556860E3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FA0B8-5117-4E6B-9458-58DA8ABF209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783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D90D5-DECD-4D5E-A053-FDE8556860E3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FA0B8-5117-4E6B-9458-58DA8ABF2098}" type="slidenum">
              <a:rPr lang="en-US" smtClean="0"/>
              <a:t>‹Nº›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5139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D90D5-DECD-4D5E-A053-FDE8556860E3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FA0B8-5117-4E6B-9458-58DA8ABF209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405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D90D5-DECD-4D5E-A053-FDE8556860E3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FA0B8-5117-4E6B-9458-58DA8ABF209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730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D90D5-DECD-4D5E-A053-FDE8556860E3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FA0B8-5117-4E6B-9458-58DA8ABF209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602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D90D5-DECD-4D5E-A053-FDE8556860E3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FA0B8-5117-4E6B-9458-58DA8ABF209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866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C7D90D5-DECD-4D5E-A053-FDE8556860E3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63FA0B8-5117-4E6B-9458-58DA8ABF209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32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D90D5-DECD-4D5E-A053-FDE8556860E3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FA0B8-5117-4E6B-9458-58DA8ABF209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84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C7D90D5-DECD-4D5E-A053-FDE8556860E3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63FA0B8-5117-4E6B-9458-58DA8ABF2098}" type="slidenum">
              <a:rPr lang="en-US" smtClean="0"/>
              <a:t>‹Nº›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1809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15.jpeg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image" Target="../media/image2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5" Type="http://schemas.openxmlformats.org/officeDocument/2006/relationships/image" Target="../media/image22.jp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38511" y="1942931"/>
            <a:ext cx="9711559" cy="2460258"/>
          </a:xfrm>
        </p:spPr>
        <p:txBody>
          <a:bodyPr>
            <a:noAutofit/>
          </a:bodyPr>
          <a:lstStyle/>
          <a:p>
            <a:pPr algn="ctr"/>
            <a:br>
              <a:rPr lang="es-PE" sz="4400" b="1" dirty="0">
                <a:latin typeface="Bahnschrift SemiCondensed" panose="020B0502040204020203" pitchFamily="34" charset="0"/>
              </a:rPr>
            </a:br>
            <a:r>
              <a:rPr lang="es-PE" sz="4400" b="1" dirty="0">
                <a:latin typeface="Bahnschrift SemiCondensed" panose="020B0502040204020203" pitchFamily="34" charset="0"/>
              </a:rPr>
              <a:t>Equipos de protección personal según  el protocolo del Ministerio de la Producción (PRODUCE) en la modalidad de </a:t>
            </a:r>
            <a:r>
              <a:rPr lang="es-PE" sz="4400" b="1" dirty="0" err="1">
                <a:latin typeface="Bahnschrift SemiCondensed" panose="020B0502040204020203" pitchFamily="34" charset="0"/>
              </a:rPr>
              <a:t>delivery</a:t>
            </a:r>
            <a:r>
              <a:rPr lang="es-PE" sz="4400" b="1" dirty="0">
                <a:latin typeface="Bahnschrift SemiCondensed" panose="020B0502040204020203" pitchFamily="34" charset="0"/>
              </a:rPr>
              <a:t> y recojo en local  </a:t>
            </a:r>
          </a:p>
        </p:txBody>
      </p:sp>
      <p:pic>
        <p:nvPicPr>
          <p:cNvPr id="3" name="Imagen 2" descr="logo degrade2019"/>
          <p:cNvPicPr/>
          <p:nvPr/>
        </p:nvPicPr>
        <p:blipFill>
          <a:blip r:embed="rId3" cstate="print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694" y="501199"/>
            <a:ext cx="2581542" cy="111628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ángulo 3"/>
          <p:cNvSpPr/>
          <p:nvPr/>
        </p:nvSpPr>
        <p:spPr>
          <a:xfrm>
            <a:off x="1445173" y="5308965"/>
            <a:ext cx="9611710" cy="889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1905" lvl="1" algn="ctr">
              <a:lnSpc>
                <a:spcPct val="110000"/>
              </a:lnSpc>
              <a:spcAft>
                <a:spcPts val="0"/>
              </a:spcAft>
              <a:buSzPts val="1100"/>
            </a:pPr>
            <a:r>
              <a:rPr lang="es-ES" sz="1600" b="1" dirty="0">
                <a:latin typeface="Ebrima" panose="02000000000000000000" pitchFamily="2" charset="0"/>
                <a:ea typeface="Symbol" panose="05050102010706020507" pitchFamily="18" charset="2"/>
                <a:cs typeface="Symbol" panose="05050102010706020507" pitchFamily="18" charset="2"/>
              </a:rPr>
              <a:t>Resolución Ministerial </a:t>
            </a:r>
            <a:r>
              <a:rPr lang="es-ES" sz="1600" b="1" dirty="0" err="1">
                <a:latin typeface="Ebrima" panose="02000000000000000000" pitchFamily="2" charset="0"/>
                <a:ea typeface="Symbol" panose="05050102010706020507" pitchFamily="18" charset="2"/>
                <a:cs typeface="Symbol" panose="05050102010706020507" pitchFamily="18" charset="2"/>
              </a:rPr>
              <a:t>N°</a:t>
            </a:r>
            <a:r>
              <a:rPr lang="es-ES" sz="1600" b="1" dirty="0">
                <a:latin typeface="Ebrima" panose="02000000000000000000" pitchFamily="2" charset="0"/>
                <a:ea typeface="Symbol" panose="05050102010706020507" pitchFamily="18" charset="2"/>
                <a:cs typeface="Symbol" panose="05050102010706020507" pitchFamily="18" charset="2"/>
              </a:rPr>
              <a:t> 142-2020-PRODUCE, establece el Protocolo Sanitario para el inicio gradual e incremental en materia de restaurantes y afines, autorizados para entrega a domicilio, con propia logística del establecimiento y protocolo de seguridad y recojo en el local.</a:t>
            </a:r>
            <a:endParaRPr lang="en-US" sz="1600" b="1" dirty="0">
              <a:effectLst/>
              <a:latin typeface="Carlito"/>
              <a:ea typeface="Symbol" panose="05050102010706020507" pitchFamily="18" charset="2"/>
              <a:cs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1784243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B3B4215-6799-4E1E-B6D8-252F937D7A3C}"/>
              </a:ext>
            </a:extLst>
          </p:cNvPr>
          <p:cNvSpPr txBox="1"/>
          <p:nvPr/>
        </p:nvSpPr>
        <p:spPr>
          <a:xfrm flipH="1">
            <a:off x="1563746" y="636578"/>
            <a:ext cx="88345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800" b="1" dirty="0">
                <a:solidFill>
                  <a:srgbClr val="FF0000"/>
                </a:solidFill>
              </a:rPr>
              <a:t>EQUIPO DE PROTECCION PERSONAL PARA PERSONAL DE RESTAURANTES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831" y="1954374"/>
            <a:ext cx="6153041" cy="410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4379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2B731AB4-D54C-4D5C-AD71-4A6C2657BB42}"/>
              </a:ext>
            </a:extLst>
          </p:cNvPr>
          <p:cNvSpPr txBox="1"/>
          <p:nvPr/>
        </p:nvSpPr>
        <p:spPr>
          <a:xfrm>
            <a:off x="324269" y="5222336"/>
            <a:ext cx="22775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b="1" dirty="0">
                <a:solidFill>
                  <a:srgbClr val="002060"/>
                </a:solidFill>
              </a:rPr>
              <a:t>Guantes según el puesto de trabajo: látex, nitrilo, vinilo o de jebe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F5690AD-53D7-43BF-ACD7-5AE130B79614}"/>
              </a:ext>
            </a:extLst>
          </p:cNvPr>
          <p:cNvSpPr txBox="1"/>
          <p:nvPr/>
        </p:nvSpPr>
        <p:spPr>
          <a:xfrm>
            <a:off x="5088703" y="5576280"/>
            <a:ext cx="22680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400" b="1" dirty="0">
                <a:solidFill>
                  <a:srgbClr val="002060"/>
                </a:solidFill>
              </a:rPr>
              <a:t>Mascarilla de tela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D59FBF79-8C25-4EF0-8E9A-16E5FD868C38}"/>
              </a:ext>
            </a:extLst>
          </p:cNvPr>
          <p:cNvSpPr txBox="1"/>
          <p:nvPr/>
        </p:nvSpPr>
        <p:spPr>
          <a:xfrm>
            <a:off x="9648115" y="5822501"/>
            <a:ext cx="12295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200" b="1" dirty="0">
                <a:solidFill>
                  <a:srgbClr val="002060"/>
                </a:solidFill>
              </a:rPr>
              <a:t>Gorro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6B328C8F-0202-4778-B36C-3F75E9390F99}"/>
              </a:ext>
            </a:extLst>
          </p:cNvPr>
          <p:cNvSpPr txBox="1"/>
          <p:nvPr/>
        </p:nvSpPr>
        <p:spPr>
          <a:xfrm>
            <a:off x="6351288" y="3643108"/>
            <a:ext cx="1645002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PE" sz="3600" b="1" dirty="0">
                <a:solidFill>
                  <a:srgbClr val="002060"/>
                </a:solidFill>
              </a:rPr>
              <a:t>Mandil 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761307F4-45D4-4F09-A5B0-6963C910F377}"/>
              </a:ext>
            </a:extLst>
          </p:cNvPr>
          <p:cNvSpPr txBox="1"/>
          <p:nvPr/>
        </p:nvSpPr>
        <p:spPr>
          <a:xfrm>
            <a:off x="1331138" y="74444"/>
            <a:ext cx="89317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200" b="1" spc="-50" dirty="0">
                <a:solidFill>
                  <a:srgbClr val="002060"/>
                </a:solidFill>
                <a:ea typeface="+mj-ea"/>
                <a:cs typeface="+mj-cs"/>
              </a:rPr>
              <a:t>¿CUÁL ES EL EQUIPO DE PROTECCIÓN PARA EL  PERSONAL QUE TRABAJA EN RESTAURANTE</a:t>
            </a: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53" b="9693"/>
          <a:stretch/>
        </p:blipFill>
        <p:spPr>
          <a:xfrm>
            <a:off x="3027891" y="1571640"/>
            <a:ext cx="2060812" cy="2483893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3" t="14761" r="3574"/>
          <a:stretch/>
        </p:blipFill>
        <p:spPr>
          <a:xfrm>
            <a:off x="7061418" y="1555669"/>
            <a:ext cx="1869743" cy="2551483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6398" y="3608803"/>
            <a:ext cx="2670287" cy="2120522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128" y="3602834"/>
            <a:ext cx="1972460" cy="1973446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46" b="9232"/>
          <a:stretch/>
        </p:blipFill>
        <p:spPr>
          <a:xfrm>
            <a:off x="423228" y="3427251"/>
            <a:ext cx="2099769" cy="1724375"/>
          </a:xfrm>
          <a:prstGeom prst="rect">
            <a:avLst/>
          </a:prstGeom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2B731AB4-D54C-4D5C-AD71-4A6C2657BB42}"/>
              </a:ext>
            </a:extLst>
          </p:cNvPr>
          <p:cNvSpPr txBox="1"/>
          <p:nvPr/>
        </p:nvSpPr>
        <p:spPr>
          <a:xfrm>
            <a:off x="2811124" y="4107152"/>
            <a:ext cx="2277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b="1" dirty="0">
                <a:solidFill>
                  <a:srgbClr val="002060"/>
                </a:solidFill>
              </a:rPr>
              <a:t>Chaqueta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2B731AB4-D54C-4D5C-AD71-4A6C2657BB42}"/>
              </a:ext>
            </a:extLst>
          </p:cNvPr>
          <p:cNvSpPr txBox="1"/>
          <p:nvPr/>
        </p:nvSpPr>
        <p:spPr>
          <a:xfrm>
            <a:off x="6802906" y="4224875"/>
            <a:ext cx="2277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b="1" dirty="0">
                <a:solidFill>
                  <a:srgbClr val="002060"/>
                </a:solidFill>
              </a:rPr>
              <a:t>Mandil</a:t>
            </a:r>
          </a:p>
        </p:txBody>
      </p:sp>
    </p:spTree>
    <p:extLst>
      <p:ext uri="{BB962C8B-B14F-4D97-AF65-F5344CB8AC3E}">
        <p14:creationId xmlns:p14="http://schemas.microsoft.com/office/powerpoint/2010/main" val="36560963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74E72853-6090-4BBF-BEB3-F41C738E26D7}"/>
              </a:ext>
            </a:extLst>
          </p:cNvPr>
          <p:cNvSpPr/>
          <p:nvPr/>
        </p:nvSpPr>
        <p:spPr>
          <a:xfrm>
            <a:off x="1009218" y="263735"/>
            <a:ext cx="101735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4000" dirty="0">
                <a:solidFill>
                  <a:srgbClr val="FF0000"/>
                </a:solidFill>
              </a:rPr>
              <a:t>USO DE EPP SEGÚN EL RIESGO DE EXPOSICIÓN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F6754C2-4A8B-4CC7-B259-30A10CA750C4}"/>
              </a:ext>
            </a:extLst>
          </p:cNvPr>
          <p:cNvSpPr txBox="1"/>
          <p:nvPr/>
        </p:nvSpPr>
        <p:spPr>
          <a:xfrm>
            <a:off x="5010809" y="2708701"/>
            <a:ext cx="2170382" cy="83099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PE" sz="2400" b="1" dirty="0"/>
              <a:t>Nivel de riesgo: </a:t>
            </a:r>
          </a:p>
          <a:p>
            <a:pPr algn="ctr"/>
            <a:r>
              <a:rPr lang="es-PE" sz="2400" b="1" dirty="0"/>
              <a:t>BAJO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5AC6EE5-C981-4699-8F28-28CF79A4AF9A}"/>
              </a:ext>
            </a:extLst>
          </p:cNvPr>
          <p:cNvSpPr txBox="1"/>
          <p:nvPr/>
        </p:nvSpPr>
        <p:spPr>
          <a:xfrm>
            <a:off x="4858409" y="4020005"/>
            <a:ext cx="18758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3600" dirty="0">
                <a:solidFill>
                  <a:srgbClr val="FF0000"/>
                </a:solidFill>
              </a:rPr>
              <a:t>Qué usar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36F0C334-C2C8-4F87-AF0E-9584F2864588}"/>
              </a:ext>
            </a:extLst>
          </p:cNvPr>
          <p:cNvSpPr txBox="1"/>
          <p:nvPr/>
        </p:nvSpPr>
        <p:spPr>
          <a:xfrm>
            <a:off x="548310" y="1136228"/>
            <a:ext cx="106344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b="1" dirty="0"/>
              <a:t>PERSONAL ADMINISTRATIVO: </a:t>
            </a:r>
            <a:r>
              <a:rPr lang="es-PE" sz="2000" b="1" dirty="0">
                <a:solidFill>
                  <a:srgbClr val="002060"/>
                </a:solidFill>
              </a:rPr>
              <a:t>gerente, administrador  jefaturas y otros. </a:t>
            </a:r>
          </a:p>
          <a:p>
            <a:r>
              <a:rPr lang="es-PE" sz="2000" b="1" dirty="0"/>
              <a:t>PERSONAL OPERATIVO </a:t>
            </a:r>
            <a:r>
              <a:rPr lang="es-PE" sz="2000" dirty="0"/>
              <a:t>Mantenimiento, almacén, supervisor, reservas y ventas, alimentos y bebidas.</a:t>
            </a:r>
          </a:p>
        </p:txBody>
      </p:sp>
      <p:sp>
        <p:nvSpPr>
          <p:cNvPr id="9" name="AutoShape 2" descr="Gerente del Gorehco resalta avance para responder al Covid-19 en ...">
            <a:extLst>
              <a:ext uri="{FF2B5EF4-FFF2-40B4-BE49-F238E27FC236}">
                <a16:creationId xmlns:a16="http://schemas.microsoft.com/office/drawing/2014/main" id="{BA4F5B1D-E387-4A20-8872-C1907307EFE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1" name="AutoShape 4" descr="Gerente del Gorehco resalta avance para responder al Covid-19 en ...">
            <a:extLst>
              <a:ext uri="{FF2B5EF4-FFF2-40B4-BE49-F238E27FC236}">
                <a16:creationId xmlns:a16="http://schemas.microsoft.com/office/drawing/2014/main" id="{BED161F1-1C52-4AB8-BF8A-753580D6524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" name="Flecha: a la derecha 1">
            <a:extLst>
              <a:ext uri="{FF2B5EF4-FFF2-40B4-BE49-F238E27FC236}">
                <a16:creationId xmlns:a16="http://schemas.microsoft.com/office/drawing/2014/main" id="{11BD4FAB-DB93-477D-B23F-6CE57124D68D}"/>
              </a:ext>
            </a:extLst>
          </p:cNvPr>
          <p:cNvSpPr/>
          <p:nvPr/>
        </p:nvSpPr>
        <p:spPr>
          <a:xfrm>
            <a:off x="6947897" y="4220307"/>
            <a:ext cx="511492" cy="30948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rgbClr val="002060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71" y="2975332"/>
            <a:ext cx="4446338" cy="2489949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47" t="21331" r="35598" b="30435"/>
          <a:stretch/>
        </p:blipFill>
        <p:spPr>
          <a:xfrm>
            <a:off x="8655964" y="2936734"/>
            <a:ext cx="2298678" cy="2528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7646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0012A898-FC6F-4613-96D8-1942465CFECC}"/>
              </a:ext>
            </a:extLst>
          </p:cNvPr>
          <p:cNvSpPr/>
          <p:nvPr/>
        </p:nvSpPr>
        <p:spPr>
          <a:xfrm>
            <a:off x="1009218" y="390413"/>
            <a:ext cx="101735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4000" dirty="0">
                <a:solidFill>
                  <a:srgbClr val="FF0000"/>
                </a:solidFill>
              </a:rPr>
              <a:t>USO DE EPP SEGÚN EL RIESGO DE EXPOSICIÓN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C490E6A-9C70-4B75-AAB8-C1123B4DC5A8}"/>
              </a:ext>
            </a:extLst>
          </p:cNvPr>
          <p:cNvSpPr txBox="1"/>
          <p:nvPr/>
        </p:nvSpPr>
        <p:spPr>
          <a:xfrm>
            <a:off x="5257234" y="2548283"/>
            <a:ext cx="2170382" cy="70788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PE" sz="2000" dirty="0"/>
              <a:t>Nivel de riesgo: </a:t>
            </a:r>
          </a:p>
          <a:p>
            <a:pPr algn="ctr"/>
            <a:r>
              <a:rPr lang="es-PE" sz="2000" dirty="0"/>
              <a:t>Mediano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9504857-9FCF-466B-BB0B-7B9BF237926F}"/>
              </a:ext>
            </a:extLst>
          </p:cNvPr>
          <p:cNvSpPr txBox="1"/>
          <p:nvPr/>
        </p:nvSpPr>
        <p:spPr>
          <a:xfrm>
            <a:off x="5319765" y="3574709"/>
            <a:ext cx="18758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3600" dirty="0">
                <a:solidFill>
                  <a:srgbClr val="FF0000"/>
                </a:solidFill>
              </a:rPr>
              <a:t>Que usar</a:t>
            </a:r>
          </a:p>
        </p:txBody>
      </p:sp>
      <p:sp>
        <p:nvSpPr>
          <p:cNvPr id="16" name="Flecha: hacia abajo 15">
            <a:extLst>
              <a:ext uri="{FF2B5EF4-FFF2-40B4-BE49-F238E27FC236}">
                <a16:creationId xmlns:a16="http://schemas.microsoft.com/office/drawing/2014/main" id="{EC53CBA9-4D5F-40C2-8836-96E018C7F2C3}"/>
              </a:ext>
            </a:extLst>
          </p:cNvPr>
          <p:cNvSpPr/>
          <p:nvPr/>
        </p:nvSpPr>
        <p:spPr>
          <a:xfrm rot="5232240">
            <a:off x="4631392" y="3579888"/>
            <a:ext cx="631279" cy="65197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7" name="Flecha: hacia abajo 16">
            <a:extLst>
              <a:ext uri="{FF2B5EF4-FFF2-40B4-BE49-F238E27FC236}">
                <a16:creationId xmlns:a16="http://schemas.microsoft.com/office/drawing/2014/main" id="{43B2D315-CC2E-44C5-B571-FEC1434B4388}"/>
              </a:ext>
            </a:extLst>
          </p:cNvPr>
          <p:cNvSpPr/>
          <p:nvPr/>
        </p:nvSpPr>
        <p:spPr>
          <a:xfrm rot="16200000">
            <a:off x="7420191" y="3582135"/>
            <a:ext cx="661182" cy="64633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A324C5B0-11E9-4672-9516-00635BC68503}"/>
              </a:ext>
            </a:extLst>
          </p:cNvPr>
          <p:cNvSpPr txBox="1"/>
          <p:nvPr/>
        </p:nvSpPr>
        <p:spPr>
          <a:xfrm>
            <a:off x="727075" y="1592458"/>
            <a:ext cx="71574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400" b="1" dirty="0"/>
              <a:t>PERSONAL DEL VIGILANCIA, PERSONAL DE RECEPCIÓN 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11" y="2954686"/>
            <a:ext cx="3848669" cy="2164877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7251" y="2548283"/>
            <a:ext cx="1847850" cy="24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7751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74E72853-6090-4BBF-BEB3-F41C738E26D7}"/>
              </a:ext>
            </a:extLst>
          </p:cNvPr>
          <p:cNvSpPr/>
          <p:nvPr/>
        </p:nvSpPr>
        <p:spPr>
          <a:xfrm>
            <a:off x="1009218" y="390413"/>
            <a:ext cx="101735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4000" dirty="0">
                <a:solidFill>
                  <a:srgbClr val="FF0000"/>
                </a:solidFill>
              </a:rPr>
              <a:t>USO DE EPP SEGÚN EL RIESGO DE EXPOSICIÓN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F6754C2-4A8B-4CC7-B259-30A10CA750C4}"/>
              </a:ext>
            </a:extLst>
          </p:cNvPr>
          <p:cNvSpPr txBox="1"/>
          <p:nvPr/>
        </p:nvSpPr>
        <p:spPr>
          <a:xfrm>
            <a:off x="1009217" y="2416288"/>
            <a:ext cx="2595047" cy="95410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PE" sz="2800" b="1" dirty="0"/>
              <a:t>Nivel de riesgo: </a:t>
            </a:r>
          </a:p>
          <a:p>
            <a:pPr algn="ctr"/>
            <a:r>
              <a:rPr lang="es-PE" sz="2800" b="1" dirty="0"/>
              <a:t>Mediano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5AC6EE5-C981-4699-8F28-28CF79A4AF9A}"/>
              </a:ext>
            </a:extLst>
          </p:cNvPr>
          <p:cNvSpPr txBox="1"/>
          <p:nvPr/>
        </p:nvSpPr>
        <p:spPr>
          <a:xfrm>
            <a:off x="1190047" y="3535537"/>
            <a:ext cx="18758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3600" dirty="0">
                <a:solidFill>
                  <a:srgbClr val="FF0000"/>
                </a:solidFill>
              </a:rPr>
              <a:t>Qué usar</a:t>
            </a:r>
          </a:p>
        </p:txBody>
      </p:sp>
      <p:sp>
        <p:nvSpPr>
          <p:cNvPr id="8" name="Flecha: hacia abajo 7">
            <a:extLst>
              <a:ext uri="{FF2B5EF4-FFF2-40B4-BE49-F238E27FC236}">
                <a16:creationId xmlns:a16="http://schemas.microsoft.com/office/drawing/2014/main" id="{7CA04AC3-6C63-4E1C-BE82-A43CF546F0D7}"/>
              </a:ext>
            </a:extLst>
          </p:cNvPr>
          <p:cNvSpPr/>
          <p:nvPr/>
        </p:nvSpPr>
        <p:spPr>
          <a:xfrm rot="16200000">
            <a:off x="3685439" y="3535538"/>
            <a:ext cx="422675" cy="64633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36F0C334-C2C8-4F87-AF0E-9584F2864588}"/>
              </a:ext>
            </a:extLst>
          </p:cNvPr>
          <p:cNvSpPr txBox="1"/>
          <p:nvPr/>
        </p:nvSpPr>
        <p:spPr>
          <a:xfrm>
            <a:off x="4726471" y="1203189"/>
            <a:ext cx="32301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400" b="1" dirty="0"/>
              <a:t>PERSONAL DE LIMPIEZA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105" y="2193266"/>
            <a:ext cx="5722677" cy="3316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3384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74E72853-6090-4BBF-BEB3-F41C738E26D7}"/>
              </a:ext>
            </a:extLst>
          </p:cNvPr>
          <p:cNvSpPr/>
          <p:nvPr/>
        </p:nvSpPr>
        <p:spPr>
          <a:xfrm>
            <a:off x="1009218" y="390413"/>
            <a:ext cx="101735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4000" dirty="0">
                <a:solidFill>
                  <a:srgbClr val="FF0000"/>
                </a:solidFill>
              </a:rPr>
              <a:t>USO DE EPP SEGÚN EL RIESGO DE EXPOSICIÓN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F6754C2-4A8B-4CC7-B259-30A10CA750C4}"/>
              </a:ext>
            </a:extLst>
          </p:cNvPr>
          <p:cNvSpPr txBox="1"/>
          <p:nvPr/>
        </p:nvSpPr>
        <p:spPr>
          <a:xfrm>
            <a:off x="4187748" y="1807099"/>
            <a:ext cx="2673173" cy="95410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PE" sz="2800" b="1" dirty="0"/>
              <a:t>Nivel de riesgo: </a:t>
            </a:r>
          </a:p>
          <a:p>
            <a:pPr algn="ctr"/>
            <a:r>
              <a:rPr lang="es-PE" sz="2800" b="1" dirty="0"/>
              <a:t>Mediano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5AC6EE5-C981-4699-8F28-28CF79A4AF9A}"/>
              </a:ext>
            </a:extLst>
          </p:cNvPr>
          <p:cNvSpPr txBox="1"/>
          <p:nvPr/>
        </p:nvSpPr>
        <p:spPr>
          <a:xfrm>
            <a:off x="4319620" y="3410634"/>
            <a:ext cx="18758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3600" dirty="0">
                <a:solidFill>
                  <a:srgbClr val="FF0000"/>
                </a:solidFill>
              </a:rPr>
              <a:t>Qué usar</a:t>
            </a:r>
          </a:p>
        </p:txBody>
      </p:sp>
      <p:sp>
        <p:nvSpPr>
          <p:cNvPr id="8" name="Flecha: hacia abajo 7">
            <a:extLst>
              <a:ext uri="{FF2B5EF4-FFF2-40B4-BE49-F238E27FC236}">
                <a16:creationId xmlns:a16="http://schemas.microsoft.com/office/drawing/2014/main" id="{7CA04AC3-6C63-4E1C-BE82-A43CF546F0D7}"/>
              </a:ext>
            </a:extLst>
          </p:cNvPr>
          <p:cNvSpPr/>
          <p:nvPr/>
        </p:nvSpPr>
        <p:spPr>
          <a:xfrm rot="16200000">
            <a:off x="6473562" y="3540036"/>
            <a:ext cx="422675" cy="55099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36F0C334-C2C8-4F87-AF0E-9584F2864588}"/>
              </a:ext>
            </a:extLst>
          </p:cNvPr>
          <p:cNvSpPr txBox="1"/>
          <p:nvPr/>
        </p:nvSpPr>
        <p:spPr>
          <a:xfrm>
            <a:off x="548311" y="1136228"/>
            <a:ext cx="5260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400" b="1" dirty="0"/>
              <a:t>PERSONAL OPERATIVO cocina</a:t>
            </a:r>
          </a:p>
        </p:txBody>
      </p:sp>
      <p:sp>
        <p:nvSpPr>
          <p:cNvPr id="9" name="AutoShape 2" descr="Gerente del Gorehco resalta avance para responder al Covid-19 en ...">
            <a:extLst>
              <a:ext uri="{FF2B5EF4-FFF2-40B4-BE49-F238E27FC236}">
                <a16:creationId xmlns:a16="http://schemas.microsoft.com/office/drawing/2014/main" id="{BA4F5B1D-E387-4A20-8872-C1907307EFE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1" name="AutoShape 4" descr="Gerente del Gorehco resalta avance para responder al Covid-19 en ...">
            <a:extLst>
              <a:ext uri="{FF2B5EF4-FFF2-40B4-BE49-F238E27FC236}">
                <a16:creationId xmlns:a16="http://schemas.microsoft.com/office/drawing/2014/main" id="{BED161F1-1C52-4AB8-BF8A-753580D6524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" name="AutoShape 2" descr="Delivery: Este es el protocolo sanitario para que restaurantes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3" t="14761" r="3574"/>
          <a:stretch/>
        </p:blipFill>
        <p:spPr>
          <a:xfrm>
            <a:off x="8440574" y="2284152"/>
            <a:ext cx="1526620" cy="2083252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46" b="9232"/>
          <a:stretch/>
        </p:blipFill>
        <p:spPr>
          <a:xfrm>
            <a:off x="7759909" y="4820000"/>
            <a:ext cx="1361330" cy="1117953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3425" y="2510252"/>
            <a:ext cx="1631614" cy="1625449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96" y="2912115"/>
            <a:ext cx="3673212" cy="2301880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4603" y="4652681"/>
            <a:ext cx="1284629" cy="128527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492" y="2510252"/>
            <a:ext cx="1311051" cy="1966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5514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4B91F2-6701-44F1-B34F-F1B001076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61779" y="98474"/>
            <a:ext cx="12515557" cy="1336432"/>
          </a:xfrm>
        </p:spPr>
        <p:txBody>
          <a:bodyPr>
            <a:normAutofit/>
          </a:bodyPr>
          <a:lstStyle/>
          <a:p>
            <a:pPr algn="ctr"/>
            <a:r>
              <a:rPr lang="es-PE" b="1" dirty="0">
                <a:solidFill>
                  <a:srgbClr val="FF0000"/>
                </a:solidFill>
              </a:rPr>
              <a:t>EQUIPO DE PROTECCIÓN EN RESTAURANTES - DELIVERY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8AAAC5D-75F1-4E14-A1B1-083F5F5C5B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966" y="3644987"/>
            <a:ext cx="2914650" cy="1571625"/>
          </a:xfrm>
          <a:prstGeom prst="rect">
            <a:avLst/>
          </a:prstGeom>
        </p:spPr>
      </p:pic>
      <p:pic>
        <p:nvPicPr>
          <p:cNvPr id="1026" name="Picture 2" descr="https://www.turiweb.pe/wp-content/uploads/2020/04/delivery1-2904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069" y="2359529"/>
            <a:ext cx="4862611" cy="3241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/>
          <a:srcRect l="62518" t="41175" r="8143" b="18827"/>
          <a:stretch/>
        </p:blipFill>
        <p:spPr>
          <a:xfrm>
            <a:off x="4860876" y="4362717"/>
            <a:ext cx="2604430" cy="199621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5"/>
          <a:srcRect l="62508" t="36754" r="7587" b="24400"/>
          <a:stretch/>
        </p:blipFill>
        <p:spPr>
          <a:xfrm>
            <a:off x="3625754" y="1800948"/>
            <a:ext cx="2470245" cy="1804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1395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AD137A26-750B-49A7-B43B-82B4875FFC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783"/>
          <a:stretch/>
        </p:blipFill>
        <p:spPr>
          <a:xfrm flipH="1">
            <a:off x="1746913" y="664547"/>
            <a:ext cx="4652736" cy="297214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43348" t="14869" r="14717" b="39305"/>
          <a:stretch/>
        </p:blipFill>
        <p:spPr>
          <a:xfrm>
            <a:off x="5513696" y="2995247"/>
            <a:ext cx="4176216" cy="2565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4614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752167" y="501446"/>
            <a:ext cx="10707329" cy="619431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2800" b="1" dirty="0">
                <a:solidFill>
                  <a:schemeClr val="tx1"/>
                </a:solidFill>
                <a:latin typeface="Bahnschrift SemiBold SemiConden" panose="020B0502040204020203" pitchFamily="34" charset="0"/>
              </a:rPr>
              <a:t>Responsabilidades según normativa:</a:t>
            </a:r>
            <a:endParaRPr lang="en-US" sz="2800" b="1" dirty="0">
              <a:solidFill>
                <a:schemeClr val="tx1"/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5349922" y="1608148"/>
            <a:ext cx="5924602" cy="440120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PE" sz="2800" dirty="0"/>
              <a:t>El dueño: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PE" sz="2800" dirty="0"/>
              <a:t>Entrega diariamente los EPP de bioseguridad a los trabajadores.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PE" sz="2800" dirty="0"/>
              <a:t>Verifica el correcto uso del EPP durante la labor diaria.</a:t>
            </a:r>
          </a:p>
          <a:p>
            <a:pPr algn="just"/>
            <a:endParaRPr lang="es-PE" sz="2800" dirty="0"/>
          </a:p>
          <a:p>
            <a:pPr algn="just"/>
            <a:r>
              <a:rPr lang="es-PE" sz="2800" dirty="0"/>
              <a:t>El trabajador: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PE" sz="2800" dirty="0"/>
              <a:t>Uso  correcto del EPP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PE" sz="2800" dirty="0"/>
              <a:t>Notifica al dueño el deterioro de los EPP</a:t>
            </a:r>
            <a:endParaRPr lang="es-MX" sz="28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67" y="2159758"/>
            <a:ext cx="4126173" cy="3094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1106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2FCBFD-AA23-45A7-A54F-27B7F01DB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5581" y="125488"/>
            <a:ext cx="5908431" cy="1095316"/>
          </a:xfrm>
        </p:spPr>
        <p:txBody>
          <a:bodyPr/>
          <a:lstStyle/>
          <a:p>
            <a:r>
              <a:rPr lang="es-PE" b="1" dirty="0">
                <a:solidFill>
                  <a:schemeClr val="accent5">
                    <a:lumMod val="50000"/>
                  </a:schemeClr>
                </a:solidFill>
              </a:rPr>
              <a:t>Uso correcto del EPP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2041B7E-4720-43F9-9792-74133A6109F7}"/>
              </a:ext>
            </a:extLst>
          </p:cNvPr>
          <p:cNvSpPr txBox="1"/>
          <p:nvPr/>
        </p:nvSpPr>
        <p:spPr>
          <a:xfrm>
            <a:off x="325986" y="3071994"/>
            <a:ext cx="386791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3600" dirty="0">
                <a:solidFill>
                  <a:srgbClr val="FF0000"/>
                </a:solidFill>
              </a:rPr>
              <a:t>Primero lo primero:</a:t>
            </a:r>
          </a:p>
          <a:p>
            <a:pPr algn="ctr"/>
            <a:r>
              <a:rPr lang="es-PE" sz="3600" b="1" u="sng" dirty="0">
                <a:solidFill>
                  <a:srgbClr val="FF0000"/>
                </a:solidFill>
              </a:rPr>
              <a:t>Obligatorio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3DD7E8C9-1214-4759-A0F8-86D2BD6F57E5}"/>
              </a:ext>
            </a:extLst>
          </p:cNvPr>
          <p:cNvSpPr/>
          <p:nvPr/>
        </p:nvSpPr>
        <p:spPr>
          <a:xfrm>
            <a:off x="3636272" y="2050734"/>
            <a:ext cx="399308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4000" b="1" dirty="0"/>
              <a:t>Lavado de manos 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2280BDC5-7914-43C2-86E8-3597375E8878}"/>
              </a:ext>
            </a:extLst>
          </p:cNvPr>
          <p:cNvSpPr/>
          <p:nvPr/>
        </p:nvSpPr>
        <p:spPr>
          <a:xfrm>
            <a:off x="3710196" y="4813786"/>
            <a:ext cx="341818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4000" b="1" dirty="0"/>
              <a:t> higienización </a:t>
            </a:r>
          </a:p>
        </p:txBody>
      </p:sp>
      <p:sp>
        <p:nvSpPr>
          <p:cNvPr id="9" name="Flecha: a la derecha con bandas 8">
            <a:extLst>
              <a:ext uri="{FF2B5EF4-FFF2-40B4-BE49-F238E27FC236}">
                <a16:creationId xmlns:a16="http://schemas.microsoft.com/office/drawing/2014/main" id="{84300F95-7AF2-4EA9-8A2F-83A50983CF00}"/>
              </a:ext>
            </a:extLst>
          </p:cNvPr>
          <p:cNvSpPr/>
          <p:nvPr/>
        </p:nvSpPr>
        <p:spPr>
          <a:xfrm rot="18638641">
            <a:off x="4791970" y="2975242"/>
            <a:ext cx="1018841" cy="574712"/>
          </a:xfrm>
          <a:prstGeom prst="strip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Flecha: a la derecha con bandas 9">
            <a:extLst>
              <a:ext uri="{FF2B5EF4-FFF2-40B4-BE49-F238E27FC236}">
                <a16:creationId xmlns:a16="http://schemas.microsoft.com/office/drawing/2014/main" id="{BDCB8E20-ED66-424D-9C99-CE956BE340F2}"/>
              </a:ext>
            </a:extLst>
          </p:cNvPr>
          <p:cNvSpPr/>
          <p:nvPr/>
        </p:nvSpPr>
        <p:spPr>
          <a:xfrm rot="2708675">
            <a:off x="4805125" y="3927398"/>
            <a:ext cx="1018841" cy="574712"/>
          </a:xfrm>
          <a:prstGeom prst="strip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F68F8744-78D7-41AB-9F2A-25CA59149019}"/>
              </a:ext>
            </a:extLst>
          </p:cNvPr>
          <p:cNvSpPr txBox="1"/>
          <p:nvPr/>
        </p:nvSpPr>
        <p:spPr>
          <a:xfrm>
            <a:off x="4346699" y="3398060"/>
            <a:ext cx="404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600" dirty="0"/>
              <a:t>O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8D560271-B8EE-4B57-9C7D-B5FB21FA8E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0189" y="2093228"/>
            <a:ext cx="2619375" cy="1743075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E5519A88-98AA-4415-8A27-0645847D7B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1126" y="4485835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129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486127" y="1241947"/>
            <a:ext cx="6806379" cy="4263188"/>
          </a:xfrm>
        </p:spPr>
        <p:txBody>
          <a:bodyPr>
            <a:noAutofit/>
          </a:bodyPr>
          <a:lstStyle/>
          <a:p>
            <a:r>
              <a:rPr lang="es-ES" sz="4000" b="1" dirty="0">
                <a:solidFill>
                  <a:schemeClr val="tx1"/>
                </a:solidFill>
                <a:latin typeface="Bahnschrift SemiBold SemiConden" panose="020B0502040204020203" pitchFamily="34" charset="0"/>
              </a:rPr>
              <a:t>“USO DE EQUIPOS DE PROTECCIÓN PARA RESTAURANTES, QUE PRESTAN SERVICIOS POR DELIVERY A SUS PROVEEDORES y ENTREGA EN LOCAL”</a:t>
            </a:r>
            <a:endParaRPr lang="en-US" sz="4000" b="1" dirty="0">
              <a:solidFill>
                <a:schemeClr val="tx1"/>
              </a:solidFill>
              <a:latin typeface="Bahnschrift SemiBold SemiConden" panose="020B0502040204020203" pitchFamily="34" charset="0"/>
            </a:endParaRPr>
          </a:p>
        </p:txBody>
      </p:sp>
      <p:pic>
        <p:nvPicPr>
          <p:cNvPr id="1028" name="Picture 4" descr="Diferentes restaurantes peruanos podrán volver a trabajar bajo la modalidad de delivery. Estos son los locales peruanos que han anunciado su regreso. (Pixabay)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154"/>
          <a:stretch/>
        </p:blipFill>
        <p:spPr bwMode="auto">
          <a:xfrm>
            <a:off x="455120" y="331076"/>
            <a:ext cx="3170949" cy="3427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KFC revela el futuro del delivery en su nuevo comercial | MercadoNegr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86" y="4193628"/>
            <a:ext cx="3808459" cy="1798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39820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F80FED79-6145-4171-AD6C-FBAE4632B2C4}"/>
              </a:ext>
            </a:extLst>
          </p:cNvPr>
          <p:cNvSpPr/>
          <p:nvPr/>
        </p:nvSpPr>
        <p:spPr>
          <a:xfrm>
            <a:off x="2544312" y="425111"/>
            <a:ext cx="65268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3600" b="1" dirty="0">
                <a:solidFill>
                  <a:schemeClr val="accent5">
                    <a:lumMod val="50000"/>
                  </a:schemeClr>
                </a:solidFill>
              </a:rPr>
              <a:t>COLOCACIÓN DE LA MASCARILLA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E56F7C65-481B-40A6-9C07-A5134DE35BEB}"/>
              </a:ext>
            </a:extLst>
          </p:cNvPr>
          <p:cNvSpPr/>
          <p:nvPr/>
        </p:nvSpPr>
        <p:spPr>
          <a:xfrm>
            <a:off x="916089" y="1509317"/>
            <a:ext cx="7869879" cy="830997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s-PE" sz="2400" dirty="0"/>
              <a:t>1. lavarse las manos con agua y jabón según la técnica de lavado de manos, luego desinfectarse las manos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3447D1AD-F6C6-499C-A0A3-E8F38F1CBC03}"/>
              </a:ext>
            </a:extLst>
          </p:cNvPr>
          <p:cNvSpPr/>
          <p:nvPr/>
        </p:nvSpPr>
        <p:spPr>
          <a:xfrm>
            <a:off x="916089" y="2814941"/>
            <a:ext cx="8263772" cy="830997"/>
          </a:xfrm>
          <a:prstGeom prst="rect">
            <a:avLst/>
          </a:prstGeom>
          <a:ln>
            <a:solidFill>
              <a:srgbClr val="B08600"/>
            </a:solidFill>
          </a:ln>
        </p:spPr>
        <p:txBody>
          <a:bodyPr wrap="square">
            <a:spAutoFit/>
          </a:bodyPr>
          <a:lstStyle/>
          <a:p>
            <a:r>
              <a:rPr lang="es-PE" sz="2400" dirty="0"/>
              <a:t>2. Verificar que la mascarilla no se encuentre dañada.</a:t>
            </a:r>
          </a:p>
          <a:p>
            <a:endParaRPr lang="es-PE" sz="2400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AFFEB1CB-8EE7-4683-B08C-DE74B4ED30C0}"/>
              </a:ext>
            </a:extLst>
          </p:cNvPr>
          <p:cNvSpPr/>
          <p:nvPr/>
        </p:nvSpPr>
        <p:spPr>
          <a:xfrm>
            <a:off x="916089" y="4998311"/>
            <a:ext cx="7952936" cy="1200329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es-PE" sz="2400" dirty="0"/>
              <a:t>4. Cúbrete la boca y la nariz con la mascarilla, sujeta las tiras o elástico alrededor de las orejas o en la parte posterior de la cabeza y ajusta la tira rígida sobre la nariz.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A2951ECB-3F33-4866-95E5-68B391D43A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8815" y="1229037"/>
            <a:ext cx="1801712" cy="1256239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5FB69796-269F-4EA6-B717-79184B22BC4A}"/>
              </a:ext>
            </a:extLst>
          </p:cNvPr>
          <p:cNvSpPr/>
          <p:nvPr/>
        </p:nvSpPr>
        <p:spPr>
          <a:xfrm>
            <a:off x="916089" y="3906626"/>
            <a:ext cx="8155074" cy="830997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es-PE" sz="2400" dirty="0"/>
              <a:t>3. Asegurarse que el lado exterior de la mascarilla queda hacia fuera.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0B23EED7-5EF5-4985-B2B6-7636B48306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8815" y="2838884"/>
            <a:ext cx="2186596" cy="1823843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85C612C7-A235-4EC9-A77B-3C7595066226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2267" y="5037811"/>
            <a:ext cx="2075505" cy="11823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95151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3A58C9D0-054D-477F-BF7B-F7025A9415E1}"/>
              </a:ext>
            </a:extLst>
          </p:cNvPr>
          <p:cNvSpPr/>
          <p:nvPr/>
        </p:nvSpPr>
        <p:spPr>
          <a:xfrm>
            <a:off x="1134791" y="2133315"/>
            <a:ext cx="8149885" cy="830997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r>
              <a:rPr lang="es-PE" sz="2400" dirty="0"/>
              <a:t>5. Evitar tocar la mascarilla mientras lo usas, si lo haces lávate las manos.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CD5C8D37-076A-445A-BFCD-B094E6D622B7}"/>
              </a:ext>
            </a:extLst>
          </p:cNvPr>
          <p:cNvSpPr/>
          <p:nvPr/>
        </p:nvSpPr>
        <p:spPr>
          <a:xfrm>
            <a:off x="1109911" y="3961848"/>
            <a:ext cx="8656321" cy="1384995"/>
          </a:xfrm>
          <a:prstGeom prst="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s-PE" sz="2800" dirty="0"/>
              <a:t>6. Quítate la mascarilla sin tocar la parte delantera y deséchala en un recipiente cerrado. Luego lávate y desinféctate las manos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D740738C-C3E3-4330-BAFC-3F813B9F7179}"/>
              </a:ext>
            </a:extLst>
          </p:cNvPr>
          <p:cNvSpPr/>
          <p:nvPr/>
        </p:nvSpPr>
        <p:spPr>
          <a:xfrm>
            <a:off x="3444643" y="551723"/>
            <a:ext cx="65268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3600" b="1" dirty="0">
                <a:solidFill>
                  <a:schemeClr val="accent5">
                    <a:lumMod val="50000"/>
                  </a:schemeClr>
                </a:solidFill>
              </a:rPr>
              <a:t>COLOCACIÓN DE LA MASCARILLA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2404D2F7-DAD6-4380-B016-4034947D04F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6232" y="2361061"/>
            <a:ext cx="1825546" cy="21229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73899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9FFE4-FCBF-4C55-933B-910BCDE10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40213"/>
            <a:ext cx="10058400" cy="1450757"/>
          </a:xfrm>
        </p:spPr>
        <p:txBody>
          <a:bodyPr>
            <a:normAutofit/>
          </a:bodyPr>
          <a:lstStyle/>
          <a:p>
            <a:r>
              <a:rPr lang="es-PE" b="1" dirty="0">
                <a:solidFill>
                  <a:schemeClr val="accent5">
                    <a:lumMod val="50000"/>
                  </a:schemeClr>
                </a:solidFill>
              </a:rPr>
              <a:t>Si todos usamos mascarillas evitaremos el enfermar de  COVID-19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7ABAEB6-48DD-49F0-A5D2-498DFD4BE0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2812" y="2216981"/>
            <a:ext cx="2762250" cy="165735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804138E8-AEB2-473B-97F5-097485FFBC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2994" y="4500342"/>
            <a:ext cx="2619375" cy="174307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ED2C0874-56C5-4EB5-AED4-E7536A9FD68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750" b="12029"/>
          <a:stretch/>
        </p:blipFill>
        <p:spPr>
          <a:xfrm>
            <a:off x="331296" y="2019869"/>
            <a:ext cx="4114607" cy="4067032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9861972" y="4263883"/>
            <a:ext cx="150141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3800" dirty="0">
                <a:solidFill>
                  <a:srgbClr val="FF0000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34480135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0880DB6D-DD25-4B2D-BA27-7FE4AF229059}"/>
              </a:ext>
            </a:extLst>
          </p:cNvPr>
          <p:cNvSpPr/>
          <p:nvPr/>
        </p:nvSpPr>
        <p:spPr>
          <a:xfrm>
            <a:off x="3108960" y="739938"/>
            <a:ext cx="65133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3600" b="1" dirty="0">
                <a:solidFill>
                  <a:schemeClr val="accent5">
                    <a:lumMod val="50000"/>
                  </a:schemeClr>
                </a:solidFill>
              </a:rPr>
              <a:t>CALZADO DE LOS GUANTES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2F6B6CDE-5201-42F7-A2F9-472AD04E248D}"/>
              </a:ext>
            </a:extLst>
          </p:cNvPr>
          <p:cNvSpPr/>
          <p:nvPr/>
        </p:nvSpPr>
        <p:spPr>
          <a:xfrm>
            <a:off x="1106332" y="2209857"/>
            <a:ext cx="6096000" cy="1200329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>
            <a:spAutoFit/>
          </a:bodyPr>
          <a:lstStyle/>
          <a:p>
            <a:r>
              <a:rPr lang="es-PE" sz="2400" dirty="0"/>
              <a:t>Lávate o desinféctate las manos antes de colocarte los guantes, según la técnica de lavado de manos.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2A064044-CF18-4194-B24D-7F9E907B30B9}"/>
              </a:ext>
            </a:extLst>
          </p:cNvPr>
          <p:cNvSpPr/>
          <p:nvPr/>
        </p:nvSpPr>
        <p:spPr>
          <a:xfrm>
            <a:off x="1106332" y="4108341"/>
            <a:ext cx="4362691" cy="584775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es-PE" sz="3200" dirty="0"/>
              <a:t>Colócate los guantes.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7C1EE9C-8097-4299-8AC0-E40C790EF3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7669" y="2009922"/>
            <a:ext cx="2847975" cy="16002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239107BB-480C-41F4-8562-E86ADC32F3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6752" y="3804728"/>
            <a:ext cx="3149807" cy="2096053"/>
          </a:xfrm>
          <a:prstGeom prst="rect">
            <a:avLst/>
          </a:prstGeom>
        </p:spPr>
      </p:pic>
      <p:sp>
        <p:nvSpPr>
          <p:cNvPr id="9" name="Flecha: a la derecha 8">
            <a:extLst>
              <a:ext uri="{FF2B5EF4-FFF2-40B4-BE49-F238E27FC236}">
                <a16:creationId xmlns:a16="http://schemas.microsoft.com/office/drawing/2014/main" id="{9FAD9FCA-43C2-431A-9438-E8E67BECA6DE}"/>
              </a:ext>
            </a:extLst>
          </p:cNvPr>
          <p:cNvSpPr/>
          <p:nvPr/>
        </p:nvSpPr>
        <p:spPr>
          <a:xfrm>
            <a:off x="7385538" y="2686929"/>
            <a:ext cx="501214" cy="366343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4" name="Flecha: a la derecha 13">
            <a:extLst>
              <a:ext uri="{FF2B5EF4-FFF2-40B4-BE49-F238E27FC236}">
                <a16:creationId xmlns:a16="http://schemas.microsoft.com/office/drawing/2014/main" id="{E34FCEA7-9E18-4EF2-899A-9002C16FF0BC}"/>
              </a:ext>
            </a:extLst>
          </p:cNvPr>
          <p:cNvSpPr/>
          <p:nvPr/>
        </p:nvSpPr>
        <p:spPr>
          <a:xfrm>
            <a:off x="6695895" y="4346416"/>
            <a:ext cx="501214" cy="366343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FD83613-7555-426E-88DC-ECBB8B38172A}"/>
              </a:ext>
            </a:extLst>
          </p:cNvPr>
          <p:cNvSpPr/>
          <p:nvPr/>
        </p:nvSpPr>
        <p:spPr>
          <a:xfrm>
            <a:off x="1106332" y="5069784"/>
            <a:ext cx="6096000" cy="954107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r>
              <a:rPr lang="es-PE" sz="2800" dirty="0"/>
              <a:t>Lávate o desinféctate las manos con los guantes puestos. </a:t>
            </a:r>
          </a:p>
        </p:txBody>
      </p:sp>
    </p:spTree>
    <p:extLst>
      <p:ext uri="{BB962C8B-B14F-4D97-AF65-F5344CB8AC3E}">
        <p14:creationId xmlns:p14="http://schemas.microsoft.com/office/powerpoint/2010/main" val="10916895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1247BBD1-8E9C-4C74-A7F9-4EA2AB901A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0028" y="2529327"/>
            <a:ext cx="5730351" cy="332642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4DAA8D52-108C-4C36-8077-B4D575C990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" y="2529327"/>
            <a:ext cx="4998720" cy="3326421"/>
          </a:xfrm>
          <a:prstGeom prst="rect">
            <a:avLst/>
          </a:prstGeom>
        </p:spPr>
      </p:pic>
      <p:sp>
        <p:nvSpPr>
          <p:cNvPr id="6" name="Título 5">
            <a:extLst>
              <a:ext uri="{FF2B5EF4-FFF2-40B4-BE49-F238E27FC236}">
                <a16:creationId xmlns:a16="http://schemas.microsoft.com/office/drawing/2014/main" id="{BB031C96-3B31-4673-AC6E-D8CAE57CB51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6963" y="287338"/>
            <a:ext cx="10058400" cy="144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4400" b="1" dirty="0">
                <a:solidFill>
                  <a:schemeClr val="accent5">
                    <a:lumMod val="50000"/>
                  </a:schemeClr>
                </a:solidFill>
              </a:rPr>
              <a:t>Distanciamiento físico</a:t>
            </a:r>
          </a:p>
        </p:txBody>
      </p:sp>
    </p:spTree>
    <p:extLst>
      <p:ext uri="{BB962C8B-B14F-4D97-AF65-F5344CB8AC3E}">
        <p14:creationId xmlns:p14="http://schemas.microsoft.com/office/powerpoint/2010/main" val="28274532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>
            <a:extLst>
              <a:ext uri="{FF2B5EF4-FFF2-40B4-BE49-F238E27FC236}">
                <a16:creationId xmlns:a16="http://schemas.microsoft.com/office/drawing/2014/main" id="{D79D27A1-1EE0-40DC-A4CB-7CC38532CB15}"/>
              </a:ext>
            </a:extLst>
          </p:cNvPr>
          <p:cNvSpPr txBox="1"/>
          <p:nvPr/>
        </p:nvSpPr>
        <p:spPr>
          <a:xfrm>
            <a:off x="465272" y="198460"/>
            <a:ext cx="533376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4400" b="1" dirty="0">
                <a:solidFill>
                  <a:schemeClr val="accent5">
                    <a:lumMod val="50000"/>
                  </a:schemeClr>
                </a:solidFill>
              </a:rPr>
              <a:t>Distanciamiento físico</a:t>
            </a:r>
          </a:p>
        </p:txBody>
      </p:sp>
      <p:sp>
        <p:nvSpPr>
          <p:cNvPr id="8" name="Rectángulo 7"/>
          <p:cNvSpPr/>
          <p:nvPr/>
        </p:nvSpPr>
        <p:spPr>
          <a:xfrm>
            <a:off x="0" y="5864919"/>
            <a:ext cx="12191999" cy="461665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solidFill>
                  <a:schemeClr val="bg1"/>
                </a:solidFill>
                <a:latin typeface="Open Sans"/>
              </a:rPr>
              <a:t>DISTANCIAMIENTO DE 1.5 METROS ENTRE TRABAJADORES</a:t>
            </a:r>
            <a:endParaRPr lang="es-PE" sz="2400" b="1" dirty="0">
              <a:solidFill>
                <a:schemeClr val="bg1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4746170" y="1501056"/>
            <a:ext cx="7042917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88" indent="-2682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333333"/>
                </a:solidFill>
                <a:latin typeface="Open Sans"/>
              </a:rPr>
              <a:t>Trabajar desde la casa si es posible.</a:t>
            </a:r>
          </a:p>
          <a:p>
            <a:pPr marL="268288" indent="-2682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333333"/>
                </a:solidFill>
                <a:latin typeface="Open Sans"/>
              </a:rPr>
              <a:t>Reunirse mediante videoconferencias o conferencias telefónicas.</a:t>
            </a:r>
          </a:p>
          <a:p>
            <a:pPr marL="268288" indent="-2682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333333"/>
                </a:solidFill>
                <a:latin typeface="Open Sans"/>
              </a:rPr>
              <a:t>Evitar las zonas de mucho tráfico o áreas compartidas como cafeterías o salas de descanso.</a:t>
            </a:r>
          </a:p>
          <a:p>
            <a:pPr marL="268288" indent="-2682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333333"/>
                </a:solidFill>
                <a:latin typeface="Open Sans"/>
              </a:rPr>
              <a:t>Asegurarse de que las áreas de contacto frecuente se mantengan limpias. Prestar atención a los artículos de uso frecuente, como teléfonos y teclados.</a:t>
            </a:r>
          </a:p>
          <a:p>
            <a:pPr marL="268288" indent="-2682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333333"/>
                </a:solidFill>
                <a:latin typeface="Open Sans"/>
              </a:rPr>
              <a:t>Limitar las reuniones a 10 personas o menos.</a:t>
            </a:r>
          </a:p>
          <a:p>
            <a:pPr marL="268288" indent="-2682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333333"/>
                </a:solidFill>
                <a:latin typeface="Arial" panose="020B0604020202020204" pitchFamily="34" charset="0"/>
              </a:rPr>
              <a:t>Cuando estés fuera, no toques las superficies que suelen tocar los demás. Lávate las manos nada más al llegar a tu casa.</a:t>
            </a:r>
          </a:p>
          <a:p>
            <a:pPr marL="268288" indent="-2682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333333"/>
                </a:solidFill>
                <a:latin typeface="Arial" panose="020B0604020202020204" pitchFamily="34" charset="0"/>
              </a:rPr>
              <a:t>Mantener las distancias con el resto de gente cuando vayas a comprar productos básicos o haz el pedido por internet.</a:t>
            </a:r>
          </a:p>
          <a:p>
            <a:pPr marL="268288" indent="-2682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333333"/>
                </a:solidFill>
                <a:latin typeface="Arial" panose="020B0604020202020204" pitchFamily="34" charset="0"/>
              </a:rPr>
              <a:t>Evitar el transporte público, ve a trabajar en bici o a pie.</a:t>
            </a:r>
            <a:r>
              <a:rPr lang="es-ES" sz="1400" dirty="0">
                <a:solidFill>
                  <a:srgbClr val="333333"/>
                </a:solidFill>
                <a:latin typeface="Open Sans"/>
              </a:rPr>
              <a:t> </a:t>
            </a:r>
          </a:p>
          <a:p>
            <a:pPr marL="268288" indent="-2682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333333"/>
                </a:solidFill>
                <a:latin typeface="Open Sans"/>
              </a:rPr>
              <a:t>Seguir las pautas del Gobierno para los lugares de trabajo.</a:t>
            </a:r>
          </a:p>
        </p:txBody>
      </p:sp>
      <p:sp>
        <p:nvSpPr>
          <p:cNvPr id="17" name="Rectángulo 16"/>
          <p:cNvSpPr/>
          <p:nvPr/>
        </p:nvSpPr>
        <p:spPr>
          <a:xfrm>
            <a:off x="304800" y="4098668"/>
            <a:ext cx="354893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i="1" dirty="0">
                <a:solidFill>
                  <a:srgbClr val="333333"/>
                </a:solidFill>
                <a:latin typeface="Arial" panose="020B0604020202020204" pitchFamily="34" charset="0"/>
              </a:rPr>
              <a:t>Cuando una persona que tiene el virus tose o estornuda, las </a:t>
            </a:r>
            <a:r>
              <a:rPr lang="es-ES" sz="1600" i="1" dirty="0" err="1">
                <a:solidFill>
                  <a:srgbClr val="333333"/>
                </a:solidFill>
                <a:latin typeface="Arial" panose="020B0604020202020204" pitchFamily="34" charset="0"/>
              </a:rPr>
              <a:t>gotículas</a:t>
            </a:r>
            <a:r>
              <a:rPr lang="es-ES" sz="1600" i="1" dirty="0">
                <a:solidFill>
                  <a:srgbClr val="333333"/>
                </a:solidFill>
                <a:latin typeface="Arial" panose="020B0604020202020204" pitchFamily="34" charset="0"/>
              </a:rPr>
              <a:t> respiratorias pueden aterrizar en la boca o en la nariz de las personas que están cerca. Las </a:t>
            </a:r>
            <a:r>
              <a:rPr lang="es-ES" sz="1600" i="1" dirty="0" err="1">
                <a:solidFill>
                  <a:srgbClr val="333333"/>
                </a:solidFill>
                <a:latin typeface="Arial" panose="020B0604020202020204" pitchFamily="34" charset="0"/>
              </a:rPr>
              <a:t>gotículas</a:t>
            </a:r>
            <a:r>
              <a:rPr lang="es-ES" sz="1600" i="1" dirty="0">
                <a:solidFill>
                  <a:srgbClr val="333333"/>
                </a:solidFill>
                <a:latin typeface="Arial" panose="020B0604020202020204" pitchFamily="34" charset="0"/>
              </a:rPr>
              <a:t> de un estornudo pueden viajar hasta 1.5 metros de distancia</a:t>
            </a:r>
          </a:p>
        </p:txBody>
      </p:sp>
      <p:grpSp>
        <p:nvGrpSpPr>
          <p:cNvPr id="19" name="Grupo 18"/>
          <p:cNvGrpSpPr/>
          <p:nvPr/>
        </p:nvGrpSpPr>
        <p:grpSpPr>
          <a:xfrm>
            <a:off x="793956" y="1262849"/>
            <a:ext cx="3152381" cy="2819048"/>
            <a:chOff x="701343" y="1052536"/>
            <a:chExt cx="3152381" cy="2819048"/>
          </a:xfrm>
        </p:grpSpPr>
        <p:pic>
          <p:nvPicPr>
            <p:cNvPr id="18" name="Imagen 1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1343" y="1052536"/>
              <a:ext cx="3152381" cy="2819048"/>
            </a:xfrm>
            <a:prstGeom prst="rect">
              <a:avLst/>
            </a:prstGeom>
          </p:spPr>
        </p:pic>
        <p:sp>
          <p:nvSpPr>
            <p:cNvPr id="9" name="CuadroTexto 8"/>
            <p:cNvSpPr txBox="1"/>
            <p:nvPr/>
          </p:nvSpPr>
          <p:spPr>
            <a:xfrm>
              <a:off x="2377440" y="1674946"/>
              <a:ext cx="993622" cy="276999"/>
            </a:xfrm>
            <a:prstGeom prst="rect">
              <a:avLst/>
            </a:prstGeom>
            <a:solidFill>
              <a:srgbClr val="D1EDF6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200" b="1" dirty="0">
                  <a:solidFill>
                    <a:srgbClr val="5982A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1.5 METROS</a:t>
              </a:r>
              <a:endParaRPr lang="es-PE" sz="900" b="1" dirty="0">
                <a:solidFill>
                  <a:srgbClr val="5982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0" name="CuadroTexto 19">
            <a:extLst>
              <a:ext uri="{FF2B5EF4-FFF2-40B4-BE49-F238E27FC236}">
                <a16:creationId xmlns:a16="http://schemas.microsoft.com/office/drawing/2014/main" id="{D79D27A1-1EE0-40DC-A4CB-7CC38532CB15}"/>
              </a:ext>
            </a:extLst>
          </p:cNvPr>
          <p:cNvSpPr txBox="1"/>
          <p:nvPr/>
        </p:nvSpPr>
        <p:spPr>
          <a:xfrm>
            <a:off x="4027520" y="996965"/>
            <a:ext cx="7680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sz="3200" dirty="0">
                <a:solidFill>
                  <a:srgbClr val="0070C0"/>
                </a:solidFill>
              </a:rPr>
              <a:t>Por eso se recomienda:</a:t>
            </a:r>
          </a:p>
        </p:txBody>
      </p:sp>
    </p:spTree>
    <p:extLst>
      <p:ext uri="{BB962C8B-B14F-4D97-AF65-F5344CB8AC3E}">
        <p14:creationId xmlns:p14="http://schemas.microsoft.com/office/powerpoint/2010/main" val="10667336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0E52EBEA-7DB3-4FD2-9F1B-ED693EFCFD5F}"/>
              </a:ext>
            </a:extLst>
          </p:cNvPr>
          <p:cNvSpPr txBox="1"/>
          <p:nvPr/>
        </p:nvSpPr>
        <p:spPr>
          <a:xfrm>
            <a:off x="4831461" y="1766431"/>
            <a:ext cx="7115516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PE" sz="2400" dirty="0"/>
              <a:t>Durante el control sanitario. En el control de la temperatura, a la entrada y salida de lugar de trabajo.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2FFCA6C-39A5-4769-8A33-9F98F9B14F2F}"/>
              </a:ext>
            </a:extLst>
          </p:cNvPr>
          <p:cNvSpPr txBox="1"/>
          <p:nvPr/>
        </p:nvSpPr>
        <p:spPr>
          <a:xfrm>
            <a:off x="465273" y="270138"/>
            <a:ext cx="11481702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s-PE" sz="2800" b="1" dirty="0">
                <a:solidFill>
                  <a:schemeClr val="bg1">
                    <a:lumMod val="95000"/>
                  </a:schemeClr>
                </a:solidFill>
              </a:rPr>
              <a:t>En qué momentos debo conservar la distancia física:</a:t>
            </a:r>
          </a:p>
        </p:txBody>
      </p:sp>
      <p:sp>
        <p:nvSpPr>
          <p:cNvPr id="13" name="Flecha: hacia abajo 12">
            <a:extLst>
              <a:ext uri="{FF2B5EF4-FFF2-40B4-BE49-F238E27FC236}">
                <a16:creationId xmlns:a16="http://schemas.microsoft.com/office/drawing/2014/main" id="{DF27DEA0-0AA3-4BBD-AD4A-7E93EC44B24A}"/>
              </a:ext>
            </a:extLst>
          </p:cNvPr>
          <p:cNvSpPr/>
          <p:nvPr/>
        </p:nvSpPr>
        <p:spPr>
          <a:xfrm>
            <a:off x="7423162" y="832697"/>
            <a:ext cx="1173990" cy="93373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Rectángulo 7"/>
          <p:cNvSpPr/>
          <p:nvPr/>
        </p:nvSpPr>
        <p:spPr>
          <a:xfrm>
            <a:off x="340815" y="4763834"/>
            <a:ext cx="4213256" cy="1200329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solidFill>
                  <a:schemeClr val="bg1"/>
                </a:solidFill>
                <a:latin typeface="Open Sans"/>
              </a:rPr>
              <a:t>DISTANCIAMIENTO DE 1.5 METROS ENTRE TRABAJADORES</a:t>
            </a:r>
            <a:endParaRPr lang="es-PE" sz="2400" b="1" dirty="0">
              <a:solidFill>
                <a:schemeClr val="bg1"/>
              </a:solidFill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DE400C61-6831-43CF-AD21-22B2619C1FEB}"/>
              </a:ext>
            </a:extLst>
          </p:cNvPr>
          <p:cNvSpPr txBox="1"/>
          <p:nvPr/>
        </p:nvSpPr>
        <p:spPr>
          <a:xfrm>
            <a:off x="4833747" y="3288215"/>
            <a:ext cx="7115514" cy="46166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PE" sz="2400" dirty="0"/>
              <a:t>Durante las labores diarias, con los compañeros.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DE400C61-6831-43CF-AD21-22B2619C1FEB}"/>
              </a:ext>
            </a:extLst>
          </p:cNvPr>
          <p:cNvSpPr txBox="1"/>
          <p:nvPr/>
        </p:nvSpPr>
        <p:spPr>
          <a:xfrm>
            <a:off x="4831462" y="4261288"/>
            <a:ext cx="7115514" cy="156966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s-MX" sz="2400" dirty="0"/>
              <a:t>El personal de atención en salón debe verificar que los huéspedes respeten las medidas de distanciamiento social al ingreso, durante el servicio y a la salida del salón</a:t>
            </a:r>
            <a:endParaRPr lang="es-PE" sz="2400" dirty="0"/>
          </a:p>
        </p:txBody>
      </p:sp>
      <p:pic>
        <p:nvPicPr>
          <p:cNvPr id="10" name="Imagen 9" descr="Qué es el protocolo COVID Free y por qué nos interesa a los 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73" y="1486322"/>
            <a:ext cx="3608064" cy="25845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84574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>
                <a:solidFill>
                  <a:srgbClr val="C00000"/>
                </a:solidFill>
                <a:latin typeface="Bahnschrift SemiBold SemiConden" panose="020B0502040204020203" pitchFamily="34" charset="0"/>
              </a:rPr>
              <a:t>OBJETIVOS</a:t>
            </a:r>
            <a:endParaRPr lang="en-US" b="1" dirty="0">
              <a:solidFill>
                <a:srgbClr val="C00000"/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200519" y="1955592"/>
            <a:ext cx="9851922" cy="3359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6540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s-PE" sz="2400" dirty="0"/>
              <a:t>Establecer medidas preventivas sanitarias que deben cumplir los Restaurantes y Servicios Afines, con el fin de proteger la salud del personal, proveedores, visitantes y clientes frente al riesgo de contagio del COVID-19.</a:t>
            </a:r>
          </a:p>
          <a:p>
            <a:pPr marL="742950" lvl="1" indent="-6540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s-PE" sz="2400" dirty="0"/>
              <a:t>Fortalecer los sistemas de vigilancia, contención y respuesta frente al riesgo de contagio del COVID-19</a:t>
            </a:r>
          </a:p>
        </p:txBody>
      </p:sp>
    </p:spTree>
    <p:extLst>
      <p:ext uri="{BB962C8B-B14F-4D97-AF65-F5344CB8AC3E}">
        <p14:creationId xmlns:p14="http://schemas.microsoft.com/office/powerpoint/2010/main" val="9751478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9F978CF-01EB-4C3D-9C89-B176DA52B5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032" y="1800663"/>
            <a:ext cx="5064369" cy="3822467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D14DEBD-B2A1-49BA-A1B7-5CC90E347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178" y="757805"/>
            <a:ext cx="8665698" cy="849844"/>
          </a:xfrm>
        </p:spPr>
        <p:txBody>
          <a:bodyPr>
            <a:noAutofit/>
          </a:bodyPr>
          <a:lstStyle/>
          <a:p>
            <a:pPr algn="ctr"/>
            <a:r>
              <a:rPr lang="es-PE" b="1" dirty="0">
                <a:solidFill>
                  <a:schemeClr val="accent5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¿Por qué tenemos que cambiar?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18DD9C7-0A09-478A-8E34-CC18922724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8691" y="1800663"/>
            <a:ext cx="5912507" cy="3849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147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3413C5-EF4D-4A37-BD0A-3A264BA75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19" y="141859"/>
            <a:ext cx="8455343" cy="1134234"/>
          </a:xfrm>
        </p:spPr>
        <p:txBody>
          <a:bodyPr>
            <a:noAutofit/>
          </a:bodyPr>
          <a:lstStyle/>
          <a:p>
            <a:pPr algn="ctr"/>
            <a:r>
              <a:rPr lang="es-PE" b="1" dirty="0">
                <a:solidFill>
                  <a:schemeClr val="accent5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¿Qué gano con el cambio?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61EF62F-46B6-4136-A8CB-11BB8CC35FB2}"/>
              </a:ext>
            </a:extLst>
          </p:cNvPr>
          <p:cNvSpPr txBox="1"/>
          <p:nvPr/>
        </p:nvSpPr>
        <p:spPr>
          <a:xfrm>
            <a:off x="777224" y="1685524"/>
            <a:ext cx="10625798" cy="4420890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742950" lvl="1" indent="-285750">
              <a:lnSpc>
                <a:spcPct val="200000"/>
              </a:lnSpc>
              <a:buClr>
                <a:srgbClr val="99CB38"/>
              </a:buClr>
              <a:buFont typeface="Wingdings" panose="05000000000000000000" pitchFamily="2" charset="2"/>
              <a:buChar char="q"/>
              <a:defRPr/>
            </a:pPr>
            <a:r>
              <a:rPr kumimoji="0" lang="es-P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Conservo mi salud y la de mi familia</a:t>
            </a:r>
          </a:p>
          <a:p>
            <a:pPr marL="800100" lvl="1" indent="-342900">
              <a:lnSpc>
                <a:spcPct val="200000"/>
              </a:lnSpc>
              <a:buClr>
                <a:srgbClr val="99CB38"/>
              </a:buClr>
              <a:buFont typeface="Wingdings" panose="05000000000000000000" pitchFamily="2" charset="2"/>
              <a:buChar char="q"/>
              <a:defRPr/>
            </a:pPr>
            <a:r>
              <a:rPr kumimoji="0" lang="es-P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Cuido la salud de mi comunidad, soy solidario con mis vecinos y amigos</a:t>
            </a:r>
          </a:p>
          <a:p>
            <a:pPr marL="742950" lvl="1" indent="-285750">
              <a:lnSpc>
                <a:spcPct val="200000"/>
              </a:lnSpc>
              <a:buClr>
                <a:srgbClr val="99CB38"/>
              </a:buClr>
              <a:buFont typeface="Wingdings" panose="05000000000000000000" pitchFamily="2" charset="2"/>
              <a:buChar char="q"/>
              <a:defRPr/>
            </a:pPr>
            <a:r>
              <a:rPr kumimoji="0" lang="es-P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Reactivo mi negocio para el sustento de mi familia</a:t>
            </a:r>
          </a:p>
          <a:p>
            <a:pPr marL="742950" lvl="1" indent="-285750">
              <a:lnSpc>
                <a:spcPct val="200000"/>
              </a:lnSpc>
              <a:buClr>
                <a:srgbClr val="99CB38"/>
              </a:buClr>
              <a:buFont typeface="Wingdings" panose="05000000000000000000" pitchFamily="2" charset="2"/>
              <a:buChar char="q"/>
              <a:defRPr/>
            </a:pPr>
            <a:r>
              <a:rPr kumimoji="0" lang="es-P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Soy más competitivo y brindo seguridad a mis clientes</a:t>
            </a:r>
          </a:p>
          <a:p>
            <a:pPr marL="742950" lvl="1" indent="-285750">
              <a:lnSpc>
                <a:spcPct val="200000"/>
              </a:lnSpc>
              <a:buClr>
                <a:srgbClr val="99CB38"/>
              </a:buClr>
              <a:buFont typeface="Wingdings" panose="05000000000000000000" pitchFamily="2" charset="2"/>
              <a:buChar char="q"/>
              <a:defRPr/>
            </a:pPr>
            <a:r>
              <a:rPr kumimoji="0" lang="es-P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Me adapto a la tecnología como medio de comunicación con mis clientes</a:t>
            </a:r>
          </a:p>
          <a:p>
            <a:pPr marL="742950" lvl="1" indent="-285750">
              <a:lnSpc>
                <a:spcPct val="200000"/>
              </a:lnSpc>
              <a:buClr>
                <a:srgbClr val="99CB38"/>
              </a:buClr>
              <a:buFont typeface="Wingdings" panose="05000000000000000000" pitchFamily="2" charset="2"/>
              <a:buChar char="q"/>
              <a:defRPr/>
            </a:pPr>
            <a:r>
              <a:rPr kumimoji="0" lang="es-P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Otros…</a:t>
            </a:r>
          </a:p>
        </p:txBody>
      </p:sp>
    </p:spTree>
    <p:extLst>
      <p:ext uri="{BB962C8B-B14F-4D97-AF65-F5344CB8AC3E}">
        <p14:creationId xmlns:p14="http://schemas.microsoft.com/office/powerpoint/2010/main" val="3112940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47450" y="431303"/>
            <a:ext cx="10053993" cy="1124543"/>
          </a:xfrm>
        </p:spPr>
        <p:txBody>
          <a:bodyPr>
            <a:noAutofit/>
          </a:bodyPr>
          <a:lstStyle/>
          <a:p>
            <a:pPr lvl="0" algn="ctr"/>
            <a:r>
              <a:rPr lang="es-PE" sz="2800" b="1" dirty="0">
                <a:solidFill>
                  <a:schemeClr val="accent5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MEDIDAS PREVENTIVAS DE BIOSEGURIDAD Y OPERATIVIDAD  EN RESTAURANTES (Anexo único: RM N° 142.  Protocolo Restaurantes</a:t>
            </a:r>
            <a:r>
              <a:rPr lang="es-ES" sz="2800" b="1" dirty="0">
                <a:solidFill>
                  <a:schemeClr val="accent5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)</a:t>
            </a:r>
            <a:endParaRPr lang="es-PE" sz="2800" b="1" dirty="0">
              <a:solidFill>
                <a:schemeClr val="accent5">
                  <a:lumMod val="50000"/>
                </a:schemeClr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38" name="Llamada de flecha a la izquierda 37"/>
          <p:cNvSpPr/>
          <p:nvPr/>
        </p:nvSpPr>
        <p:spPr>
          <a:xfrm>
            <a:off x="6469034" y="2129048"/>
            <a:ext cx="5327176" cy="4053718"/>
          </a:xfrm>
          <a:prstGeom prst="leftArrowCallout">
            <a:avLst>
              <a:gd name="adj1" fmla="val 16247"/>
              <a:gd name="adj2" fmla="val 25000"/>
              <a:gd name="adj3" fmla="val 19277"/>
              <a:gd name="adj4" fmla="val 75481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400" b="1" dirty="0">
                <a:solidFill>
                  <a:schemeClr val="tx1"/>
                </a:solidFill>
              </a:rPr>
              <a:t>En cada uno de estos cinco procesos se debe:</a:t>
            </a:r>
            <a:endParaRPr lang="es-PE" sz="2400" b="1" dirty="0">
              <a:solidFill>
                <a:schemeClr val="bg1"/>
              </a:solidFill>
            </a:endParaRPr>
          </a:p>
          <a:p>
            <a:pPr marL="457200" indent="-457200">
              <a:buAutoNum type="arabicPeriod"/>
            </a:pPr>
            <a:r>
              <a:rPr lang="es-PE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Lavarse las manos</a:t>
            </a:r>
          </a:p>
          <a:p>
            <a:pPr marL="457200" indent="-457200">
              <a:buFont typeface="+mj-lt"/>
              <a:buAutoNum type="arabicPeriod"/>
            </a:pPr>
            <a:r>
              <a:rPr lang="es-PE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Distanciamiento social (1.5 metros)</a:t>
            </a:r>
          </a:p>
          <a:p>
            <a:pPr marL="457200" indent="-457200">
              <a:buFont typeface="+mj-lt"/>
              <a:buAutoNum type="arabicPeriod"/>
            </a:pPr>
            <a:r>
              <a:rPr lang="es-PE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Usar mascarilla</a:t>
            </a:r>
            <a:endParaRPr lang="es-PE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0" name="Diagram 3"/>
          <p:cNvGraphicFramePr/>
          <p:nvPr>
            <p:extLst>
              <p:ext uri="{D42A27DB-BD31-4B8C-83A1-F6EECF244321}">
                <p14:modId xmlns:p14="http://schemas.microsoft.com/office/powerpoint/2010/main" val="840365996"/>
              </p:ext>
            </p:extLst>
          </p:nvPr>
        </p:nvGraphicFramePr>
        <p:xfrm>
          <a:off x="313899" y="1787856"/>
          <a:ext cx="6564572" cy="49268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420554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>
            <a:extLst>
              <a:ext uri="{FF2B5EF4-FFF2-40B4-BE49-F238E27FC236}">
                <a16:creationId xmlns:a16="http://schemas.microsoft.com/office/drawing/2014/main" id="{DEC655AA-9B1D-4C40-AD84-2BF1785A7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2807" y="613798"/>
            <a:ext cx="7333004" cy="893523"/>
          </a:xfrm>
        </p:spPr>
        <p:txBody>
          <a:bodyPr>
            <a:normAutofit/>
          </a:bodyPr>
          <a:lstStyle/>
          <a:p>
            <a:pPr algn="ctr"/>
            <a:r>
              <a:rPr lang="es-PE" sz="5400" b="1" dirty="0">
                <a:solidFill>
                  <a:srgbClr val="002060"/>
                </a:solidFill>
              </a:rPr>
              <a:t>¿Qué tenemos que hacer ?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093698" y="1844639"/>
            <a:ext cx="8098302" cy="3866844"/>
          </a:xfr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accent3">
                <a:lumMod val="50000"/>
              </a:schemeClr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endParaRPr lang="en-US" sz="3200" b="1" dirty="0">
              <a:solidFill>
                <a:srgbClr val="C00000"/>
              </a:solidFill>
              <a:latin typeface="Bahnschrift SemiBold SemiConden" panose="020B0502040204020203" pitchFamily="34" charset="0"/>
            </a:endParaRPr>
          </a:p>
          <a:p>
            <a:pPr algn="ctr"/>
            <a:r>
              <a:rPr lang="en-US" sz="3200" b="1" dirty="0">
                <a:solidFill>
                  <a:srgbClr val="C00000"/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4800" b="1" spc="-5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USAR EL EQUIPO DE PROTECCION PERSONAL – EPP </a:t>
            </a:r>
          </a:p>
          <a:p>
            <a:pPr algn="ctr"/>
            <a:r>
              <a:rPr lang="en-US" sz="4800" b="1" spc="-5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(SEGÚN PROTOCOLO)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BF13E11-743A-4359-BA71-4EA25A653A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95" y="613798"/>
            <a:ext cx="3663695" cy="2442463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50FC9BBF-C209-4BC8-BBF7-D04794A3D3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95" y="3429000"/>
            <a:ext cx="3845749" cy="2557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4759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0012A898-FC6F-4613-96D8-1942465CFECC}"/>
              </a:ext>
            </a:extLst>
          </p:cNvPr>
          <p:cNvSpPr/>
          <p:nvPr/>
        </p:nvSpPr>
        <p:spPr>
          <a:xfrm>
            <a:off x="140434" y="361774"/>
            <a:ext cx="11337334" cy="1511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  <a:spcBef>
                <a:spcPct val="0"/>
              </a:spcBef>
            </a:pPr>
            <a:r>
              <a:rPr lang="es-PE" sz="5400" b="1" spc="-5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¿Qué es el Equipo de Protección Personal -EPP? 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30F4A13D-E586-4A57-91D8-FDC3EAD7CD21}"/>
              </a:ext>
            </a:extLst>
          </p:cNvPr>
          <p:cNvSpPr/>
          <p:nvPr/>
        </p:nvSpPr>
        <p:spPr>
          <a:xfrm>
            <a:off x="481627" y="5021294"/>
            <a:ext cx="4772761" cy="13849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es-PE" sz="2800" dirty="0"/>
              <a:t>Equipo especial que se usa para crear una barrera entre usted y los microbios y el COVID-19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88585648-BDDF-4325-A197-37D590DC1E8F}"/>
              </a:ext>
            </a:extLst>
          </p:cNvPr>
          <p:cNvSpPr/>
          <p:nvPr/>
        </p:nvSpPr>
        <p:spPr>
          <a:xfrm>
            <a:off x="6810230" y="4840666"/>
            <a:ext cx="52179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3200" b="1" dirty="0"/>
              <a:t>Reduce la probabilidad de tocar, exponerse y propagar microbios.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28329" t="44788" r="42337" b="16511"/>
          <a:stretch/>
        </p:blipFill>
        <p:spPr>
          <a:xfrm>
            <a:off x="7167701" y="1873022"/>
            <a:ext cx="3821374" cy="283463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27" y="2147890"/>
            <a:ext cx="4772761" cy="2672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3291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9A20F8F1-D0A5-44F6-AC61-DD57FD611073}"/>
              </a:ext>
            </a:extLst>
          </p:cNvPr>
          <p:cNvSpPr txBox="1"/>
          <p:nvPr/>
        </p:nvSpPr>
        <p:spPr>
          <a:xfrm>
            <a:off x="5018406" y="358742"/>
            <a:ext cx="54361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4800" b="1" spc="-50" dirty="0">
                <a:solidFill>
                  <a:schemeClr val="accent5">
                    <a:lumMod val="50000"/>
                  </a:schemeClr>
                </a:solidFill>
                <a:latin typeface="Bahnschrift SemiBold SemiConden" panose="020B0502040204020203" pitchFamily="34" charset="0"/>
                <a:ea typeface="+mj-ea"/>
                <a:cs typeface="+mj-cs"/>
              </a:rPr>
              <a:t>¿Por qué usar el EPP?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BD0DE8F-A5EF-4D70-858F-C8150BA6DCAF}"/>
              </a:ext>
            </a:extLst>
          </p:cNvPr>
          <p:cNvSpPr txBox="1"/>
          <p:nvPr/>
        </p:nvSpPr>
        <p:spPr>
          <a:xfrm>
            <a:off x="750978" y="997565"/>
            <a:ext cx="2306785" cy="70788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s-PE" sz="4000" b="1" dirty="0"/>
              <a:t>¿Por qué?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F6C0B911-382E-48BC-9DE8-2E961A3214A0}"/>
              </a:ext>
            </a:extLst>
          </p:cNvPr>
          <p:cNvSpPr/>
          <p:nvPr/>
        </p:nvSpPr>
        <p:spPr>
          <a:xfrm>
            <a:off x="4475876" y="3080969"/>
            <a:ext cx="7098797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s-PE" sz="2400" dirty="0">
                <a:solidFill>
                  <a:srgbClr val="002060"/>
                </a:solidFill>
              </a:rPr>
              <a:t>Evita contagiarme y contagiar de COVID-19 y otras enfermedades.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6204283-D00E-4837-88BF-6B9E227E29D9}"/>
              </a:ext>
            </a:extLst>
          </p:cNvPr>
          <p:cNvSpPr txBox="1"/>
          <p:nvPr/>
        </p:nvSpPr>
        <p:spPr>
          <a:xfrm>
            <a:off x="4475876" y="4205325"/>
            <a:ext cx="5507598" cy="461665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s-PE" sz="2400" dirty="0">
                <a:solidFill>
                  <a:srgbClr val="002060"/>
                </a:solidFill>
              </a:rPr>
              <a:t>Conserva la integridad física del trabajador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2849D6B7-4814-4379-B7C1-D105936E0465}"/>
              </a:ext>
            </a:extLst>
          </p:cNvPr>
          <p:cNvSpPr/>
          <p:nvPr/>
        </p:nvSpPr>
        <p:spPr>
          <a:xfrm>
            <a:off x="4475876" y="4960348"/>
            <a:ext cx="7438447" cy="830997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r>
              <a:rPr lang="es-PE" sz="2400" dirty="0">
                <a:solidFill>
                  <a:srgbClr val="002060"/>
                </a:solidFill>
              </a:rPr>
              <a:t>Disminuye la gravedad de las consecuencias de un posible accidente o enfermedad 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FF0B3B4E-E081-4949-AF32-E86F18E6413D}"/>
              </a:ext>
            </a:extLst>
          </p:cNvPr>
          <p:cNvSpPr/>
          <p:nvPr/>
        </p:nvSpPr>
        <p:spPr>
          <a:xfrm>
            <a:off x="4475876" y="1587281"/>
            <a:ext cx="6907866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s-PE" sz="2400" dirty="0"/>
              <a:t>Los equipos de protección personal (EPP) son esenciales para el control del riesgo y deben utilizarse cuando los riesgos no se puedan evitar.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69" y="2101756"/>
            <a:ext cx="2918191" cy="3289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34586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ción">
  <a:themeElements>
    <a:clrScheme name="Retrospección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1068</Words>
  <Application>Microsoft Office PowerPoint</Application>
  <PresentationFormat>Panorámica</PresentationFormat>
  <Paragraphs>116</Paragraphs>
  <Slides>26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6" baseType="lpstr">
      <vt:lpstr>Arial</vt:lpstr>
      <vt:lpstr>Bahnschrift SemiBold SemiConden</vt:lpstr>
      <vt:lpstr>Bahnschrift SemiCondensed</vt:lpstr>
      <vt:lpstr>Calibri</vt:lpstr>
      <vt:lpstr>Calibri Light</vt:lpstr>
      <vt:lpstr>Carlito</vt:lpstr>
      <vt:lpstr>Ebrima</vt:lpstr>
      <vt:lpstr>Open Sans</vt:lpstr>
      <vt:lpstr>Wingdings</vt:lpstr>
      <vt:lpstr>Retrospección</vt:lpstr>
      <vt:lpstr> Equipos de protección personal según  el protocolo del Ministerio de la Producción (PRODUCE) en la modalidad de delivery y recojo en local  </vt:lpstr>
      <vt:lpstr>Presentación de PowerPoint</vt:lpstr>
      <vt:lpstr>OBJETIVOS</vt:lpstr>
      <vt:lpstr>¿Por qué tenemos que cambiar?</vt:lpstr>
      <vt:lpstr>¿Qué gano con el cambio?</vt:lpstr>
      <vt:lpstr>MEDIDAS PREVENTIVAS DE BIOSEGURIDAD Y OPERATIVIDAD  EN RESTAURANTES (Anexo único: RM N° 142.  Protocolo Restaurantes)</vt:lpstr>
      <vt:lpstr>¿Qué tenemos que hacer 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EQUIPO DE PROTECCIÓN EN RESTAURANTES - DELIVERY</vt:lpstr>
      <vt:lpstr>Presentación de PowerPoint</vt:lpstr>
      <vt:lpstr>Presentación de PowerPoint</vt:lpstr>
      <vt:lpstr>Uso correcto del EPP</vt:lpstr>
      <vt:lpstr>Presentación de PowerPoint</vt:lpstr>
      <vt:lpstr>Presentación de PowerPoint</vt:lpstr>
      <vt:lpstr>Si todos usamos mascarillas evitaremos el enfermar de  COVID-19</vt:lpstr>
      <vt:lpstr>Presentación de PowerPoint</vt:lpstr>
      <vt:lpstr>Distanciamiento físico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Equipos de protección personal según  el protocolo del Ministerio de la Producción (PRODUCE) en la modalidad de delivery y recojo en local  </dc:title>
  <dc:creator>Usuario</dc:creator>
  <cp:lastModifiedBy>ivigoo@gycperu.com</cp:lastModifiedBy>
  <cp:revision>1</cp:revision>
  <dcterms:modified xsi:type="dcterms:W3CDTF">2020-06-24T21:05:13Z</dcterms:modified>
</cp:coreProperties>
</file>